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4.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5.xml" ContentType="application/vnd.openxmlformats-officedocument.presentationml.notesSlide+xml"/>
  <Override PartName="/ppt/charts/chart5.xml" ContentType="application/vnd.openxmlformats-officedocument.drawingml.chart+xml"/>
  <Override PartName="/ppt/notesSlides/notesSlide6.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notesSlides/notesSlide7.xml" ContentType="application/vnd.openxmlformats-officedocument.presentationml.notesSlide+xml"/>
  <Override PartName="/ppt/charts/chart8.xml" ContentType="application/vnd.openxmlformats-officedocument.drawingml.chart+xml"/>
  <Override PartName="/ppt/charts/chart9.xml" ContentType="application/vnd.openxmlformats-officedocument.drawingml.chart+xml"/>
  <Override PartName="/ppt/notesSlides/notesSlide8.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notesSlides/notesSlide9.xml" ContentType="application/vnd.openxmlformats-officedocument.presentationml.notesSlide+xml"/>
  <Override PartName="/ppt/charts/chart12.xml" ContentType="application/vnd.openxmlformats-officedocument.drawingml.chart+xml"/>
  <Override PartName="/ppt/charts/chart13.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4.xml" ContentType="application/vnd.openxmlformats-officedocument.drawingml.chart+xml"/>
  <Override PartName="/ppt/notesSlides/notesSlide12.xml" ContentType="application/vnd.openxmlformats-officedocument.presentationml.notesSlide+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notesSlides/notesSlide13.xml" ContentType="application/vnd.openxmlformats-officedocument.presentationml.notesSlide+xml"/>
  <Override PartName="/ppt/charts/chart18.xml" ContentType="application/vnd.openxmlformats-officedocument.drawingml.chart+xml"/>
  <Override PartName="/ppt/notesSlides/notesSlide14.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notesSlides/notesSlide15.xml" ContentType="application/vnd.openxmlformats-officedocument.presentationml.notesSlide+xml"/>
  <Override PartName="/ppt/charts/chart22.xml" ContentType="application/vnd.openxmlformats-officedocument.drawingml.chart+xml"/>
  <Override PartName="/ppt/notesSlides/notesSlide16.xml" ContentType="application/vnd.openxmlformats-officedocument.presentationml.notesSlide+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notesSlides/notesSlide17.xml" ContentType="application/vnd.openxmlformats-officedocument.presentationml.notesSlide+xml"/>
  <Override PartName="/ppt/charts/chart26.xml" ContentType="application/vnd.openxmlformats-officedocument.drawingml.chart+xml"/>
  <Override PartName="/ppt/notesSlides/notesSlide18.xml" ContentType="application/vnd.openxmlformats-officedocument.presentationml.notesSlide+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notesSlides/notesSlide19.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notesSlides/notesSlide20.xml" ContentType="application/vnd.openxmlformats-officedocument.presentationml.notesSlide+xml"/>
  <Override PartName="/ppt/charts/chart35.xml" ContentType="application/vnd.openxmlformats-officedocument.drawingml.chart+xml"/>
  <Override PartName="/ppt/charts/chart36.xml" ContentType="application/vnd.openxmlformats-officedocument.drawingml.chart+xml"/>
  <Override PartName="/ppt/charts/chart37.xml" ContentType="application/vnd.openxmlformats-officedocument.drawingml.chart+xml"/>
  <Override PartName="/ppt/charts/chart38.xml" ContentType="application/vnd.openxmlformats-officedocument.drawingml.chart+xml"/>
  <Override PartName="/ppt/notesSlides/notesSlide21.xml" ContentType="application/vnd.openxmlformats-officedocument.presentationml.notesSlide+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22.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notesSlides/notesSlide23.xml" ContentType="application/vnd.openxmlformats-officedocument.presentationml.notesSlide+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charts/chart53.xml" ContentType="application/vnd.openxmlformats-officedocument.drawingml.chart+xml"/>
  <Override PartName="/ppt/notesSlides/notesSlide24.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notesSlides/notesSlide25.xml" ContentType="application/vnd.openxmlformats-officedocument.presentationml.notesSlide+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notesSlides/notesSlide26.xml" ContentType="application/vnd.openxmlformats-officedocument.presentationml.notesSlide+xml"/>
  <Override PartName="/ppt/charts/chart62.xml" ContentType="application/vnd.openxmlformats-officedocument.drawingml.chart+xml"/>
  <Override PartName="/ppt/charts/chart63.xml" ContentType="application/vnd.openxmlformats-officedocument.drawingml.chart+xml"/>
  <Override PartName="/ppt/charts/chart64.xml" ContentType="application/vnd.openxmlformats-officedocument.drawingml.chart+xml"/>
  <Override PartName="/ppt/charts/chart65.xml" ContentType="application/vnd.openxmlformats-officedocument.drawingml.chart+xml"/>
  <Override PartName="/ppt/notesSlides/notesSlide27.xml" ContentType="application/vnd.openxmlformats-officedocument.presentationml.notesSlide+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notesSlides/notesSlide28.xml" ContentType="application/vnd.openxmlformats-officedocument.presentationml.notesSlide+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notesSlides/notesSlide29.xml" ContentType="application/vnd.openxmlformats-officedocument.presentationml.notesSlide+xml"/>
  <Override PartName="/ppt/charts/chart72.xml" ContentType="application/vnd.openxmlformats-officedocument.drawingml.chart+xml"/>
  <Override PartName="/ppt/charts/chart73.xml" ContentType="application/vnd.openxmlformats-officedocument.drawingml.chart+xml"/>
  <Override PartName="/ppt/notesSlides/notesSlide30.xml" ContentType="application/vnd.openxmlformats-officedocument.presentationml.notesSlide+xml"/>
  <Override PartName="/ppt/charts/chart74.xml" ContentType="application/vnd.openxmlformats-officedocument.drawingml.chart+xml"/>
  <Override PartName="/ppt/charts/chart75.xml" ContentType="application/vnd.openxmlformats-officedocument.drawingml.chart+xml"/>
  <Override PartName="/ppt/notesSlides/notesSlide31.xml" ContentType="application/vnd.openxmlformats-officedocument.presentationml.notesSlide+xml"/>
  <Override PartName="/ppt/charts/chart76.xml" ContentType="application/vnd.openxmlformats-officedocument.drawingml.chart+xml"/>
  <Override PartName="/ppt/notesSlides/notesSlide32.xml" ContentType="application/vnd.openxmlformats-officedocument.presentationml.notesSlide+xml"/>
  <Override PartName="/ppt/charts/chart77.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42.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notesSlides/notesSlide43.xml" ContentType="application/vnd.openxmlformats-officedocument.presentationml.notesSlide+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notesSlides/notesSlide44.xml" ContentType="application/vnd.openxmlformats-officedocument.presentationml.notesSlide+xml"/>
  <Override PartName="/ppt/charts/chart90.xml" ContentType="application/vnd.openxmlformats-officedocument.drawingml.chart+xml"/>
  <Override PartName="/ppt/charts/chart91.xml" ContentType="application/vnd.openxmlformats-officedocument.drawingml.chart+xml"/>
  <Override PartName="/ppt/charts/chart92.xml" ContentType="application/vnd.openxmlformats-officedocument.drawingml.chart+xml"/>
  <Override PartName="/ppt/charts/chart93.xml" ContentType="application/vnd.openxmlformats-officedocument.drawingml.chart+xml"/>
  <Override PartName="/ppt/notesSlides/notesSlide45.xml" ContentType="application/vnd.openxmlformats-officedocument.presentationml.notesSlide+xml"/>
  <Override PartName="/ppt/charts/chart94.xml" ContentType="application/vnd.openxmlformats-officedocument.drawingml.chart+xml"/>
  <Override PartName="/ppt/charts/chart95.xml" ContentType="application/vnd.openxmlformats-officedocument.drawingml.chart+xml"/>
  <Override PartName="/ppt/notesSlides/notesSlide46.xml" ContentType="application/vnd.openxmlformats-officedocument.presentationml.notesSlide+xml"/>
  <Override PartName="/ppt/charts/chart96.xml" ContentType="application/vnd.openxmlformats-officedocument.drawingml.chart+xml"/>
  <Override PartName="/ppt/charts/chart97.xml" ContentType="application/vnd.openxmlformats-officedocument.drawingml.chart+xml"/>
  <Override PartName="/ppt/notesSlides/notesSlide47.xml" ContentType="application/vnd.openxmlformats-officedocument.presentationml.notesSlide+xml"/>
  <Override PartName="/ppt/charts/chart98.xml" ContentType="application/vnd.openxmlformats-officedocument.drawingml.chart+xml"/>
  <Override PartName="/ppt/charts/chart99.xml" ContentType="application/vnd.openxmlformats-officedocument.drawingml.chart+xml"/>
  <Override PartName="/ppt/notesSlides/notesSlide48.xml" ContentType="application/vnd.openxmlformats-officedocument.presentationml.notesSlide+xml"/>
  <Override PartName="/ppt/charts/chart100.xml" ContentType="application/vnd.openxmlformats-officedocument.drawingml.chart+xml"/>
  <Override PartName="/ppt/charts/chart101.xml" ContentType="application/vnd.openxmlformats-officedocument.drawingml.chart+xml"/>
  <Override PartName="/ppt/charts/chart102.xml" ContentType="application/vnd.openxmlformats-officedocument.drawingml.chart+xml"/>
  <Override PartName="/ppt/notesSlides/notesSlide49.xml" ContentType="application/vnd.openxmlformats-officedocument.presentationml.notesSlide+xml"/>
  <Override PartName="/ppt/charts/chart103.xml" ContentType="application/vnd.openxmlformats-officedocument.drawingml.chart+xml"/>
  <Override PartName="/ppt/charts/chart104.xml" ContentType="application/vnd.openxmlformats-officedocument.drawingml.chart+xml"/>
  <Override PartName="/ppt/notesSlides/notesSlide50.xml" ContentType="application/vnd.openxmlformats-officedocument.presentationml.notesSlide+xml"/>
  <Override PartName="/ppt/charts/chart105.xml" ContentType="application/vnd.openxmlformats-officedocument.drawingml.chart+xml"/>
  <Override PartName="/ppt/charts/chart106.xml" ContentType="application/vnd.openxmlformats-officedocument.drawingml.chart+xml"/>
  <Override PartName="/ppt/notesSlides/notesSlide51.xml" ContentType="application/vnd.openxmlformats-officedocument.presentationml.notesSlide+xml"/>
  <Override PartName="/ppt/charts/chart107.xml" ContentType="application/vnd.openxmlformats-officedocument.drawingml.chart+xml"/>
  <Override PartName="/ppt/charts/chart108.xml" ContentType="application/vnd.openxmlformats-officedocument.drawingml.chart+xml"/>
  <Override PartName="/ppt/notesSlides/notesSlide5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notesSlides/notesSlide53.xml" ContentType="application/vnd.openxmlformats-officedocument.presentationml.notesSlide+xml"/>
  <Override PartName="/ppt/charts/chart111.xml" ContentType="application/vnd.openxmlformats-officedocument.drawingml.chart+xml"/>
  <Override PartName="/ppt/notesSlides/notesSlide54.xml" ContentType="application/vnd.openxmlformats-officedocument.presentationml.notesSlide+xml"/>
  <Override PartName="/ppt/charts/chart112.xml" ContentType="application/vnd.openxmlformats-officedocument.drawingml.chart+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57.xml" ContentType="application/vnd.openxmlformats-officedocument.presentationml.notesSlide+xml"/>
  <Override PartName="/ppt/charts/chart116.xml" ContentType="application/vnd.openxmlformats-officedocument.drawingml.chart+xml"/>
  <Override PartName="/ppt/theme/themeOverride1.xml" ContentType="application/vnd.openxmlformats-officedocument.themeOverride+xml"/>
  <Override PartName="/ppt/charts/chart117.xml" ContentType="application/vnd.openxmlformats-officedocument.drawingml.chart+xml"/>
  <Override PartName="/ppt/theme/themeOverride2.xml" ContentType="application/vnd.openxmlformats-officedocument.themeOverride+xml"/>
  <Override PartName="/ppt/notesSlides/notesSlide58.xml" ContentType="application/vnd.openxmlformats-officedocument.presentationml.notesSlide+xml"/>
  <Override PartName="/ppt/charts/chart118.xml" ContentType="application/vnd.openxmlformats-officedocument.drawingml.chart+xml"/>
  <Override PartName="/ppt/charts/chart119.xml" ContentType="application/vnd.openxmlformats-officedocument.drawingml.chart+xml"/>
  <Override PartName="/ppt/notesSlides/notesSlide59.xml" ContentType="application/vnd.openxmlformats-officedocument.presentationml.notesSlide+xml"/>
  <Override PartName="/ppt/charts/chart120.xml" ContentType="application/vnd.openxmlformats-officedocument.drawingml.chart+xml"/>
  <Override PartName="/ppt/theme/themeOverride3.xml" ContentType="application/vnd.openxmlformats-officedocument.themeOverride+xml"/>
  <Override PartName="/ppt/notesSlides/notesSlide60.xml" ContentType="application/vnd.openxmlformats-officedocument.presentationml.notesSlide+xml"/>
  <Override PartName="/ppt/charts/chart121.xml" ContentType="application/vnd.openxmlformats-officedocument.drawingml.chart+xml"/>
  <Override PartName="/ppt/theme/themeOverride4.xml" ContentType="application/vnd.openxmlformats-officedocument.themeOverride+xml"/>
  <Override PartName="/ppt/notesSlides/notesSlide61.xml" ContentType="application/vnd.openxmlformats-officedocument.presentationml.notesSlide+xml"/>
  <Override PartName="/ppt/charts/chart122.xml" ContentType="application/vnd.openxmlformats-officedocument.drawingml.chart+xml"/>
  <Override PartName="/ppt/notesSlides/notesSlide62.xml" ContentType="application/vnd.openxmlformats-officedocument.presentationml.notesSlide+xml"/>
  <Override PartName="/ppt/charts/chart123.xml" ContentType="application/vnd.openxmlformats-officedocument.drawingml.chart+xml"/>
  <Override PartName="/ppt/notesSlides/notesSlide63.xml" ContentType="application/vnd.openxmlformats-officedocument.presentationml.notesSlide+xml"/>
  <Override PartName="/ppt/charts/chart124.xml" ContentType="application/vnd.openxmlformats-officedocument.drawingml.chart+xml"/>
  <Override PartName="/ppt/notesSlides/notesSlide64.xml" ContentType="application/vnd.openxmlformats-officedocument.presentationml.notesSlide+xml"/>
  <Override PartName="/ppt/charts/chart125.xml" ContentType="application/vnd.openxmlformats-officedocument.drawingml.chart+xml"/>
  <Override PartName="/ppt/notesSlides/notesSlide65.xml" ContentType="application/vnd.openxmlformats-officedocument.presentationml.notesSlide+xml"/>
  <Override PartName="/ppt/charts/chart126.xml" ContentType="application/vnd.openxmlformats-officedocument.drawingml.chart+xml"/>
  <Override PartName="/ppt/notesSlides/notesSlide66.xml" ContentType="application/vnd.openxmlformats-officedocument.presentationml.notesSlide+xml"/>
  <Override PartName="/ppt/charts/chart127.xml" ContentType="application/vnd.openxmlformats-officedocument.drawingml.chart+xml"/>
  <Override PartName="/ppt/notesSlides/notesSlide67.xml" ContentType="application/vnd.openxmlformats-officedocument.presentationml.notesSlide+xml"/>
  <Override PartName="/ppt/charts/chart128.xml" ContentType="application/vnd.openxmlformats-officedocument.drawingml.chart+xml"/>
  <Override PartName="/ppt/charts/chart129.xml" ContentType="application/vnd.openxmlformats-officedocument.drawingml.chart+xml"/>
  <Override PartName="/ppt/charts/chart130.xml" ContentType="application/vnd.openxmlformats-officedocument.drawingml.chart+xml"/>
  <Override PartName="/ppt/notesSlides/notesSlide68.xml" ContentType="application/vnd.openxmlformats-officedocument.presentationml.notesSlide+xml"/>
  <Override PartName="/ppt/charts/chart131.xml" ContentType="application/vnd.openxmlformats-officedocument.drawingml.chart+xml"/>
  <Override PartName="/ppt/charts/chart132.xml" ContentType="application/vnd.openxmlformats-officedocument.drawingml.chart+xml"/>
  <Override PartName="/ppt/notesSlides/notesSlide69.xml" ContentType="application/vnd.openxmlformats-officedocument.presentationml.notesSlide+xml"/>
  <Override PartName="/ppt/charts/chart133.xml" ContentType="application/vnd.openxmlformats-officedocument.drawingml.chart+xml"/>
  <Override PartName="/ppt/theme/themeOverride5.xml" ContentType="application/vnd.openxmlformats-officedocument.themeOverride+xml"/>
  <Override PartName="/ppt/notesSlides/notesSlide70.xml" ContentType="application/vnd.openxmlformats-officedocument.presentationml.notesSlide+xml"/>
  <Override PartName="/ppt/charts/chart134.xml" ContentType="application/vnd.openxmlformats-officedocument.drawingml.chart+xml"/>
  <Override PartName="/ppt/theme/themeOverride6.xml" ContentType="application/vnd.openxmlformats-officedocument.themeOverride+xml"/>
  <Override PartName="/ppt/charts/chart135.xml" ContentType="application/vnd.openxmlformats-officedocument.drawingml.chart+xml"/>
  <Override PartName="/ppt/theme/themeOverride7.xml" ContentType="application/vnd.openxmlformats-officedocument.themeOverride+xml"/>
  <Override PartName="/ppt/charts/chart136.xml" ContentType="application/vnd.openxmlformats-officedocument.drawingml.chart+xml"/>
  <Override PartName="/ppt/theme/themeOverride8.xml" ContentType="application/vnd.openxmlformats-officedocument.themeOverride+xml"/>
  <Override PartName="/ppt/charts/chart137.xml" ContentType="application/vnd.openxmlformats-officedocument.drawingml.chart+xml"/>
  <Override PartName="/ppt/theme/themeOverride9.xml" ContentType="application/vnd.openxmlformats-officedocument.themeOverride+xml"/>
  <Override PartName="/ppt/notesSlides/notesSlide71.xml" ContentType="application/vnd.openxmlformats-officedocument.presentationml.notesSlide+xml"/>
  <Override PartName="/ppt/charts/chart138.xml" ContentType="application/vnd.openxmlformats-officedocument.drawingml.chart+xml"/>
  <Override PartName="/ppt/theme/themeOverride10.xml" ContentType="application/vnd.openxmlformats-officedocument.themeOverride+xml"/>
  <Override PartName="/ppt/charts/chart139.xml" ContentType="application/vnd.openxmlformats-officedocument.drawingml.chart+xml"/>
  <Override PartName="/ppt/theme/themeOverride11.xml" ContentType="application/vnd.openxmlformats-officedocument.themeOverride+xml"/>
  <Override PartName="/ppt/charts/chart140.xml" ContentType="application/vnd.openxmlformats-officedocument.drawingml.chart+xml"/>
  <Override PartName="/ppt/theme/themeOverride12.xml" ContentType="application/vnd.openxmlformats-officedocument.themeOverr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6" r:id="rId5"/>
  </p:sldMasterIdLst>
  <p:notesMasterIdLst>
    <p:notesMasterId r:id="rId79"/>
  </p:notesMasterIdLst>
  <p:handoutMasterIdLst>
    <p:handoutMasterId r:id="rId80"/>
  </p:handoutMasterIdLst>
  <p:sldIdLst>
    <p:sldId id="514" r:id="rId6"/>
    <p:sldId id="415" r:id="rId7"/>
    <p:sldId id="463" r:id="rId8"/>
    <p:sldId id="416" r:id="rId9"/>
    <p:sldId id="417" r:id="rId10"/>
    <p:sldId id="418" r:id="rId11"/>
    <p:sldId id="419" r:id="rId12"/>
    <p:sldId id="420" r:id="rId13"/>
    <p:sldId id="421" r:id="rId14"/>
    <p:sldId id="422" r:id="rId15"/>
    <p:sldId id="423" r:id="rId16"/>
    <p:sldId id="424" r:id="rId17"/>
    <p:sldId id="425" r:id="rId18"/>
    <p:sldId id="426" r:id="rId19"/>
    <p:sldId id="427" r:id="rId20"/>
    <p:sldId id="472" r:id="rId21"/>
    <p:sldId id="473" r:id="rId22"/>
    <p:sldId id="474" r:id="rId23"/>
    <p:sldId id="475" r:id="rId24"/>
    <p:sldId id="513" r:id="rId25"/>
    <p:sldId id="512" r:id="rId26"/>
    <p:sldId id="429" r:id="rId27"/>
    <p:sldId id="477" r:id="rId28"/>
    <p:sldId id="430" r:id="rId29"/>
    <p:sldId id="478" r:id="rId30"/>
    <p:sldId id="431" r:id="rId31"/>
    <p:sldId id="479" r:id="rId32"/>
    <p:sldId id="433" r:id="rId33"/>
    <p:sldId id="481" r:id="rId34"/>
    <p:sldId id="432" r:id="rId35"/>
    <p:sldId id="440" r:id="rId36"/>
    <p:sldId id="490" r:id="rId37"/>
    <p:sldId id="491" r:id="rId38"/>
    <p:sldId id="523" r:id="rId39"/>
    <p:sldId id="528" r:id="rId40"/>
    <p:sldId id="526" r:id="rId41"/>
    <p:sldId id="527" r:id="rId42"/>
    <p:sldId id="525" r:id="rId43"/>
    <p:sldId id="530" r:id="rId44"/>
    <p:sldId id="336" r:id="rId45"/>
    <p:sldId id="529" r:id="rId46"/>
    <p:sldId id="361" r:id="rId47"/>
    <p:sldId id="363" r:id="rId48"/>
    <p:sldId id="482" r:id="rId49"/>
    <p:sldId id="483" r:id="rId50"/>
    <p:sldId id="365" r:id="rId51"/>
    <p:sldId id="484" r:id="rId52"/>
    <p:sldId id="366" r:id="rId53"/>
    <p:sldId id="485" r:id="rId54"/>
    <p:sldId id="369" r:id="rId55"/>
    <p:sldId id="487" r:id="rId56"/>
    <p:sldId id="370" r:id="rId57"/>
    <p:sldId id="488" r:id="rId58"/>
    <p:sldId id="442" r:id="rId59"/>
    <p:sldId id="471" r:id="rId60"/>
    <p:sldId id="441" r:id="rId61"/>
    <p:sldId id="446" r:id="rId62"/>
    <p:sldId id="449" r:id="rId63"/>
    <p:sldId id="456" r:id="rId64"/>
    <p:sldId id="515" r:id="rId65"/>
    <p:sldId id="522" r:id="rId66"/>
    <p:sldId id="467" r:id="rId67"/>
    <p:sldId id="466" r:id="rId68"/>
    <p:sldId id="464" r:id="rId69"/>
    <p:sldId id="465" r:id="rId70"/>
    <p:sldId id="517" r:id="rId71"/>
    <p:sldId id="469" r:id="rId72"/>
    <p:sldId id="460" r:id="rId73"/>
    <p:sldId id="505" r:id="rId74"/>
    <p:sldId id="516" r:id="rId75"/>
    <p:sldId id="519" r:id="rId76"/>
    <p:sldId id="520" r:id="rId77"/>
    <p:sldId id="521" r:id="rId78"/>
  </p:sldIdLst>
  <p:sldSz cx="13004800" cy="9753600"/>
  <p:notesSz cx="6797675" cy="9926638"/>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1pPr>
    <a:lvl2pPr marL="0" marR="0" indent="22860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2pPr>
    <a:lvl3pPr marL="0" marR="0" indent="45720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3pPr>
    <a:lvl4pPr marL="0" marR="0" indent="68580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4pPr>
    <a:lvl5pPr marL="0" marR="0" indent="91440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5pPr>
    <a:lvl6pPr marL="0" marR="0" indent="114300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6pPr>
    <a:lvl7pPr marL="0" marR="0" indent="137160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7pPr>
    <a:lvl8pPr marL="0" marR="0" indent="160020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8pPr>
    <a:lvl9pPr marL="0" marR="0" indent="182880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F9900"/>
    <a:srgbClr val="FFCC00"/>
    <a:srgbClr val="FF6600"/>
    <a:srgbClr val="FFFF00"/>
    <a:srgbClr val="95D9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venir Next Medium"/>
          <a:ea typeface="Avenir Next Medium"/>
          <a:cs typeface="Avenir Next Medium"/>
        </a:font>
        <a:schemeClr val="accent1"/>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a:tcStyle>
        <a:tcBdr/>
        <a:fill>
          <a:solidFill>
            <a:schemeClr val="accent1">
              <a:hueOff val="178262"/>
              <a:satOff val="-8651"/>
              <a:lumOff val="-7254"/>
              <a:alpha val="29000"/>
            </a:scheme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63500" cap="flat">
              <a:solidFill>
                <a:srgbClr val="5F6568"/>
              </a:solidFill>
              <a:prstDash val="solid"/>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12700" cap="flat">
              <a:noFill/>
              <a:miter lim="400000"/>
            </a:ln>
          </a:top>
          <a:bottom>
            <a:ln w="635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Row>
  </a:tblStyle>
  <a:tblStyle styleId="{C7B018BB-80A7-4F77-B60F-C8B233D01FF8}"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chemeClr val="accent6">
              <a:alpha val="25000"/>
            </a:schemeClr>
          </a:solidFill>
        </a:fill>
      </a:tcStyle>
    </a:band2H>
    <a:firstCol>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A01D73"/>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1873"/>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1873"/>
          </a:solidFill>
        </a:fill>
      </a:tcStyle>
    </a:firstRow>
  </a:tblStyle>
  <a:tblStyle styleId="{EEE7283C-3CF3-47DC-8721-378D4A62B228}"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a:tcStyle>
        <a:tcBdr/>
        <a:fill>
          <a:solidFill>
            <a:srgbClr val="DCDEE0">
              <a:alpha val="18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solidFill>
            <a:srgbClr val="838787"/>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solidFill>
            <a:schemeClr val="accent5">
              <a:hueOff val="-239254"/>
              <a:lumOff val="-1399"/>
            </a:schemeClr>
          </a:solidFill>
        </a:fill>
      </a:tcStyle>
    </a:firstRow>
  </a:tblStyle>
  <a:tblStyle styleId="{CF821DB8-F4EB-4A41-A1BA-3FCAFE7338EE}"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a:tcStyle>
        <a:tcBdr/>
        <a:fill>
          <a:solidFill>
            <a:srgbClr val="D4EB9B">
              <a:alpha val="26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88900" cap="flat">
              <a:solidFill>
                <a:srgbClr val="5F6568"/>
              </a:solidFill>
              <a:prstDash val="solid"/>
              <a:miter lim="400000"/>
            </a:ln>
          </a:top>
          <a:bottom>
            <a:ln w="12700" cap="flat">
              <a:noFill/>
              <a:miter lim="400000"/>
            </a:ln>
          </a:bottom>
          <a:insideH>
            <a:ln w="25400" cap="flat">
              <a:solidFill>
                <a:srgbClr val="D4EB9B">
                  <a:alpha val="26000"/>
                </a:srgbClr>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63500" cap="flat">
              <a:solidFill>
                <a:srgbClr val="5F6568"/>
              </a:solidFill>
              <a:prstDash val="solid"/>
              <a:miter lim="400000"/>
            </a:ln>
          </a:bottom>
          <a:insideH>
            <a:ln w="25400" cap="flat">
              <a:solidFill>
                <a:srgbClr val="D4EB9B">
                  <a:alpha val="26000"/>
                </a:srgbClr>
              </a:solidFill>
              <a:prstDash val="solid"/>
              <a:miter lim="400000"/>
            </a:ln>
          </a:insideH>
          <a:insideV>
            <a:ln w="12700" cap="flat">
              <a:noFill/>
              <a:miter lim="400000"/>
            </a:ln>
          </a:insideV>
        </a:tcBdr>
        <a:fill>
          <a:solidFill>
            <a:srgbClr val="147882"/>
          </a:solidFill>
        </a:fill>
      </a:tcStyle>
    </a:firstRow>
  </a:tblStyle>
  <a:tblStyle styleId="{33BA23B1-9221-436E-865A-0063620EA4FD}" styleName="">
    <a:tblBg/>
    <a:wholeTbl>
      <a:tcTxStyle b="off" i="off">
        <a:font>
          <a:latin typeface="Avenir Next Medium"/>
          <a:ea typeface="Avenir Next Medium"/>
          <a:cs typeface="Avenir Next Medium"/>
        </a:font>
        <a:srgbClr val="FFFFFF"/>
      </a:tcTxStyle>
      <a:tcStyle>
        <a:tcBdr>
          <a:left>
            <a:ln w="12700" cap="flat">
              <a:noFill/>
              <a:miter lim="400000"/>
            </a:ln>
          </a:left>
          <a:right>
            <a:ln w="12700" cap="flat">
              <a:noFill/>
              <a:miter lim="400000"/>
            </a:ln>
          </a:right>
          <a:top>
            <a:ln w="25400" cap="flat">
              <a:solidFill>
                <a:srgbClr val="222222"/>
              </a:solidFill>
              <a:prstDash val="solid"/>
              <a:miter lim="400000"/>
            </a:ln>
          </a:top>
          <a:bottom>
            <a:ln w="254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838787">
              <a:alpha val="75000"/>
            </a:srgbClr>
          </a:solidFill>
        </a:fill>
      </a:tcStyle>
    </a:wholeTbl>
    <a:band2H>
      <a:tcTxStyle/>
      <a:tcStyle>
        <a:tcBdr/>
        <a:fill>
          <a:solidFill>
            <a:srgbClr val="686A6A">
              <a:alpha val="85000"/>
            </a:srgbClr>
          </a:solidFill>
        </a:fill>
      </a:tcStyle>
    </a:band2H>
    <a:firstCol>
      <a:tcTxStyle b="on" i="off">
        <a:font>
          <a:latin typeface="Avenir Next Demi Bold"/>
          <a:ea typeface="Avenir Next Demi Bold"/>
          <a:cs typeface="Avenir Next Demi Bold"/>
        </a:font>
        <a:srgbClr val="222222"/>
      </a:tcTxStyle>
      <a:tcStyle>
        <a:tcBdr>
          <a:left>
            <a:ln w="12700" cap="flat">
              <a:noFill/>
              <a:miter lim="400000"/>
            </a:ln>
          </a:left>
          <a:right>
            <a:ln w="63500" cap="flat">
              <a:solidFill>
                <a:srgbClr val="222222"/>
              </a:solidFill>
              <a:prstDash val="solid"/>
              <a:miter lim="400000"/>
            </a:ln>
          </a:right>
          <a:top>
            <a:ln w="25400" cap="flat">
              <a:solidFill>
                <a:srgbClr val="222222"/>
              </a:solidFill>
              <a:prstDash val="solid"/>
              <a:miter lim="400000"/>
            </a:ln>
          </a:top>
          <a:bottom>
            <a:ln w="254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686A6A">
              <a:alpha val="85000"/>
            </a:srgbClr>
          </a:solidFill>
        </a:fill>
      </a:tcStyle>
    </a:firstCol>
    <a:lastRow>
      <a:tcTxStyle b="on" i="off">
        <a:font>
          <a:latin typeface="Avenir Next Demi Bold"/>
          <a:ea typeface="Avenir Next Demi Bold"/>
          <a:cs typeface="Avenir Next Demi Bold"/>
        </a:font>
        <a:srgbClr val="3D3D3D"/>
      </a:tcTxStyle>
      <a:tcStyle>
        <a:tcBdr>
          <a:left>
            <a:ln w="12700" cap="flat">
              <a:noFill/>
              <a:miter lim="400000"/>
            </a:ln>
          </a:left>
          <a:right>
            <a:ln w="12700" cap="flat">
              <a:noFill/>
              <a:miter lim="400000"/>
            </a:ln>
          </a:right>
          <a:top>
            <a:ln w="63500" cap="flat">
              <a:solidFill>
                <a:srgbClr val="222222"/>
              </a:solidFill>
              <a:prstDash val="solid"/>
              <a:miter lim="400000"/>
            </a:ln>
          </a:top>
          <a:bottom>
            <a:ln w="12700" cap="flat">
              <a:noFill/>
              <a:miter lim="400000"/>
            </a:ln>
          </a:bottom>
          <a:insideH>
            <a:ln w="25400" cap="flat">
              <a:solidFill>
                <a:srgbClr val="222222"/>
              </a:solidFill>
              <a:prstDash val="solid"/>
              <a:miter lim="400000"/>
            </a:ln>
          </a:insideH>
          <a:insideV>
            <a:ln w="12700" cap="flat">
              <a:noFill/>
              <a:miter lim="400000"/>
            </a:ln>
          </a:insideV>
        </a:tcBdr>
        <a:fill>
          <a:solidFill>
            <a:srgbClr val="838787"/>
          </a:solidFill>
        </a:fill>
      </a:tcStyle>
    </a:lastRow>
    <a:firstRow>
      <a:tcTxStyle b="on" i="off">
        <a:font>
          <a:latin typeface="Avenir Next Demi Bold"/>
          <a:ea typeface="Avenir Next Demi Bold"/>
          <a:cs typeface="Avenir Next Demi Bold"/>
        </a:font>
        <a:srgbClr val="3D3D3D"/>
      </a:tcTxStyle>
      <a:tcStyle>
        <a:tcBdr>
          <a:left>
            <a:ln w="12700" cap="flat">
              <a:noFill/>
              <a:miter lim="400000"/>
            </a:ln>
          </a:left>
          <a:right>
            <a:ln w="12700" cap="flat">
              <a:noFill/>
              <a:miter lim="400000"/>
            </a:ln>
          </a:right>
          <a:top>
            <a:ln w="12700" cap="flat">
              <a:noFill/>
              <a:miter lim="400000"/>
            </a:ln>
          </a:top>
          <a:bottom>
            <a:ln w="635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838787"/>
          </a:solidFill>
        </a:fill>
      </a:tcStyle>
    </a:firstRow>
  </a:tblStyle>
  <a:tblStyle styleId="{2708684C-4D16-4618-839F-0558EEFCDFE6}" styleName="">
    <a:tblBg/>
    <a:wholeTbl>
      <a:tcTxStyle b="off" i="off">
        <a:font>
          <a:latin typeface="Avenir Next Medium"/>
          <a:ea typeface="Avenir Next Medium"/>
          <a:cs typeface="Avenir Next Medium"/>
        </a:font>
        <a:srgbClr val="838787"/>
      </a:tcTxStyle>
      <a:tcStyle>
        <a:tcBdr>
          <a:left>
            <a:ln w="25400" cap="flat">
              <a:solidFill>
                <a:srgbClr val="5F6568"/>
              </a:solidFill>
              <a:prstDash val="solid"/>
              <a:miter lim="400000"/>
            </a:ln>
          </a:left>
          <a:right>
            <a:ln w="25400" cap="flat">
              <a:solidFill>
                <a:srgbClr val="5F6568"/>
              </a:solidFill>
              <a:prstDash val="solid"/>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wholeTbl>
    <a:band2H>
      <a:tcTxStyle/>
      <a:tcStyle>
        <a:tcBdr/>
        <a:fill>
          <a:solidFill>
            <a:srgbClr val="DCDEE0">
              <a:alpha val="18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63500" cap="flat">
              <a:solidFill>
                <a:srgbClr val="5F6568"/>
              </a:solidFill>
              <a:prstDash val="solid"/>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63500" cap="flat">
              <a:solidFill>
                <a:srgbClr val="5F6568"/>
              </a:solidFill>
              <a:prstDash val="solid"/>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A6AAA9"/>
      </a:tcTxStyle>
      <a:tcStyle>
        <a:tcBdr>
          <a:left>
            <a:ln w="25400" cap="flat">
              <a:solidFill>
                <a:srgbClr val="5F6568"/>
              </a:solidFill>
              <a:prstDash val="solid"/>
              <a:miter lim="400000"/>
            </a:ln>
          </a:left>
          <a:right>
            <a:ln w="25400" cap="flat">
              <a:solidFill>
                <a:srgbClr val="5F6568"/>
              </a:solidFill>
              <a:prstDash val="solid"/>
              <a:miter lim="400000"/>
            </a:ln>
          </a:right>
          <a:top>
            <a:ln w="12700" cap="flat">
              <a:noFill/>
              <a:miter lim="400000"/>
            </a:ln>
          </a:top>
          <a:bottom>
            <a:ln w="635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9" autoAdjust="0"/>
    <p:restoredTop sz="98367" autoAdjust="0"/>
  </p:normalViewPr>
  <p:slideViewPr>
    <p:cSldViewPr snapToGrid="0" snapToObjects="1">
      <p:cViewPr varScale="1">
        <p:scale>
          <a:sx n="48" d="100"/>
          <a:sy n="48" d="100"/>
        </p:scale>
        <p:origin x="1200" y="32"/>
      </p:cViewPr>
      <p:guideLst>
        <p:guide orient="horz" pos="3072"/>
        <p:guide pos="409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tableStyles" Target="tableStyle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1" Type="http://schemas.openxmlformats.org/officeDocument/2006/relationships/package" Target="../embeddings/Microsoft_Excel_Worksheet99.xlsx"/></Relationships>
</file>

<file path=ppt/charts/_rels/chart101.xml.rels><?xml version="1.0" encoding="UTF-8" standalone="yes"?>
<Relationships xmlns="http://schemas.openxmlformats.org/package/2006/relationships"><Relationship Id="rId1" Type="http://schemas.openxmlformats.org/officeDocument/2006/relationships/package" Target="../embeddings/Microsoft_Excel_Worksheet100.xlsx"/></Relationships>
</file>

<file path=ppt/charts/_rels/chart102.xml.rels><?xml version="1.0" encoding="UTF-8" standalone="yes"?>
<Relationships xmlns="http://schemas.openxmlformats.org/package/2006/relationships"><Relationship Id="rId1" Type="http://schemas.openxmlformats.org/officeDocument/2006/relationships/package" Target="../embeddings/Microsoft_Excel_Worksheet101.xlsx"/></Relationships>
</file>

<file path=ppt/charts/_rels/chart103.xml.rels><?xml version="1.0" encoding="UTF-8" standalone="yes"?>
<Relationships xmlns="http://schemas.openxmlformats.org/package/2006/relationships"><Relationship Id="rId1" Type="http://schemas.openxmlformats.org/officeDocument/2006/relationships/package" Target="../embeddings/Microsoft_Excel_Worksheet102.xlsx"/></Relationships>
</file>

<file path=ppt/charts/_rels/chart104.xml.rels><?xml version="1.0" encoding="UTF-8" standalone="yes"?>
<Relationships xmlns="http://schemas.openxmlformats.org/package/2006/relationships"><Relationship Id="rId1" Type="http://schemas.openxmlformats.org/officeDocument/2006/relationships/package" Target="../embeddings/Microsoft_Excel_Worksheet103.xlsx"/></Relationships>
</file>

<file path=ppt/charts/_rels/chart105.xml.rels><?xml version="1.0" encoding="UTF-8" standalone="yes"?>
<Relationships xmlns="http://schemas.openxmlformats.org/package/2006/relationships"><Relationship Id="rId1" Type="http://schemas.openxmlformats.org/officeDocument/2006/relationships/package" Target="../embeddings/Microsoft_Excel_Worksheet104.xlsx"/></Relationships>
</file>

<file path=ppt/charts/_rels/chart106.xml.rels><?xml version="1.0" encoding="UTF-8" standalone="yes"?>
<Relationships xmlns="http://schemas.openxmlformats.org/package/2006/relationships"><Relationship Id="rId1" Type="http://schemas.openxmlformats.org/officeDocument/2006/relationships/package" Target="../embeddings/Microsoft_Excel_Worksheet105.xlsx"/></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1" Type="http://schemas.openxmlformats.org/officeDocument/2006/relationships/package" Target="../embeddings/Microsoft_Excel_Worksheet108.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1" Type="http://schemas.openxmlformats.org/officeDocument/2006/relationships/package" Target="../embeddings/Microsoft_Excel_Worksheet109.xlsx"/></Relationships>
</file>

<file path=ppt/charts/_rels/chart111.xml.rels><?xml version="1.0" encoding="UTF-8" standalone="yes"?>
<Relationships xmlns="http://schemas.openxmlformats.org/package/2006/relationships"><Relationship Id="rId1" Type="http://schemas.openxmlformats.org/officeDocument/2006/relationships/package" Target="../embeddings/Microsoft_Excel_Worksheet110.xlsx"/></Relationships>
</file>

<file path=ppt/charts/_rels/chart112.xml.rels><?xml version="1.0" encoding="UTF-8" standalone="yes"?>
<Relationships xmlns="http://schemas.openxmlformats.org/package/2006/relationships"><Relationship Id="rId1" Type="http://schemas.openxmlformats.org/officeDocument/2006/relationships/package" Target="../embeddings/Microsoft_Excel_Worksheet111.xlsx"/></Relationships>
</file>

<file path=ppt/charts/_rels/chart113.xml.rels><?xml version="1.0" encoding="UTF-8" standalone="yes"?>
<Relationships xmlns="http://schemas.openxmlformats.org/package/2006/relationships"><Relationship Id="rId1" Type="http://schemas.openxmlformats.org/officeDocument/2006/relationships/package" Target="../embeddings/Microsoft_Excel_Worksheet112.xlsx"/></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themeOverride" Target="../theme/themeOverride1.xml"/></Relationships>
</file>

<file path=ppt/charts/_rels/chart117.xml.rels><?xml version="1.0" encoding="UTF-8" standalone="yes"?>
<Relationships xmlns="http://schemas.openxmlformats.org/package/2006/relationships"><Relationship Id="rId2" Type="http://schemas.openxmlformats.org/officeDocument/2006/relationships/package" Target="../embeddings/Microsoft_Excel_Worksheet116.xlsx"/><Relationship Id="rId1" Type="http://schemas.openxmlformats.org/officeDocument/2006/relationships/themeOverride" Target="../theme/themeOverride2.xml"/></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20.xml.rels><?xml version="1.0" encoding="UTF-8" standalone="yes"?>
<Relationships xmlns="http://schemas.openxmlformats.org/package/2006/relationships"><Relationship Id="rId2" Type="http://schemas.openxmlformats.org/officeDocument/2006/relationships/package" Target="../embeddings/Microsoft_Excel_Worksheet119.xlsx"/><Relationship Id="rId1" Type="http://schemas.openxmlformats.org/officeDocument/2006/relationships/themeOverride" Target="../theme/themeOverride3.xml"/></Relationships>
</file>

<file path=ppt/charts/_rels/chart121.xml.rels><?xml version="1.0" encoding="UTF-8" standalone="yes"?>
<Relationships xmlns="http://schemas.openxmlformats.org/package/2006/relationships"><Relationship Id="rId2" Type="http://schemas.openxmlformats.org/officeDocument/2006/relationships/package" Target="../embeddings/Microsoft_Excel_Worksheet120.xlsx"/><Relationship Id="rId1" Type="http://schemas.openxmlformats.org/officeDocument/2006/relationships/themeOverride" Target="../theme/themeOverride4.xml"/></Relationships>
</file>

<file path=ppt/charts/_rels/chart122.xml.rels><?xml version="1.0" encoding="UTF-8" standalone="yes"?>
<Relationships xmlns="http://schemas.openxmlformats.org/package/2006/relationships"><Relationship Id="rId1" Type="http://schemas.openxmlformats.org/officeDocument/2006/relationships/package" Target="../embeddings/Microsoft_Excel_Worksheet121.xlsx"/></Relationships>
</file>

<file path=ppt/charts/_rels/chart123.xml.rels><?xml version="1.0" encoding="UTF-8" standalone="yes"?>
<Relationships xmlns="http://schemas.openxmlformats.org/package/2006/relationships"><Relationship Id="rId1" Type="http://schemas.openxmlformats.org/officeDocument/2006/relationships/package" Target="../embeddings/Microsoft_Excel_Worksheet122.xlsx"/></Relationships>
</file>

<file path=ppt/charts/_rels/chart124.xml.rels><?xml version="1.0" encoding="UTF-8" standalone="yes"?>
<Relationships xmlns="http://schemas.openxmlformats.org/package/2006/relationships"><Relationship Id="rId1" Type="http://schemas.openxmlformats.org/officeDocument/2006/relationships/package" Target="../embeddings/Microsoft_Excel_Worksheet123.xlsx"/></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1" Type="http://schemas.openxmlformats.org/officeDocument/2006/relationships/package" Target="../embeddings/Microsoft_Excel_Worksheet128.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30.xml.rels><?xml version="1.0" encoding="UTF-8" standalone="yes"?>
<Relationships xmlns="http://schemas.openxmlformats.org/package/2006/relationships"><Relationship Id="rId1" Type="http://schemas.openxmlformats.org/officeDocument/2006/relationships/package" Target="../embeddings/Microsoft_Excel_Worksheet129.xlsx"/></Relationships>
</file>

<file path=ppt/charts/_rels/chart131.xml.rels><?xml version="1.0" encoding="UTF-8" standalone="yes"?>
<Relationships xmlns="http://schemas.openxmlformats.org/package/2006/relationships"><Relationship Id="rId1" Type="http://schemas.openxmlformats.org/officeDocument/2006/relationships/package" Target="../embeddings/Microsoft_Excel_Worksheet130.xlsx"/></Relationships>
</file>

<file path=ppt/charts/_rels/chart132.xml.rels><?xml version="1.0" encoding="UTF-8" standalone="yes"?>
<Relationships xmlns="http://schemas.openxmlformats.org/package/2006/relationships"><Relationship Id="rId1" Type="http://schemas.openxmlformats.org/officeDocument/2006/relationships/package" Target="../embeddings/Microsoft_Excel_Worksheet131.xlsx"/></Relationships>
</file>

<file path=ppt/charts/_rels/chart133.xml.rels><?xml version="1.0" encoding="UTF-8" standalone="yes"?>
<Relationships xmlns="http://schemas.openxmlformats.org/package/2006/relationships"><Relationship Id="rId2" Type="http://schemas.openxmlformats.org/officeDocument/2006/relationships/package" Target="../embeddings/Microsoft_Excel_Worksheet132.xlsx"/><Relationship Id="rId1" Type="http://schemas.openxmlformats.org/officeDocument/2006/relationships/themeOverride" Target="../theme/themeOverride5.xml"/></Relationships>
</file>

<file path=ppt/charts/_rels/chart134.xml.rels><?xml version="1.0" encoding="UTF-8" standalone="yes"?>
<Relationships xmlns="http://schemas.openxmlformats.org/package/2006/relationships"><Relationship Id="rId2" Type="http://schemas.openxmlformats.org/officeDocument/2006/relationships/package" Target="../embeddings/Microsoft_Excel_Worksheet133.xlsx"/><Relationship Id="rId1" Type="http://schemas.openxmlformats.org/officeDocument/2006/relationships/themeOverride" Target="../theme/themeOverride6.xml"/></Relationships>
</file>

<file path=ppt/charts/_rels/chart135.xml.rels><?xml version="1.0" encoding="UTF-8" standalone="yes"?>
<Relationships xmlns="http://schemas.openxmlformats.org/package/2006/relationships"><Relationship Id="rId2" Type="http://schemas.openxmlformats.org/officeDocument/2006/relationships/package" Target="../embeddings/Microsoft_Excel_Worksheet134.xlsx"/><Relationship Id="rId1" Type="http://schemas.openxmlformats.org/officeDocument/2006/relationships/themeOverride" Target="../theme/themeOverride7.xml"/></Relationships>
</file>

<file path=ppt/charts/_rels/chart136.xml.rels><?xml version="1.0" encoding="UTF-8" standalone="yes"?>
<Relationships xmlns="http://schemas.openxmlformats.org/package/2006/relationships"><Relationship Id="rId2" Type="http://schemas.openxmlformats.org/officeDocument/2006/relationships/package" Target="../embeddings/Microsoft_Excel_Worksheet135.xlsx"/><Relationship Id="rId1" Type="http://schemas.openxmlformats.org/officeDocument/2006/relationships/themeOverride" Target="../theme/themeOverride8.xml"/></Relationships>
</file>

<file path=ppt/charts/_rels/chart137.xml.rels><?xml version="1.0" encoding="UTF-8" standalone="yes"?>
<Relationships xmlns="http://schemas.openxmlformats.org/package/2006/relationships"><Relationship Id="rId2" Type="http://schemas.openxmlformats.org/officeDocument/2006/relationships/package" Target="../embeddings/Microsoft_Excel_Worksheet136.xlsx"/><Relationship Id="rId1" Type="http://schemas.openxmlformats.org/officeDocument/2006/relationships/themeOverride" Target="../theme/themeOverride9.xml"/></Relationships>
</file>

<file path=ppt/charts/_rels/chart138.xml.rels><?xml version="1.0" encoding="UTF-8" standalone="yes"?>
<Relationships xmlns="http://schemas.openxmlformats.org/package/2006/relationships"><Relationship Id="rId2" Type="http://schemas.openxmlformats.org/officeDocument/2006/relationships/package" Target="../embeddings/Microsoft_Excel_Worksheet137.xlsx"/><Relationship Id="rId1" Type="http://schemas.openxmlformats.org/officeDocument/2006/relationships/themeOverride" Target="../theme/themeOverride10.xml"/></Relationships>
</file>

<file path=ppt/charts/_rels/chart139.xml.rels><?xml version="1.0" encoding="UTF-8" standalone="yes"?>
<Relationships xmlns="http://schemas.openxmlformats.org/package/2006/relationships"><Relationship Id="rId2" Type="http://schemas.openxmlformats.org/officeDocument/2006/relationships/package" Target="../embeddings/Microsoft_Excel_Worksheet138.xlsx"/><Relationship Id="rId1" Type="http://schemas.openxmlformats.org/officeDocument/2006/relationships/themeOverride" Target="../theme/themeOverride11.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themeOverride" Target="../theme/themeOverride12.xml"/></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Worksheet26.xlsx"/></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Worksheet27.xlsx"/></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Worksheet28.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Worksheet29.xlsx"/></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Worksheet30.xlsx"/></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Worksheet31.xlsx"/></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Worksheet32.xlsx"/></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Worksheet33.xlsx"/></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1" Type="http://schemas.openxmlformats.org/officeDocument/2006/relationships/package" Target="../embeddings/Microsoft_Excel_Worksheet36.xlsx"/></Relationships>
</file>

<file path=ppt/charts/_rels/chart38.xml.rels><?xml version="1.0" encoding="UTF-8" standalone="yes"?>
<Relationships xmlns="http://schemas.openxmlformats.org/package/2006/relationships"><Relationship Id="rId1" Type="http://schemas.openxmlformats.org/officeDocument/2006/relationships/package" Target="../embeddings/Microsoft_Excel_Worksheet37.xlsx"/></Relationships>
</file>

<file path=ppt/charts/_rels/chart39.xml.rels><?xml version="1.0" encoding="UTF-8" standalone="yes"?>
<Relationships xmlns="http://schemas.openxmlformats.org/package/2006/relationships"><Relationship Id="rId1" Type="http://schemas.openxmlformats.org/officeDocument/2006/relationships/package" Target="../embeddings/Microsoft_Excel_Worksheet38.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1" Type="http://schemas.openxmlformats.org/officeDocument/2006/relationships/package" Target="../embeddings/Microsoft_Excel_Worksheet39.xlsx"/></Relationships>
</file>

<file path=ppt/charts/_rels/chart41.xml.rels><?xml version="1.0" encoding="UTF-8" standalone="yes"?>
<Relationships xmlns="http://schemas.openxmlformats.org/package/2006/relationships"><Relationship Id="rId1" Type="http://schemas.openxmlformats.org/officeDocument/2006/relationships/package" Target="../embeddings/Microsoft_Excel_Worksheet40.xlsx"/></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1" Type="http://schemas.openxmlformats.org/officeDocument/2006/relationships/package" Target="../embeddings/Microsoft_Excel_Worksheet43.xlsx"/></Relationships>
</file>

<file path=ppt/charts/_rels/chart45.xml.rels><?xml version="1.0" encoding="UTF-8" standalone="yes"?>
<Relationships xmlns="http://schemas.openxmlformats.org/package/2006/relationships"><Relationship Id="rId1" Type="http://schemas.openxmlformats.org/officeDocument/2006/relationships/package" Target="../embeddings/Microsoft_Excel_Worksheet44.xlsx"/></Relationships>
</file>

<file path=ppt/charts/_rels/chart46.xml.rels><?xml version="1.0" encoding="UTF-8" standalone="yes"?>
<Relationships xmlns="http://schemas.openxmlformats.org/package/2006/relationships"><Relationship Id="rId1" Type="http://schemas.openxmlformats.org/officeDocument/2006/relationships/package" Target="../embeddings/Microsoft_Excel_Worksheet45.xlsx"/></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1" Type="http://schemas.openxmlformats.org/officeDocument/2006/relationships/package" Target="../embeddings/Microsoft_Excel_Worksheet50.xlsx"/></Relationships>
</file>

<file path=ppt/charts/_rels/chart52.xml.rels><?xml version="1.0" encoding="UTF-8" standalone="yes"?>
<Relationships xmlns="http://schemas.openxmlformats.org/package/2006/relationships"><Relationship Id="rId1" Type="http://schemas.openxmlformats.org/officeDocument/2006/relationships/package" Target="../embeddings/Microsoft_Excel_Worksheet51.xlsx"/></Relationships>
</file>

<file path=ppt/charts/_rels/chart53.xml.rels><?xml version="1.0" encoding="UTF-8" standalone="yes"?>
<Relationships xmlns="http://schemas.openxmlformats.org/package/2006/relationships"><Relationship Id="rId1" Type="http://schemas.openxmlformats.org/officeDocument/2006/relationships/package" Target="../embeddings/Microsoft_Excel_Worksheet52.xlsx"/></Relationships>
</file>

<file path=ppt/charts/_rels/chart54.xml.rels><?xml version="1.0" encoding="UTF-8" standalone="yes"?>
<Relationships xmlns="http://schemas.openxmlformats.org/package/2006/relationships"><Relationship Id="rId1" Type="http://schemas.openxmlformats.org/officeDocument/2006/relationships/package" Target="../embeddings/Microsoft_Excel_Worksheet53.xlsx"/></Relationships>
</file>

<file path=ppt/charts/_rels/chart55.xml.rels><?xml version="1.0" encoding="UTF-8" standalone="yes"?>
<Relationships xmlns="http://schemas.openxmlformats.org/package/2006/relationships"><Relationship Id="rId1" Type="http://schemas.openxmlformats.org/officeDocument/2006/relationships/package" Target="../embeddings/Microsoft_Excel_Worksheet54.xlsx"/></Relationships>
</file>

<file path=ppt/charts/_rels/chart56.xml.rels><?xml version="1.0" encoding="UTF-8" standalone="yes"?>
<Relationships xmlns="http://schemas.openxmlformats.org/package/2006/relationships"><Relationship Id="rId1" Type="http://schemas.openxmlformats.org/officeDocument/2006/relationships/package" Target="../embeddings/Microsoft_Excel_Worksheet55.xlsx"/></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1" Type="http://schemas.openxmlformats.org/officeDocument/2006/relationships/package" Target="../embeddings/Microsoft_Excel_Worksheet60.xlsx"/></Relationships>
</file>

<file path=ppt/charts/_rels/chart62.xml.rels><?xml version="1.0" encoding="UTF-8" standalone="yes"?>
<Relationships xmlns="http://schemas.openxmlformats.org/package/2006/relationships"><Relationship Id="rId1" Type="http://schemas.openxmlformats.org/officeDocument/2006/relationships/package" Target="../embeddings/Microsoft_Excel_Worksheet61.xlsx"/></Relationships>
</file>

<file path=ppt/charts/_rels/chart63.xml.rels><?xml version="1.0" encoding="UTF-8" standalone="yes"?>
<Relationships xmlns="http://schemas.openxmlformats.org/package/2006/relationships"><Relationship Id="rId1" Type="http://schemas.openxmlformats.org/officeDocument/2006/relationships/package" Target="../embeddings/Microsoft_Excel_Worksheet62.xlsx"/></Relationships>
</file>

<file path=ppt/charts/_rels/chart64.xml.rels><?xml version="1.0" encoding="UTF-8" standalone="yes"?>
<Relationships xmlns="http://schemas.openxmlformats.org/package/2006/relationships"><Relationship Id="rId1" Type="http://schemas.openxmlformats.org/officeDocument/2006/relationships/package" Target="../embeddings/Microsoft_Excel_Worksheet63.xlsx"/></Relationships>
</file>

<file path=ppt/charts/_rels/chart65.xml.rels><?xml version="1.0" encoding="UTF-8" standalone="yes"?>
<Relationships xmlns="http://schemas.openxmlformats.org/package/2006/relationships"><Relationship Id="rId1" Type="http://schemas.openxmlformats.org/officeDocument/2006/relationships/package" Target="../embeddings/Microsoft_Excel_Worksheet64.xlsx"/></Relationships>
</file>

<file path=ppt/charts/_rels/chart66.xml.rels><?xml version="1.0" encoding="UTF-8" standalone="yes"?>
<Relationships xmlns="http://schemas.openxmlformats.org/package/2006/relationships"><Relationship Id="rId1" Type="http://schemas.openxmlformats.org/officeDocument/2006/relationships/package" Target="../embeddings/Microsoft_Excel_Worksheet65.xlsx"/></Relationships>
</file>

<file path=ppt/charts/_rels/chart67.xml.rels><?xml version="1.0" encoding="UTF-8" standalone="yes"?>
<Relationships xmlns="http://schemas.openxmlformats.org/package/2006/relationships"><Relationship Id="rId1" Type="http://schemas.openxmlformats.org/officeDocument/2006/relationships/package" Target="../embeddings/Microsoft_Excel_Worksheet66.xlsx"/></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1" Type="http://schemas.openxmlformats.org/officeDocument/2006/relationships/package" Target="../embeddings/Microsoft_Excel_Worksheet71.xlsx"/></Relationships>
</file>

<file path=ppt/charts/_rels/chart73.xml.rels><?xml version="1.0" encoding="UTF-8" standalone="yes"?>
<Relationships xmlns="http://schemas.openxmlformats.org/package/2006/relationships"><Relationship Id="rId1" Type="http://schemas.openxmlformats.org/officeDocument/2006/relationships/package" Target="../embeddings/Microsoft_Excel_Worksheet72.xlsx"/></Relationships>
</file>

<file path=ppt/charts/_rels/chart74.xml.rels><?xml version="1.0" encoding="UTF-8" standalone="yes"?>
<Relationships xmlns="http://schemas.openxmlformats.org/package/2006/relationships"><Relationship Id="rId1" Type="http://schemas.openxmlformats.org/officeDocument/2006/relationships/package" Target="../embeddings/Microsoft_Excel_Worksheet73.xlsx"/></Relationships>
</file>

<file path=ppt/charts/_rels/chart75.xml.rels><?xml version="1.0" encoding="UTF-8" standalone="yes"?>
<Relationships xmlns="http://schemas.openxmlformats.org/package/2006/relationships"><Relationship Id="rId1" Type="http://schemas.openxmlformats.org/officeDocument/2006/relationships/package" Target="../embeddings/Microsoft_Excel_Worksheet74.xlsx"/></Relationships>
</file>

<file path=ppt/charts/_rels/chart76.xml.rels><?xml version="1.0" encoding="UTF-8" standalone="yes"?>
<Relationships xmlns="http://schemas.openxmlformats.org/package/2006/relationships"><Relationship Id="rId1" Type="http://schemas.openxmlformats.org/officeDocument/2006/relationships/package" Target="../embeddings/Microsoft_Excel_Worksheet75.xlsx"/></Relationships>
</file>

<file path=ppt/charts/_rels/chart77.xml.rels><?xml version="1.0" encoding="UTF-8" standalone="yes"?>
<Relationships xmlns="http://schemas.openxmlformats.org/package/2006/relationships"><Relationship Id="rId1" Type="http://schemas.openxmlformats.org/officeDocument/2006/relationships/package" Target="../embeddings/Microsoft_Excel_Worksheet76.xlsx"/></Relationships>
</file>

<file path=ppt/charts/_rels/chart78.xml.rels><?xml version="1.0" encoding="UTF-8" standalone="yes"?>
<Relationships xmlns="http://schemas.openxmlformats.org/package/2006/relationships"><Relationship Id="rId1" Type="http://schemas.openxmlformats.org/officeDocument/2006/relationships/package" Target="../embeddings/Microsoft_Excel_Worksheet77.xlsx"/></Relationships>
</file>

<file path=ppt/charts/_rels/chart79.xml.rels><?xml version="1.0" encoding="UTF-8" standalone="yes"?>
<Relationships xmlns="http://schemas.openxmlformats.org/package/2006/relationships"><Relationship Id="rId1" Type="http://schemas.openxmlformats.org/officeDocument/2006/relationships/package" Target="../embeddings/Microsoft_Excel_Worksheet78.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1" Type="http://schemas.openxmlformats.org/officeDocument/2006/relationships/package" Target="../embeddings/Microsoft_Excel_Worksheet81.xlsx"/></Relationships>
</file>

<file path=ppt/charts/_rels/chart83.xml.rels><?xml version="1.0" encoding="UTF-8" standalone="yes"?>
<Relationships xmlns="http://schemas.openxmlformats.org/package/2006/relationships"><Relationship Id="rId1" Type="http://schemas.openxmlformats.org/officeDocument/2006/relationships/package" Target="../embeddings/Microsoft_Excel_Worksheet82.xlsx"/></Relationships>
</file>

<file path=ppt/charts/_rels/chart84.xml.rels><?xml version="1.0" encoding="UTF-8" standalone="yes"?>
<Relationships xmlns="http://schemas.openxmlformats.org/package/2006/relationships"><Relationship Id="rId1" Type="http://schemas.openxmlformats.org/officeDocument/2006/relationships/package" Target="../embeddings/Microsoft_Excel_Worksheet83.xlsx"/></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1" Type="http://schemas.openxmlformats.org/officeDocument/2006/relationships/package" Target="../embeddings/Microsoft_Excel_Worksheet8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1" Type="http://schemas.openxmlformats.org/officeDocument/2006/relationships/package" Target="../embeddings/Microsoft_Excel_Worksheet89.xlsx"/></Relationships>
</file>

<file path=ppt/charts/_rels/chart91.xml.rels><?xml version="1.0" encoding="UTF-8" standalone="yes"?>
<Relationships xmlns="http://schemas.openxmlformats.org/package/2006/relationships"><Relationship Id="rId1" Type="http://schemas.openxmlformats.org/officeDocument/2006/relationships/package" Target="../embeddings/Microsoft_Excel_Worksheet90.xlsx"/></Relationships>
</file>

<file path=ppt/charts/_rels/chart92.xml.rels><?xml version="1.0" encoding="UTF-8" standalone="yes"?>
<Relationships xmlns="http://schemas.openxmlformats.org/package/2006/relationships"><Relationship Id="rId1" Type="http://schemas.openxmlformats.org/officeDocument/2006/relationships/package" Target="../embeddings/Microsoft_Excel_Worksheet91.xlsx"/></Relationships>
</file>

<file path=ppt/charts/_rels/chart93.xml.rels><?xml version="1.0" encoding="UTF-8" standalone="yes"?>
<Relationships xmlns="http://schemas.openxmlformats.org/package/2006/relationships"><Relationship Id="rId1" Type="http://schemas.openxmlformats.org/officeDocument/2006/relationships/package" Target="../embeddings/Microsoft_Excel_Worksheet92.xlsx"/></Relationships>
</file>

<file path=ppt/charts/_rels/chart94.xml.rels><?xml version="1.0" encoding="UTF-8" standalone="yes"?>
<Relationships xmlns="http://schemas.openxmlformats.org/package/2006/relationships"><Relationship Id="rId1" Type="http://schemas.openxmlformats.org/officeDocument/2006/relationships/package" Target="../embeddings/Microsoft_Excel_Worksheet93.xlsx"/></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1" Type="http://schemas.openxmlformats.org/officeDocument/2006/relationships/package" Target="../embeddings/Microsoft_Excel_Worksheet9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view3D>
      <c:rotX val="15"/>
      <c:rotY val="20"/>
      <c:rAngAx val="0"/>
    </c:view3D>
    <c:floor>
      <c:thickness val="0"/>
    </c:floor>
    <c:sideWall>
      <c:thickness val="0"/>
    </c:sideWall>
    <c:backWall>
      <c:thickness val="0"/>
    </c:backWall>
    <c:plotArea>
      <c:layout/>
      <c:bar3DChart>
        <c:barDir val="col"/>
        <c:grouping val="stacked"/>
        <c:varyColors val="0"/>
        <c:ser>
          <c:idx val="0"/>
          <c:order val="0"/>
          <c:tx>
            <c:strRef>
              <c:f>Sheet1!$B$1</c:f>
              <c:strCache>
                <c:ptCount val="1"/>
                <c:pt idx="0">
                  <c:v># on roll</c:v>
                </c:pt>
              </c:strCache>
            </c:strRef>
          </c:tx>
          <c:invertIfNegative val="0"/>
          <c:dPt>
            <c:idx val="1"/>
            <c:invertIfNegative val="0"/>
            <c:bubble3D val="0"/>
            <c:spPr>
              <a:solidFill>
                <a:schemeClr val="accent4"/>
              </a:solidFill>
            </c:spPr>
            <c:extLst>
              <c:ext xmlns:c16="http://schemas.microsoft.com/office/drawing/2014/chart" uri="{C3380CC4-5D6E-409C-BE32-E72D297353CC}">
                <c16:uniqueId val="{00000001-3F4B-46C7-8D39-2291C5D5F0E2}"/>
              </c:ext>
            </c:extLst>
          </c:dPt>
          <c:dPt>
            <c:idx val="2"/>
            <c:invertIfNegative val="0"/>
            <c:bubble3D val="0"/>
            <c:spPr>
              <a:solidFill>
                <a:schemeClr val="accent3"/>
              </a:solidFill>
            </c:spPr>
            <c:extLst>
              <c:ext xmlns:c16="http://schemas.microsoft.com/office/drawing/2014/chart" uri="{C3380CC4-5D6E-409C-BE32-E72D297353CC}">
                <c16:uniqueId val="{00000003-3F4B-46C7-8D39-2291C5D5F0E2}"/>
              </c:ext>
            </c:extLst>
          </c:dPt>
          <c:cat>
            <c:strRef>
              <c:f>Sheet1!$A$2:$A$4</c:f>
              <c:strCache>
                <c:ptCount val="3"/>
                <c:pt idx="0">
                  <c:v>2016-17</c:v>
                </c:pt>
                <c:pt idx="1">
                  <c:v>2017-18</c:v>
                </c:pt>
                <c:pt idx="2">
                  <c:v>2018-19</c:v>
                </c:pt>
              </c:strCache>
            </c:strRef>
          </c:cat>
          <c:val>
            <c:numRef>
              <c:f>Sheet1!$B$2:$B$4</c:f>
              <c:numCache>
                <c:formatCode>0</c:formatCode>
                <c:ptCount val="3"/>
                <c:pt idx="0">
                  <c:v>68</c:v>
                </c:pt>
                <c:pt idx="1">
                  <c:v>70</c:v>
                </c:pt>
                <c:pt idx="2">
                  <c:v>70</c:v>
                </c:pt>
              </c:numCache>
            </c:numRef>
          </c:val>
          <c:extLst>
            <c:ext xmlns:c16="http://schemas.microsoft.com/office/drawing/2014/chart" uri="{C3380CC4-5D6E-409C-BE32-E72D297353CC}">
              <c16:uniqueId val="{00000004-3F4B-46C7-8D39-2291C5D5F0E2}"/>
            </c:ext>
          </c:extLst>
        </c:ser>
        <c:dLbls>
          <c:showLegendKey val="0"/>
          <c:showVal val="0"/>
          <c:showCatName val="0"/>
          <c:showSerName val="0"/>
          <c:showPercent val="0"/>
          <c:showBubbleSize val="0"/>
        </c:dLbls>
        <c:gapWidth val="55"/>
        <c:gapDepth val="55"/>
        <c:shape val="box"/>
        <c:axId val="36903552"/>
        <c:axId val="36909440"/>
        <c:axId val="0"/>
      </c:bar3DChart>
      <c:catAx>
        <c:axId val="36903552"/>
        <c:scaling>
          <c:orientation val="minMax"/>
        </c:scaling>
        <c:delete val="0"/>
        <c:axPos val="b"/>
        <c:numFmt formatCode="General" sourceLinked="1"/>
        <c:majorTickMark val="none"/>
        <c:minorTickMark val="none"/>
        <c:tickLblPos val="nextTo"/>
        <c:txPr>
          <a:bodyPr/>
          <a:lstStyle/>
          <a:p>
            <a:pPr>
              <a:defRPr b="1"/>
            </a:pPr>
            <a:endParaRPr lang="en-US"/>
          </a:p>
        </c:txPr>
        <c:crossAx val="36909440"/>
        <c:crosses val="autoZero"/>
        <c:auto val="1"/>
        <c:lblAlgn val="ctr"/>
        <c:lblOffset val="100"/>
        <c:noMultiLvlLbl val="0"/>
      </c:catAx>
      <c:valAx>
        <c:axId val="36909440"/>
        <c:scaling>
          <c:orientation val="minMax"/>
          <c:max val="75"/>
          <c:min val="0"/>
        </c:scaling>
        <c:delete val="0"/>
        <c:axPos val="l"/>
        <c:majorGridlines/>
        <c:numFmt formatCode="#,##0" sourceLinked="0"/>
        <c:majorTickMark val="none"/>
        <c:minorTickMark val="none"/>
        <c:tickLblPos val="nextTo"/>
        <c:txPr>
          <a:bodyPr/>
          <a:lstStyle/>
          <a:p>
            <a:pPr>
              <a:defRPr b="1"/>
            </a:pPr>
            <a:endParaRPr lang="en-US"/>
          </a:p>
        </c:txPr>
        <c:crossAx val="36903552"/>
        <c:crosses val="autoZero"/>
        <c:crossBetween val="between"/>
        <c:majorUnit val="25"/>
        <c:minorUnit val="2.0000000000000004E-2"/>
      </c:valAx>
    </c:plotArea>
    <c:plotVisOnly val="1"/>
    <c:dispBlanksAs val="gap"/>
    <c:showDLblsOverMax val="0"/>
  </c:chart>
  <c:spPr>
    <a:scene3d>
      <a:camera prst="orthographicFront"/>
      <a:lightRig rig="threePt" dir="t"/>
    </a:scene3d>
    <a:sp3d prstMaterial="metal">
      <a:bevelT w="88900" h="88900"/>
    </a:sp3d>
  </c:spPr>
  <c:txPr>
    <a:bodyPr/>
    <a:lstStyle/>
    <a:p>
      <a:pPr>
        <a:defRPr sz="12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plotArea>
      <c:layout/>
      <c:barChart>
        <c:barDir val="col"/>
        <c:grouping val="clustered"/>
        <c:varyColors val="0"/>
        <c:ser>
          <c:idx val="0"/>
          <c:order val="0"/>
          <c:tx>
            <c:strRef>
              <c:f>Sheet1!$B$1</c:f>
              <c:strCache>
                <c:ptCount val="1"/>
                <c:pt idx="0">
                  <c:v>BME</c:v>
                </c:pt>
              </c:strCache>
            </c:strRef>
          </c:tx>
          <c:spPr>
            <a:solidFill>
              <a:schemeClr val="accent1"/>
            </a:solidFill>
          </c:spPr>
          <c:invertIfNegative val="0"/>
          <c:dPt>
            <c:idx val="1"/>
            <c:invertIfNegative val="0"/>
            <c:bubble3D val="0"/>
            <c:extLst>
              <c:ext xmlns:c16="http://schemas.microsoft.com/office/drawing/2014/chart" uri="{C3380CC4-5D6E-409C-BE32-E72D297353CC}">
                <c16:uniqueId val="{00000001-C1B7-497E-9608-9F713C87702E}"/>
              </c:ext>
            </c:extLst>
          </c:dPt>
          <c:dPt>
            <c:idx val="2"/>
            <c:invertIfNegative val="0"/>
            <c:bubble3D val="0"/>
            <c:extLst>
              <c:ext xmlns:c16="http://schemas.microsoft.com/office/drawing/2014/chart" uri="{C3380CC4-5D6E-409C-BE32-E72D297353CC}">
                <c16:uniqueId val="{00000003-C1B7-497E-9608-9F713C87702E}"/>
              </c:ext>
            </c:extLst>
          </c:dPt>
          <c:cat>
            <c:strRef>
              <c:f>Sheet1!$A$2:$A$4</c:f>
              <c:strCache>
                <c:ptCount val="3"/>
                <c:pt idx="0">
                  <c:v>2016-17</c:v>
                </c:pt>
                <c:pt idx="1">
                  <c:v>2017-18</c:v>
                </c:pt>
                <c:pt idx="2">
                  <c:v>2018-19</c:v>
                </c:pt>
              </c:strCache>
            </c:strRef>
          </c:cat>
          <c:val>
            <c:numRef>
              <c:f>Sheet1!$B$2:$B$4</c:f>
              <c:numCache>
                <c:formatCode>0</c:formatCode>
                <c:ptCount val="3"/>
                <c:pt idx="0">
                  <c:v>31</c:v>
                </c:pt>
                <c:pt idx="1">
                  <c:v>32</c:v>
                </c:pt>
                <c:pt idx="2">
                  <c:v>30</c:v>
                </c:pt>
              </c:numCache>
            </c:numRef>
          </c:val>
          <c:extLst>
            <c:ext xmlns:c16="http://schemas.microsoft.com/office/drawing/2014/chart" uri="{C3380CC4-5D6E-409C-BE32-E72D297353CC}">
              <c16:uniqueId val="{00000004-C1B7-497E-9608-9F713C87702E}"/>
            </c:ext>
          </c:extLst>
        </c:ser>
        <c:ser>
          <c:idx val="1"/>
          <c:order val="1"/>
          <c:tx>
            <c:strRef>
              <c:f>Sheet1!$C$1</c:f>
              <c:strCache>
                <c:ptCount val="1"/>
                <c:pt idx="0">
                  <c:v>White</c:v>
                </c:pt>
              </c:strCache>
            </c:strRef>
          </c:tx>
          <c:invertIfNegative val="0"/>
          <c:cat>
            <c:strRef>
              <c:f>Sheet1!$A$2:$A$4</c:f>
              <c:strCache>
                <c:ptCount val="3"/>
                <c:pt idx="0">
                  <c:v>2016-17</c:v>
                </c:pt>
                <c:pt idx="1">
                  <c:v>2017-18</c:v>
                </c:pt>
                <c:pt idx="2">
                  <c:v>2018-19</c:v>
                </c:pt>
              </c:strCache>
            </c:strRef>
          </c:cat>
          <c:val>
            <c:numRef>
              <c:f>Sheet1!$C$2:$C$4</c:f>
              <c:numCache>
                <c:formatCode>0</c:formatCode>
                <c:ptCount val="3"/>
                <c:pt idx="0">
                  <c:v>32</c:v>
                </c:pt>
                <c:pt idx="1">
                  <c:v>38</c:v>
                </c:pt>
                <c:pt idx="2">
                  <c:v>40</c:v>
                </c:pt>
              </c:numCache>
            </c:numRef>
          </c:val>
          <c:extLst>
            <c:ext xmlns:c16="http://schemas.microsoft.com/office/drawing/2014/chart" uri="{C3380CC4-5D6E-409C-BE32-E72D297353CC}">
              <c16:uniqueId val="{00000005-C1B7-497E-9608-9F713C87702E}"/>
            </c:ext>
          </c:extLst>
        </c:ser>
        <c:dLbls>
          <c:showLegendKey val="0"/>
          <c:showVal val="0"/>
          <c:showCatName val="0"/>
          <c:showSerName val="0"/>
          <c:showPercent val="0"/>
          <c:showBubbleSize val="0"/>
        </c:dLbls>
        <c:gapWidth val="150"/>
        <c:axId val="72392704"/>
        <c:axId val="72394240"/>
      </c:barChart>
      <c:catAx>
        <c:axId val="72392704"/>
        <c:scaling>
          <c:orientation val="minMax"/>
        </c:scaling>
        <c:delete val="0"/>
        <c:axPos val="b"/>
        <c:numFmt formatCode="General" sourceLinked="1"/>
        <c:majorTickMark val="none"/>
        <c:minorTickMark val="none"/>
        <c:tickLblPos val="nextTo"/>
        <c:txPr>
          <a:bodyPr/>
          <a:lstStyle/>
          <a:p>
            <a:pPr>
              <a:defRPr b="1"/>
            </a:pPr>
            <a:endParaRPr lang="en-US"/>
          </a:p>
        </c:txPr>
        <c:crossAx val="72394240"/>
        <c:crosses val="autoZero"/>
        <c:auto val="1"/>
        <c:lblAlgn val="ctr"/>
        <c:lblOffset val="100"/>
        <c:noMultiLvlLbl val="0"/>
      </c:catAx>
      <c:valAx>
        <c:axId val="72394240"/>
        <c:scaling>
          <c:orientation val="minMax"/>
          <c:max val="75"/>
          <c:min val="0"/>
        </c:scaling>
        <c:delete val="0"/>
        <c:axPos val="l"/>
        <c:majorGridlines/>
        <c:numFmt formatCode="#,##0" sourceLinked="0"/>
        <c:majorTickMark val="out"/>
        <c:minorTickMark val="none"/>
        <c:tickLblPos val="nextTo"/>
        <c:txPr>
          <a:bodyPr/>
          <a:lstStyle/>
          <a:p>
            <a:pPr>
              <a:defRPr b="1"/>
            </a:pPr>
            <a:endParaRPr lang="en-US"/>
          </a:p>
        </c:txPr>
        <c:crossAx val="72392704"/>
        <c:crosses val="autoZero"/>
        <c:crossBetween val="between"/>
        <c:majorUnit val="25"/>
        <c:minorUnit val="2.0000000000000004E-2"/>
      </c:valAx>
    </c:plotArea>
    <c:legend>
      <c:legendPos val="r"/>
      <c:overlay val="0"/>
    </c:legend>
    <c:plotVisOnly val="1"/>
    <c:dispBlanksAs val="gap"/>
    <c:showDLblsOverMax val="0"/>
  </c:chart>
  <c:spPr>
    <a:scene3d>
      <a:camera prst="orthographicFront"/>
      <a:lightRig rig="threePt" dir="t"/>
    </a:scene3d>
    <a:sp3d prstMaterial="metal">
      <a:bevelT w="88900" h="88900"/>
    </a:sp3d>
  </c:spPr>
  <c:txPr>
    <a:bodyPr/>
    <a:lstStyle/>
    <a:p>
      <a:pPr>
        <a:defRPr sz="1200"/>
      </a:pPr>
      <a:endParaRPr lang="en-US"/>
    </a:p>
  </c:txPr>
  <c:externalData r:id="rId1">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7771600000000001"/>
          <c:y val="0.17771600000000001"/>
          <c:w val="0.64456800000000003"/>
          <c:h val="0.63206799999999996"/>
        </c:manualLayout>
      </c:layout>
      <c:pieChart>
        <c:varyColors val="0"/>
        <c:dLbls>
          <c:showLegendKey val="0"/>
          <c:showVal val="0"/>
          <c:showCatName val="0"/>
          <c:showSerName val="0"/>
          <c:showPercent val="0"/>
          <c:showBubbleSize val="0"/>
          <c:showLeaderLines val="0"/>
        </c:dLbls>
        <c:firstSliceAng val="153"/>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eFSM</c:v>
                </c:pt>
              </c:strCache>
            </c:strRef>
          </c:tx>
          <c:spPr>
            <a:solidFill>
              <a:schemeClr val="accent1"/>
            </a:solidFill>
            <a:ln>
              <a:noFill/>
            </a:ln>
            <a:effectLst/>
          </c:spPr>
          <c:invertIfNegative val="0"/>
          <c:cat>
            <c:strRef>
              <c:f>Sheet1!$A$2:$A$4</c:f>
              <c:strCache>
                <c:ptCount val="3"/>
                <c:pt idx="0">
                  <c:v>2018-19</c:v>
                </c:pt>
                <c:pt idx="1">
                  <c:v>2017-18</c:v>
                </c:pt>
                <c:pt idx="2">
                  <c:v>2016-17</c:v>
                </c:pt>
              </c:strCache>
            </c:strRef>
          </c:cat>
          <c:val>
            <c:numRef>
              <c:f>Sheet1!$B$2:$B$4</c:f>
              <c:numCache>
                <c:formatCode>0%</c:formatCode>
                <c:ptCount val="3"/>
                <c:pt idx="0">
                  <c:v>0.52</c:v>
                </c:pt>
                <c:pt idx="1">
                  <c:v>1.39</c:v>
                </c:pt>
                <c:pt idx="2">
                  <c:v>1.22</c:v>
                </c:pt>
              </c:numCache>
            </c:numRef>
          </c:val>
          <c:extLst>
            <c:ext xmlns:c16="http://schemas.microsoft.com/office/drawing/2014/chart" uri="{C3380CC4-5D6E-409C-BE32-E72D297353CC}">
              <c16:uniqueId val="{00000000-634B-4B57-8DF6-E49E9F0EBBFC}"/>
            </c:ext>
          </c:extLst>
        </c:ser>
        <c:ser>
          <c:idx val="1"/>
          <c:order val="1"/>
          <c:tx>
            <c:strRef>
              <c:f>Sheet1!$C$1</c:f>
              <c:strCache>
                <c:ptCount val="1"/>
                <c:pt idx="0">
                  <c:v>Not eFSM</c:v>
                </c:pt>
              </c:strCache>
            </c:strRef>
          </c:tx>
          <c:spPr>
            <a:solidFill>
              <a:schemeClr val="accent2"/>
            </a:solidFill>
            <a:ln>
              <a:noFill/>
            </a:ln>
            <a:effectLst/>
          </c:spPr>
          <c:invertIfNegative val="0"/>
          <c:cat>
            <c:strRef>
              <c:f>Sheet1!$A$2:$A$4</c:f>
              <c:strCache>
                <c:ptCount val="3"/>
                <c:pt idx="0">
                  <c:v>2018-19</c:v>
                </c:pt>
                <c:pt idx="1">
                  <c:v>2017-18</c:v>
                </c:pt>
                <c:pt idx="2">
                  <c:v>2016-17</c:v>
                </c:pt>
              </c:strCache>
            </c:strRef>
          </c:cat>
          <c:val>
            <c:numRef>
              <c:f>Sheet1!$C$2:$C$4</c:f>
              <c:numCache>
                <c:formatCode>0%</c:formatCode>
                <c:ptCount val="3"/>
                <c:pt idx="0">
                  <c:v>0.63</c:v>
                </c:pt>
                <c:pt idx="1">
                  <c:v>1.02</c:v>
                </c:pt>
                <c:pt idx="2">
                  <c:v>1.1100000000000001</c:v>
                </c:pt>
              </c:numCache>
            </c:numRef>
          </c:val>
          <c:extLst>
            <c:ext xmlns:c16="http://schemas.microsoft.com/office/drawing/2014/chart" uri="{C3380CC4-5D6E-409C-BE32-E72D297353CC}">
              <c16:uniqueId val="{00000001-634B-4B57-8DF6-E49E9F0EBBFC}"/>
            </c:ext>
          </c:extLst>
        </c:ser>
        <c:dLbls>
          <c:showLegendKey val="0"/>
          <c:showVal val="0"/>
          <c:showCatName val="0"/>
          <c:showSerName val="0"/>
          <c:showPercent val="0"/>
          <c:showBubbleSize val="0"/>
        </c:dLbls>
        <c:gapWidth val="219"/>
        <c:overlap val="-27"/>
        <c:axId val="140006144"/>
        <c:axId val="140007680"/>
      </c:barChart>
      <c:catAx>
        <c:axId val="140006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0007680"/>
        <c:crosses val="autoZero"/>
        <c:auto val="1"/>
        <c:lblAlgn val="ctr"/>
        <c:lblOffset val="100"/>
        <c:noMultiLvlLbl val="1"/>
      </c:catAx>
      <c:valAx>
        <c:axId val="140007680"/>
        <c:scaling>
          <c:orientation val="minMax"/>
          <c:max val="1.5"/>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0006144"/>
        <c:crosses val="autoZero"/>
        <c:crossBetween val="between"/>
        <c:majorUnit val="0.25"/>
        <c:minorUnit val="1.0000000000000002E-2"/>
      </c:valAx>
      <c:spPr>
        <a:noFill/>
        <a:ln>
          <a:noFill/>
        </a:ln>
        <a:effectLst/>
      </c:spPr>
    </c:plotArea>
    <c:legend>
      <c:legendPos val="t"/>
      <c:layout>
        <c:manualLayout>
          <c:xMode val="edge"/>
          <c:yMode val="edge"/>
          <c:x val="3.1540220286804699E-2"/>
          <c:y val="1.63127856457762E-2"/>
          <c:w val="0.93668077001720096"/>
          <c:h val="6.9064737904546494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Avenir Black" charset="0"/>
              <a:ea typeface="Avenir Black" charset="0"/>
              <a:cs typeface="Avenir Black" charset="0"/>
            </a:defRPr>
          </a:pPr>
          <a:endParaRPr lang="en-US"/>
        </a:p>
      </c:txPr>
    </c:legend>
    <c:plotVisOnly val="1"/>
    <c:dispBlanksAs val="gap"/>
    <c:showDLblsOverMax val="0"/>
  </c:chart>
  <c:spPr>
    <a:noFill/>
    <a:ln>
      <a:noFill/>
    </a:ln>
    <a:effectLst>
      <a:outerShdw blurRad="50800" dist="38100" algn="l" rotWithShape="0">
        <a:prstClr val="black">
          <a:alpha val="40000"/>
        </a:prstClr>
      </a:outerShdw>
    </a:effectLst>
  </c:spPr>
  <c:txPr>
    <a:bodyPr/>
    <a:lstStyle/>
    <a:p>
      <a:pPr>
        <a:defRPr/>
      </a:pPr>
      <a:endParaRPr lang="en-US"/>
    </a:p>
  </c:txPr>
  <c:externalData r:id="rId1">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plotArea>
      <c:layout>
        <c:manualLayout>
          <c:layoutTarget val="inner"/>
          <c:xMode val="edge"/>
          <c:yMode val="edge"/>
          <c:x val="0.11512268608770619"/>
          <c:y val="0.13674532870539885"/>
          <c:w val="0.80873758282662633"/>
          <c:h val="0.78708870520709062"/>
        </c:manualLayout>
      </c:layout>
      <c:barChart>
        <c:barDir val="col"/>
        <c:grouping val="clustered"/>
        <c:varyColors val="0"/>
        <c:ser>
          <c:idx val="0"/>
          <c:order val="0"/>
          <c:tx>
            <c:strRef>
              <c:f>Sheet1!$B$1</c:f>
              <c:strCache>
                <c:ptCount val="1"/>
                <c:pt idx="0">
                  <c:v>eFSM</c:v>
                </c:pt>
              </c:strCache>
            </c:strRef>
          </c:tx>
          <c:spPr>
            <a:solidFill>
              <a:schemeClr val="accent3">
                <a:lumMod val="75000"/>
              </a:schemeClr>
            </a:solidFill>
          </c:spPr>
          <c:invertIfNegative val="0"/>
          <c:cat>
            <c:strRef>
              <c:f>Sheet1!$A$2:$A$4</c:f>
              <c:strCache>
                <c:ptCount val="3"/>
                <c:pt idx="0">
                  <c:v>2018-19</c:v>
                </c:pt>
                <c:pt idx="1">
                  <c:v>2017-18</c:v>
                </c:pt>
                <c:pt idx="2">
                  <c:v>2016-17</c:v>
                </c:pt>
              </c:strCache>
            </c:strRef>
          </c:cat>
          <c:val>
            <c:numRef>
              <c:f>Sheet1!$B$2:$B$4</c:f>
              <c:numCache>
                <c:formatCode>0%</c:formatCode>
                <c:ptCount val="3"/>
                <c:pt idx="0">
                  <c:v>0.54</c:v>
                </c:pt>
                <c:pt idx="1">
                  <c:v>0.9</c:v>
                </c:pt>
                <c:pt idx="2">
                  <c:v>0.89</c:v>
                </c:pt>
              </c:numCache>
            </c:numRef>
          </c:val>
          <c:extLst>
            <c:ext xmlns:c16="http://schemas.microsoft.com/office/drawing/2014/chart" uri="{C3380CC4-5D6E-409C-BE32-E72D297353CC}">
              <c16:uniqueId val="{00000000-8C47-4FD8-986E-7C0EFE28AB48}"/>
            </c:ext>
          </c:extLst>
        </c:ser>
        <c:ser>
          <c:idx val="1"/>
          <c:order val="1"/>
          <c:tx>
            <c:strRef>
              <c:f>Sheet1!$C$1</c:f>
              <c:strCache>
                <c:ptCount val="1"/>
                <c:pt idx="0">
                  <c:v>Not eFSM</c:v>
                </c:pt>
              </c:strCache>
            </c:strRef>
          </c:tx>
          <c:spPr>
            <a:solidFill>
              <a:schemeClr val="accent3">
                <a:lumMod val="60000"/>
                <a:lumOff val="40000"/>
              </a:schemeClr>
            </a:solidFill>
          </c:spPr>
          <c:invertIfNegative val="0"/>
          <c:cat>
            <c:strRef>
              <c:f>Sheet1!$A$2:$A$4</c:f>
              <c:strCache>
                <c:ptCount val="3"/>
                <c:pt idx="0">
                  <c:v>2018-19</c:v>
                </c:pt>
                <c:pt idx="1">
                  <c:v>2017-18</c:v>
                </c:pt>
                <c:pt idx="2">
                  <c:v>2016-17</c:v>
                </c:pt>
              </c:strCache>
            </c:strRef>
          </c:cat>
          <c:val>
            <c:numRef>
              <c:f>Sheet1!$C$2:$C$4</c:f>
              <c:numCache>
                <c:formatCode>0%</c:formatCode>
                <c:ptCount val="3"/>
                <c:pt idx="0">
                  <c:v>0.63</c:v>
                </c:pt>
                <c:pt idx="1">
                  <c:v>0.99</c:v>
                </c:pt>
                <c:pt idx="2">
                  <c:v>0.92</c:v>
                </c:pt>
              </c:numCache>
            </c:numRef>
          </c:val>
          <c:extLst>
            <c:ext xmlns:c16="http://schemas.microsoft.com/office/drawing/2014/chart" uri="{C3380CC4-5D6E-409C-BE32-E72D297353CC}">
              <c16:uniqueId val="{00000001-8C47-4FD8-986E-7C0EFE28AB48}"/>
            </c:ext>
          </c:extLst>
        </c:ser>
        <c:dLbls>
          <c:showLegendKey val="0"/>
          <c:showVal val="0"/>
          <c:showCatName val="0"/>
          <c:showSerName val="0"/>
          <c:showPercent val="0"/>
          <c:showBubbleSize val="0"/>
        </c:dLbls>
        <c:gapWidth val="150"/>
        <c:axId val="139988352"/>
        <c:axId val="140166272"/>
      </c:barChart>
      <c:catAx>
        <c:axId val="139988352"/>
        <c:scaling>
          <c:orientation val="minMax"/>
        </c:scaling>
        <c:delete val="0"/>
        <c:axPos val="b"/>
        <c:numFmt formatCode="General" sourceLinked="1"/>
        <c:majorTickMark val="out"/>
        <c:minorTickMark val="none"/>
        <c:tickLblPos val="nextTo"/>
        <c:txPr>
          <a:bodyPr/>
          <a:lstStyle/>
          <a:p>
            <a:pPr>
              <a:defRPr sz="1100"/>
            </a:pPr>
            <a:endParaRPr lang="en-US"/>
          </a:p>
        </c:txPr>
        <c:crossAx val="140166272"/>
        <c:crosses val="autoZero"/>
        <c:auto val="1"/>
        <c:lblAlgn val="ctr"/>
        <c:lblOffset val="100"/>
        <c:noMultiLvlLbl val="0"/>
      </c:catAx>
      <c:valAx>
        <c:axId val="140166272"/>
        <c:scaling>
          <c:orientation val="minMax"/>
        </c:scaling>
        <c:delete val="0"/>
        <c:axPos val="l"/>
        <c:majorGridlines/>
        <c:numFmt formatCode="0%" sourceLinked="1"/>
        <c:majorTickMark val="out"/>
        <c:minorTickMark val="none"/>
        <c:tickLblPos val="nextTo"/>
        <c:crossAx val="139988352"/>
        <c:crosses val="autoZero"/>
        <c:crossBetween val="between"/>
      </c:valAx>
    </c:plotArea>
    <c:legend>
      <c:legendPos val="r"/>
      <c:layout>
        <c:manualLayout>
          <c:xMode val="edge"/>
          <c:yMode val="edge"/>
          <c:x val="0.10464697424279296"/>
          <c:y val="2.1268262396232271E-3"/>
          <c:w val="0.85083276091775506"/>
          <c:h val="0.13770388142428816"/>
        </c:manualLayout>
      </c:layout>
      <c:overlay val="0"/>
    </c:legend>
    <c:plotVisOnly val="1"/>
    <c:dispBlanksAs val="gap"/>
    <c:showDLblsOverMax val="0"/>
  </c:chart>
  <c:spPr>
    <a:scene3d>
      <a:camera prst="orthographicFront"/>
      <a:lightRig rig="threePt" dir="t"/>
    </a:scene3d>
    <a:sp3d prstMaterial="metal">
      <a:bevelT w="88900" h="88900"/>
    </a:sp3d>
  </c:spPr>
  <c:txPr>
    <a:bodyPr/>
    <a:lstStyle/>
    <a:p>
      <a:pPr>
        <a:defRPr sz="1050"/>
      </a:pPr>
      <a:endParaRPr lang="en-US"/>
    </a:p>
  </c:txPr>
  <c:externalData r:id="rId1">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plotArea>
      <c:layout>
        <c:manualLayout>
          <c:layoutTarget val="inner"/>
          <c:xMode val="edge"/>
          <c:yMode val="edge"/>
          <c:x val="0.11512268608770619"/>
          <c:y val="0.13674532870539885"/>
          <c:w val="0.85408123817191595"/>
          <c:h val="0.76563596222029673"/>
        </c:manualLayout>
      </c:layout>
      <c:barChart>
        <c:barDir val="col"/>
        <c:grouping val="clustered"/>
        <c:varyColors val="0"/>
        <c:ser>
          <c:idx val="0"/>
          <c:order val="0"/>
          <c:tx>
            <c:strRef>
              <c:f>Sheet1!$B$1</c:f>
              <c:strCache>
                <c:ptCount val="1"/>
                <c:pt idx="0">
                  <c:v>Not Nurture</c:v>
                </c:pt>
              </c:strCache>
            </c:strRef>
          </c:tx>
          <c:spPr>
            <a:solidFill>
              <a:schemeClr val="accent3">
                <a:lumMod val="75000"/>
              </a:schemeClr>
            </a:solidFill>
          </c:spPr>
          <c:invertIfNegative val="0"/>
          <c:cat>
            <c:strRef>
              <c:f>Sheet1!$A$2:$A$4</c:f>
              <c:strCache>
                <c:ptCount val="3"/>
                <c:pt idx="0">
                  <c:v>2018-19</c:v>
                </c:pt>
                <c:pt idx="1">
                  <c:v>2017-18</c:v>
                </c:pt>
                <c:pt idx="2">
                  <c:v>2016-17</c:v>
                </c:pt>
              </c:strCache>
            </c:strRef>
          </c:cat>
          <c:val>
            <c:numRef>
              <c:f>Sheet1!$B$2:$B$4</c:f>
              <c:numCache>
                <c:formatCode>0%</c:formatCode>
                <c:ptCount val="3"/>
                <c:pt idx="0">
                  <c:v>0.49</c:v>
                </c:pt>
                <c:pt idx="1">
                  <c:v>0.8</c:v>
                </c:pt>
                <c:pt idx="2">
                  <c:v>0.77</c:v>
                </c:pt>
              </c:numCache>
            </c:numRef>
          </c:val>
          <c:extLst>
            <c:ext xmlns:c16="http://schemas.microsoft.com/office/drawing/2014/chart" uri="{C3380CC4-5D6E-409C-BE32-E72D297353CC}">
              <c16:uniqueId val="{00000000-E82D-4C7A-A3A8-12E127A3A969}"/>
            </c:ext>
          </c:extLst>
        </c:ser>
        <c:ser>
          <c:idx val="1"/>
          <c:order val="1"/>
          <c:tx>
            <c:strRef>
              <c:f>Sheet1!$C$1</c:f>
              <c:strCache>
                <c:ptCount val="1"/>
                <c:pt idx="0">
                  <c:v>Nurture</c:v>
                </c:pt>
              </c:strCache>
            </c:strRef>
          </c:tx>
          <c:spPr>
            <a:solidFill>
              <a:schemeClr val="accent3">
                <a:lumMod val="60000"/>
                <a:lumOff val="40000"/>
              </a:schemeClr>
            </a:solidFill>
          </c:spPr>
          <c:invertIfNegative val="0"/>
          <c:cat>
            <c:strRef>
              <c:f>Sheet1!$A$2:$A$4</c:f>
              <c:strCache>
                <c:ptCount val="3"/>
                <c:pt idx="0">
                  <c:v>2018-19</c:v>
                </c:pt>
                <c:pt idx="1">
                  <c:v>2017-18</c:v>
                </c:pt>
                <c:pt idx="2">
                  <c:v>2016-17</c:v>
                </c:pt>
              </c:strCache>
            </c:strRef>
          </c:cat>
          <c:val>
            <c:numRef>
              <c:f>Sheet1!$C$2:$C$4</c:f>
              <c:numCache>
                <c:formatCode>0%</c:formatCode>
                <c:ptCount val="3"/>
                <c:pt idx="0">
                  <c:v>0.95</c:v>
                </c:pt>
                <c:pt idx="1">
                  <c:v>1.22</c:v>
                </c:pt>
                <c:pt idx="2">
                  <c:v>1.1200000000000001</c:v>
                </c:pt>
              </c:numCache>
            </c:numRef>
          </c:val>
          <c:extLst>
            <c:ext xmlns:c16="http://schemas.microsoft.com/office/drawing/2014/chart" uri="{C3380CC4-5D6E-409C-BE32-E72D297353CC}">
              <c16:uniqueId val="{00000001-E82D-4C7A-A3A8-12E127A3A969}"/>
            </c:ext>
          </c:extLst>
        </c:ser>
        <c:dLbls>
          <c:showLegendKey val="0"/>
          <c:showVal val="0"/>
          <c:showCatName val="0"/>
          <c:showSerName val="0"/>
          <c:showPercent val="0"/>
          <c:showBubbleSize val="0"/>
        </c:dLbls>
        <c:gapWidth val="150"/>
        <c:axId val="140568064"/>
        <c:axId val="140569600"/>
      </c:barChart>
      <c:catAx>
        <c:axId val="140568064"/>
        <c:scaling>
          <c:orientation val="minMax"/>
        </c:scaling>
        <c:delete val="0"/>
        <c:axPos val="b"/>
        <c:numFmt formatCode="General" sourceLinked="1"/>
        <c:majorTickMark val="out"/>
        <c:minorTickMark val="none"/>
        <c:tickLblPos val="nextTo"/>
        <c:txPr>
          <a:bodyPr/>
          <a:lstStyle/>
          <a:p>
            <a:pPr>
              <a:defRPr sz="1100"/>
            </a:pPr>
            <a:endParaRPr lang="en-US"/>
          </a:p>
        </c:txPr>
        <c:crossAx val="140569600"/>
        <c:crosses val="autoZero"/>
        <c:auto val="1"/>
        <c:lblAlgn val="ctr"/>
        <c:lblOffset val="100"/>
        <c:noMultiLvlLbl val="0"/>
      </c:catAx>
      <c:valAx>
        <c:axId val="140569600"/>
        <c:scaling>
          <c:orientation val="minMax"/>
        </c:scaling>
        <c:delete val="0"/>
        <c:axPos val="l"/>
        <c:majorGridlines/>
        <c:numFmt formatCode="0%" sourceLinked="1"/>
        <c:majorTickMark val="out"/>
        <c:minorTickMark val="none"/>
        <c:tickLblPos val="nextTo"/>
        <c:crossAx val="140568064"/>
        <c:crosses val="autoZero"/>
        <c:crossBetween val="between"/>
      </c:valAx>
    </c:plotArea>
    <c:legend>
      <c:legendPos val="r"/>
      <c:layout>
        <c:manualLayout>
          <c:xMode val="edge"/>
          <c:yMode val="edge"/>
          <c:x val="8.9532335336111477E-2"/>
          <c:y val="2.1269227426394359E-3"/>
          <c:w val="0.85083276091775506"/>
          <c:h val="0.13770388142428816"/>
        </c:manualLayout>
      </c:layout>
      <c:overlay val="0"/>
    </c:legend>
    <c:plotVisOnly val="1"/>
    <c:dispBlanksAs val="gap"/>
    <c:showDLblsOverMax val="0"/>
  </c:chart>
  <c:spPr>
    <a:scene3d>
      <a:camera prst="orthographicFront"/>
      <a:lightRig rig="threePt" dir="t"/>
    </a:scene3d>
    <a:sp3d prstMaterial="metal">
      <a:bevelT w="88900" h="88900"/>
    </a:sp3d>
  </c:spPr>
  <c:txPr>
    <a:bodyPr/>
    <a:lstStyle/>
    <a:p>
      <a:pPr>
        <a:defRPr sz="1200" b="1"/>
      </a:pPr>
      <a:endParaRPr lang="en-US"/>
    </a:p>
  </c:txPr>
  <c:externalData r:id="rId1">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Non Nurture</c:v>
                </c:pt>
              </c:strCache>
            </c:strRef>
          </c:tx>
          <c:spPr>
            <a:solidFill>
              <a:schemeClr val="accent1"/>
            </a:solidFill>
            <a:ln>
              <a:noFill/>
            </a:ln>
            <a:effectLst/>
          </c:spPr>
          <c:invertIfNegative val="0"/>
          <c:cat>
            <c:strRef>
              <c:f>Sheet1!$A$2:$A$4</c:f>
              <c:strCache>
                <c:ptCount val="3"/>
                <c:pt idx="0">
                  <c:v>2018-19</c:v>
                </c:pt>
                <c:pt idx="1">
                  <c:v>2017-18</c:v>
                </c:pt>
                <c:pt idx="2">
                  <c:v>2016-17</c:v>
                </c:pt>
              </c:strCache>
            </c:strRef>
          </c:cat>
          <c:val>
            <c:numRef>
              <c:f>Sheet1!$B$2:$B$4</c:f>
              <c:numCache>
                <c:formatCode>0%</c:formatCode>
                <c:ptCount val="3"/>
                <c:pt idx="0">
                  <c:v>0.52</c:v>
                </c:pt>
                <c:pt idx="1">
                  <c:v>0.83</c:v>
                </c:pt>
                <c:pt idx="2">
                  <c:v>0.88</c:v>
                </c:pt>
              </c:numCache>
            </c:numRef>
          </c:val>
          <c:extLst>
            <c:ext xmlns:c16="http://schemas.microsoft.com/office/drawing/2014/chart" uri="{C3380CC4-5D6E-409C-BE32-E72D297353CC}">
              <c16:uniqueId val="{00000000-634B-4B57-8DF6-E49E9F0EBBFC}"/>
            </c:ext>
          </c:extLst>
        </c:ser>
        <c:ser>
          <c:idx val="1"/>
          <c:order val="1"/>
          <c:tx>
            <c:strRef>
              <c:f>Sheet1!$C$1</c:f>
              <c:strCache>
                <c:ptCount val="1"/>
                <c:pt idx="0">
                  <c:v>Nurture</c:v>
                </c:pt>
              </c:strCache>
            </c:strRef>
          </c:tx>
          <c:spPr>
            <a:solidFill>
              <a:schemeClr val="accent2"/>
            </a:solidFill>
            <a:ln>
              <a:noFill/>
            </a:ln>
            <a:effectLst/>
          </c:spPr>
          <c:invertIfNegative val="0"/>
          <c:cat>
            <c:strRef>
              <c:f>Sheet1!$A$2:$A$4</c:f>
              <c:strCache>
                <c:ptCount val="3"/>
                <c:pt idx="0">
                  <c:v>2018-19</c:v>
                </c:pt>
                <c:pt idx="1">
                  <c:v>2017-18</c:v>
                </c:pt>
                <c:pt idx="2">
                  <c:v>2016-17</c:v>
                </c:pt>
              </c:strCache>
            </c:strRef>
          </c:cat>
          <c:val>
            <c:numRef>
              <c:f>Sheet1!$C$2:$C$4</c:f>
              <c:numCache>
                <c:formatCode>0%</c:formatCode>
                <c:ptCount val="3"/>
                <c:pt idx="0">
                  <c:v>0.98</c:v>
                </c:pt>
                <c:pt idx="1">
                  <c:v>1.1399999999999999</c:v>
                </c:pt>
                <c:pt idx="2">
                  <c:v>0.82</c:v>
                </c:pt>
              </c:numCache>
            </c:numRef>
          </c:val>
          <c:extLst>
            <c:ext xmlns:c16="http://schemas.microsoft.com/office/drawing/2014/chart" uri="{C3380CC4-5D6E-409C-BE32-E72D297353CC}">
              <c16:uniqueId val="{00000001-634B-4B57-8DF6-E49E9F0EBBFC}"/>
            </c:ext>
          </c:extLst>
        </c:ser>
        <c:dLbls>
          <c:showLegendKey val="0"/>
          <c:showVal val="0"/>
          <c:showCatName val="0"/>
          <c:showSerName val="0"/>
          <c:showPercent val="0"/>
          <c:showBubbleSize val="0"/>
        </c:dLbls>
        <c:gapWidth val="219"/>
        <c:overlap val="-27"/>
        <c:axId val="140743040"/>
        <c:axId val="140744576"/>
      </c:barChart>
      <c:catAx>
        <c:axId val="140743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0744576"/>
        <c:crosses val="autoZero"/>
        <c:auto val="1"/>
        <c:lblAlgn val="ctr"/>
        <c:lblOffset val="100"/>
        <c:noMultiLvlLbl val="1"/>
      </c:catAx>
      <c:valAx>
        <c:axId val="140744576"/>
        <c:scaling>
          <c:orientation val="minMax"/>
          <c:max val="1.25"/>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0743040"/>
        <c:crosses val="autoZero"/>
        <c:crossBetween val="between"/>
        <c:majorUnit val="0.25"/>
        <c:minorUnit val="1.0000000000000002E-2"/>
      </c:valAx>
      <c:spPr>
        <a:noFill/>
        <a:ln>
          <a:noFill/>
        </a:ln>
        <a:effectLst/>
      </c:spPr>
    </c:plotArea>
    <c:legend>
      <c:legendPos val="t"/>
      <c:layout>
        <c:manualLayout>
          <c:xMode val="edge"/>
          <c:yMode val="edge"/>
          <c:x val="3.1540220286804699E-2"/>
          <c:y val="1.63127856457762E-2"/>
          <c:w val="0.93668077001720096"/>
          <c:h val="6.9064737904546494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Avenir Black" charset="0"/>
              <a:ea typeface="Avenir Black" charset="0"/>
              <a:cs typeface="Avenir Black" charset="0"/>
            </a:defRPr>
          </a:pPr>
          <a:endParaRPr lang="en-US"/>
        </a:p>
      </c:txPr>
    </c:legend>
    <c:plotVisOnly val="1"/>
    <c:dispBlanksAs val="gap"/>
    <c:showDLblsOverMax val="0"/>
  </c:chart>
  <c:spPr>
    <a:noFill/>
    <a:ln>
      <a:noFill/>
    </a:ln>
    <a:effectLst>
      <a:outerShdw blurRad="50800" dist="38100" algn="l" rotWithShape="0">
        <a:prstClr val="black">
          <a:alpha val="40000"/>
        </a:prstClr>
      </a:outerShdw>
    </a:effectLst>
  </c:spPr>
  <c:txPr>
    <a:bodyPr/>
    <a:lstStyle/>
    <a:p>
      <a:pPr>
        <a:defRPr/>
      </a:pPr>
      <a:endParaRPr lang="en-US"/>
    </a:p>
  </c:txPr>
  <c:externalData r:id="rId1">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Nurture</c:v>
                </c:pt>
              </c:strCache>
            </c:strRef>
          </c:tx>
          <c:spPr>
            <a:solidFill>
              <a:schemeClr val="accent1"/>
            </a:solidFill>
            <a:ln>
              <a:noFill/>
            </a:ln>
            <a:effectLst/>
          </c:spPr>
          <c:invertIfNegative val="0"/>
          <c:cat>
            <c:strRef>
              <c:f>Sheet1!$A$2:$A$4</c:f>
              <c:strCache>
                <c:ptCount val="3"/>
                <c:pt idx="0">
                  <c:v>2018-19</c:v>
                </c:pt>
                <c:pt idx="1">
                  <c:v>2017-18</c:v>
                </c:pt>
                <c:pt idx="2">
                  <c:v>2016-17</c:v>
                </c:pt>
              </c:strCache>
            </c:strRef>
          </c:cat>
          <c:val>
            <c:numRef>
              <c:f>Sheet1!$B$2:$B$4</c:f>
              <c:numCache>
                <c:formatCode>0%</c:formatCode>
                <c:ptCount val="3"/>
                <c:pt idx="0">
                  <c:v>0.95</c:v>
                </c:pt>
                <c:pt idx="1">
                  <c:v>1.24</c:v>
                </c:pt>
                <c:pt idx="2">
                  <c:v>1.08</c:v>
                </c:pt>
              </c:numCache>
            </c:numRef>
          </c:val>
          <c:extLst>
            <c:ext xmlns:c16="http://schemas.microsoft.com/office/drawing/2014/chart" uri="{C3380CC4-5D6E-409C-BE32-E72D297353CC}">
              <c16:uniqueId val="{00000000-D840-4F63-A008-986A3015E5BA}"/>
            </c:ext>
          </c:extLst>
        </c:ser>
        <c:ser>
          <c:idx val="1"/>
          <c:order val="1"/>
          <c:tx>
            <c:strRef>
              <c:f>Sheet1!$C$1</c:f>
              <c:strCache>
                <c:ptCount val="1"/>
                <c:pt idx="0">
                  <c:v>Non Nurture</c:v>
                </c:pt>
              </c:strCache>
            </c:strRef>
          </c:tx>
          <c:invertIfNegative val="0"/>
          <c:cat>
            <c:strRef>
              <c:f>Sheet1!$A$2:$A$4</c:f>
              <c:strCache>
                <c:ptCount val="3"/>
                <c:pt idx="0">
                  <c:v>2018-19</c:v>
                </c:pt>
                <c:pt idx="1">
                  <c:v>2017-18</c:v>
                </c:pt>
                <c:pt idx="2">
                  <c:v>2016-17</c:v>
                </c:pt>
              </c:strCache>
            </c:strRef>
          </c:cat>
          <c:val>
            <c:numRef>
              <c:f>Sheet1!$C$2:$C$4</c:f>
              <c:numCache>
                <c:formatCode>0%</c:formatCode>
                <c:ptCount val="3"/>
                <c:pt idx="0">
                  <c:v>0.52</c:v>
                </c:pt>
                <c:pt idx="1">
                  <c:v>1.06</c:v>
                </c:pt>
                <c:pt idx="2">
                  <c:v>1.01</c:v>
                </c:pt>
              </c:numCache>
            </c:numRef>
          </c:val>
          <c:extLst>
            <c:ext xmlns:c16="http://schemas.microsoft.com/office/drawing/2014/chart" uri="{C3380CC4-5D6E-409C-BE32-E72D297353CC}">
              <c16:uniqueId val="{00000001-D840-4F63-A008-986A3015E5BA}"/>
            </c:ext>
          </c:extLst>
        </c:ser>
        <c:dLbls>
          <c:showLegendKey val="0"/>
          <c:showVal val="0"/>
          <c:showCatName val="0"/>
          <c:showSerName val="0"/>
          <c:showPercent val="0"/>
          <c:showBubbleSize val="0"/>
        </c:dLbls>
        <c:gapWidth val="219"/>
        <c:overlap val="-27"/>
        <c:axId val="134961408"/>
        <c:axId val="134971392"/>
      </c:barChart>
      <c:catAx>
        <c:axId val="134961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4971392"/>
        <c:crosses val="autoZero"/>
        <c:auto val="1"/>
        <c:lblAlgn val="ctr"/>
        <c:lblOffset val="100"/>
        <c:noMultiLvlLbl val="1"/>
      </c:catAx>
      <c:valAx>
        <c:axId val="134971392"/>
        <c:scaling>
          <c:orientation val="minMax"/>
          <c:max val="1.25"/>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4961408"/>
        <c:crosses val="autoZero"/>
        <c:crossBetween val="between"/>
        <c:majorUnit val="0.25"/>
        <c:minorUnit val="1.0000000000000002E-2"/>
      </c:valAx>
      <c:spPr>
        <a:noFill/>
        <a:ln>
          <a:noFill/>
        </a:ln>
        <a:effectLst/>
      </c:spPr>
    </c:plotArea>
    <c:legend>
      <c:legendPos val="t"/>
      <c:layout>
        <c:manualLayout>
          <c:xMode val="edge"/>
          <c:yMode val="edge"/>
          <c:x val="0.21086463214277032"/>
          <c:y val="1.579444913095553E-4"/>
          <c:w val="0.49928130822279193"/>
          <c:h val="6.7412362718841198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Avenir Black" charset="0"/>
              <a:ea typeface="Avenir Black" charset="0"/>
              <a:cs typeface="Avenir Black" charset="0"/>
            </a:defRPr>
          </a:pPr>
          <a:endParaRPr lang="en-US"/>
        </a:p>
      </c:txPr>
    </c:legend>
    <c:plotVisOnly val="1"/>
    <c:dispBlanksAs val="gap"/>
    <c:showDLblsOverMax val="0"/>
  </c:chart>
  <c:spPr>
    <a:noFill/>
    <a:ln>
      <a:noFill/>
    </a:ln>
    <a:effectLst>
      <a:outerShdw blurRad="50800" dist="38100" algn="l" rotWithShape="0">
        <a:prstClr val="black">
          <a:alpha val="40000"/>
        </a:prstClr>
      </a:outerShdw>
    </a:effectLst>
  </c:spPr>
  <c:txPr>
    <a:bodyPr/>
    <a:lstStyle/>
    <a:p>
      <a:pPr>
        <a:defRPr/>
      </a:pPr>
      <a:endParaRPr lang="en-US"/>
    </a:p>
  </c:txPr>
  <c:externalData r:id="rId1">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plotArea>
      <c:layout>
        <c:manualLayout>
          <c:layoutTarget val="inner"/>
          <c:xMode val="edge"/>
          <c:yMode val="edge"/>
          <c:x val="0.11512268608770619"/>
          <c:y val="0.13674532870539885"/>
          <c:w val="0.85408123817191595"/>
          <c:h val="0.76563596222029673"/>
        </c:manualLayout>
      </c:layout>
      <c:barChart>
        <c:barDir val="col"/>
        <c:grouping val="clustered"/>
        <c:varyColors val="0"/>
        <c:ser>
          <c:idx val="0"/>
          <c:order val="0"/>
          <c:tx>
            <c:strRef>
              <c:f>Sheet1!$B$1</c:f>
              <c:strCache>
                <c:ptCount val="1"/>
                <c:pt idx="0">
                  <c:v>Nurture</c:v>
                </c:pt>
              </c:strCache>
            </c:strRef>
          </c:tx>
          <c:spPr>
            <a:solidFill>
              <a:schemeClr val="accent3">
                <a:lumMod val="75000"/>
              </a:schemeClr>
            </a:solidFill>
          </c:spPr>
          <c:invertIfNegative val="0"/>
          <c:cat>
            <c:strRef>
              <c:f>Sheet1!$A$2:$A$4</c:f>
              <c:strCache>
                <c:ptCount val="3"/>
                <c:pt idx="0">
                  <c:v>2018-19</c:v>
                </c:pt>
                <c:pt idx="1">
                  <c:v>2017-18</c:v>
                </c:pt>
                <c:pt idx="2">
                  <c:v>2016-17</c:v>
                </c:pt>
              </c:strCache>
            </c:strRef>
          </c:cat>
          <c:val>
            <c:numRef>
              <c:f>Sheet1!$C$2:$C$4</c:f>
              <c:numCache>
                <c:formatCode>0%</c:formatCode>
                <c:ptCount val="3"/>
                <c:pt idx="0">
                  <c:v>1.1000000000000001</c:v>
                </c:pt>
                <c:pt idx="1">
                  <c:v>1.3</c:v>
                </c:pt>
                <c:pt idx="2">
                  <c:v>1.1499999999999999</c:v>
                </c:pt>
              </c:numCache>
            </c:numRef>
          </c:val>
          <c:extLst>
            <c:ext xmlns:c16="http://schemas.microsoft.com/office/drawing/2014/chart" uri="{C3380CC4-5D6E-409C-BE32-E72D297353CC}">
              <c16:uniqueId val="{00000000-E82D-4C7A-A3A8-12E127A3A969}"/>
            </c:ext>
          </c:extLst>
        </c:ser>
        <c:ser>
          <c:idx val="1"/>
          <c:order val="1"/>
          <c:tx>
            <c:strRef>
              <c:f>Sheet1!$C$1</c:f>
              <c:strCache>
                <c:ptCount val="1"/>
                <c:pt idx="0">
                  <c:v>Not Nurture</c:v>
                </c:pt>
              </c:strCache>
            </c:strRef>
          </c:tx>
          <c:spPr>
            <a:solidFill>
              <a:schemeClr val="accent3">
                <a:lumMod val="60000"/>
                <a:lumOff val="40000"/>
              </a:schemeClr>
            </a:solidFill>
          </c:spPr>
          <c:invertIfNegative val="0"/>
          <c:cat>
            <c:strRef>
              <c:f>Sheet1!$A$2:$A$4</c:f>
              <c:strCache>
                <c:ptCount val="3"/>
                <c:pt idx="0">
                  <c:v>2018-19</c:v>
                </c:pt>
                <c:pt idx="1">
                  <c:v>2017-18</c:v>
                </c:pt>
                <c:pt idx="2">
                  <c:v>2016-17</c:v>
                </c:pt>
              </c:strCache>
            </c:strRef>
          </c:cat>
          <c:val>
            <c:numRef>
              <c:f>Sheet1!$B$2:$B$4</c:f>
              <c:numCache>
                <c:formatCode>0%</c:formatCode>
                <c:ptCount val="3"/>
                <c:pt idx="0">
                  <c:v>0.5</c:v>
                </c:pt>
                <c:pt idx="1">
                  <c:v>0.91</c:v>
                </c:pt>
                <c:pt idx="2">
                  <c:v>0.96</c:v>
                </c:pt>
              </c:numCache>
            </c:numRef>
          </c:val>
          <c:extLst>
            <c:ext xmlns:c16="http://schemas.microsoft.com/office/drawing/2014/chart" uri="{C3380CC4-5D6E-409C-BE32-E72D297353CC}">
              <c16:uniqueId val="{00000001-E82D-4C7A-A3A8-12E127A3A969}"/>
            </c:ext>
          </c:extLst>
        </c:ser>
        <c:dLbls>
          <c:showLegendKey val="0"/>
          <c:showVal val="0"/>
          <c:showCatName val="0"/>
          <c:showSerName val="0"/>
          <c:showPercent val="0"/>
          <c:showBubbleSize val="0"/>
        </c:dLbls>
        <c:gapWidth val="150"/>
        <c:axId val="135066752"/>
        <c:axId val="135068288"/>
      </c:barChart>
      <c:catAx>
        <c:axId val="135066752"/>
        <c:scaling>
          <c:orientation val="minMax"/>
        </c:scaling>
        <c:delete val="0"/>
        <c:axPos val="b"/>
        <c:numFmt formatCode="General" sourceLinked="1"/>
        <c:majorTickMark val="out"/>
        <c:minorTickMark val="none"/>
        <c:tickLblPos val="nextTo"/>
        <c:txPr>
          <a:bodyPr/>
          <a:lstStyle/>
          <a:p>
            <a:pPr>
              <a:defRPr sz="1100"/>
            </a:pPr>
            <a:endParaRPr lang="en-US"/>
          </a:p>
        </c:txPr>
        <c:crossAx val="135068288"/>
        <c:crosses val="autoZero"/>
        <c:auto val="1"/>
        <c:lblAlgn val="ctr"/>
        <c:lblOffset val="100"/>
        <c:noMultiLvlLbl val="0"/>
      </c:catAx>
      <c:valAx>
        <c:axId val="135068288"/>
        <c:scaling>
          <c:orientation val="minMax"/>
        </c:scaling>
        <c:delete val="0"/>
        <c:axPos val="l"/>
        <c:majorGridlines/>
        <c:numFmt formatCode="0%" sourceLinked="1"/>
        <c:majorTickMark val="out"/>
        <c:minorTickMark val="none"/>
        <c:tickLblPos val="nextTo"/>
        <c:crossAx val="135066752"/>
        <c:crosses val="autoZero"/>
        <c:crossBetween val="between"/>
      </c:valAx>
    </c:plotArea>
    <c:legend>
      <c:legendPos val="r"/>
      <c:layout>
        <c:manualLayout>
          <c:xMode val="edge"/>
          <c:yMode val="edge"/>
          <c:x val="8.9532335336111477E-2"/>
          <c:y val="2.1269227426394359E-3"/>
          <c:w val="0.85083276091775506"/>
          <c:h val="0.13770388142428816"/>
        </c:manualLayout>
      </c:layout>
      <c:overlay val="0"/>
    </c:legend>
    <c:plotVisOnly val="1"/>
    <c:dispBlanksAs val="gap"/>
    <c:showDLblsOverMax val="0"/>
  </c:chart>
  <c:spPr>
    <a:scene3d>
      <a:camera prst="orthographicFront"/>
      <a:lightRig rig="threePt" dir="t"/>
    </a:scene3d>
    <a:sp3d prstMaterial="metal">
      <a:bevelT w="88900" h="88900"/>
    </a:sp3d>
  </c:spPr>
  <c:txPr>
    <a:bodyPr/>
    <a:lstStyle/>
    <a:p>
      <a:pPr>
        <a:defRPr sz="1200" b="1"/>
      </a:pPr>
      <a:endParaRPr lang="en-US"/>
    </a:p>
  </c:txPr>
  <c:externalData r:id="rId1">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Female</c:v>
                </c:pt>
              </c:strCache>
            </c:strRef>
          </c:tx>
          <c:spPr>
            <a:solidFill>
              <a:schemeClr val="accent3">
                <a:lumMod val="60000"/>
                <a:lumOff val="40000"/>
              </a:schemeClr>
            </a:solidFill>
            <a:ln>
              <a:noFill/>
            </a:ln>
            <a:effectLst/>
          </c:spPr>
          <c:invertIfNegative val="0"/>
          <c:cat>
            <c:strRef>
              <c:f>Sheet1!$A$2:$A$4</c:f>
              <c:strCache>
                <c:ptCount val="3"/>
                <c:pt idx="0">
                  <c:v>2018-19</c:v>
                </c:pt>
                <c:pt idx="1">
                  <c:v>2017-18</c:v>
                </c:pt>
                <c:pt idx="2">
                  <c:v>2016-17</c:v>
                </c:pt>
              </c:strCache>
            </c:strRef>
          </c:cat>
          <c:val>
            <c:numRef>
              <c:f>Sheet1!$B$2:$B$4</c:f>
              <c:numCache>
                <c:formatCode>0%</c:formatCode>
                <c:ptCount val="3"/>
                <c:pt idx="0">
                  <c:v>0.73</c:v>
                </c:pt>
                <c:pt idx="1">
                  <c:v>1.05</c:v>
                </c:pt>
                <c:pt idx="2">
                  <c:v>1.02</c:v>
                </c:pt>
              </c:numCache>
            </c:numRef>
          </c:val>
          <c:extLst>
            <c:ext xmlns:c16="http://schemas.microsoft.com/office/drawing/2014/chart" uri="{C3380CC4-5D6E-409C-BE32-E72D297353CC}">
              <c16:uniqueId val="{00000000-4E83-4AD9-AEA3-90A6EE4CBD00}"/>
            </c:ext>
          </c:extLst>
        </c:ser>
        <c:ser>
          <c:idx val="1"/>
          <c:order val="1"/>
          <c:tx>
            <c:strRef>
              <c:f>Sheet1!$C$1</c:f>
              <c:strCache>
                <c:ptCount val="1"/>
                <c:pt idx="0">
                  <c:v>Male</c:v>
                </c:pt>
              </c:strCache>
            </c:strRef>
          </c:tx>
          <c:spPr>
            <a:solidFill>
              <a:schemeClr val="accent3">
                <a:lumMod val="75000"/>
              </a:schemeClr>
            </a:solidFill>
            <a:ln>
              <a:noFill/>
            </a:ln>
            <a:effectLst/>
          </c:spPr>
          <c:invertIfNegative val="0"/>
          <c:cat>
            <c:strRef>
              <c:f>Sheet1!$A$2:$A$4</c:f>
              <c:strCache>
                <c:ptCount val="3"/>
                <c:pt idx="0">
                  <c:v>2018-19</c:v>
                </c:pt>
                <c:pt idx="1">
                  <c:v>2017-18</c:v>
                </c:pt>
                <c:pt idx="2">
                  <c:v>2016-17</c:v>
                </c:pt>
              </c:strCache>
            </c:strRef>
          </c:cat>
          <c:val>
            <c:numRef>
              <c:f>Sheet1!$C$2:$C$4</c:f>
              <c:numCache>
                <c:formatCode>0%</c:formatCode>
                <c:ptCount val="3"/>
                <c:pt idx="0">
                  <c:v>0.56000000000000005</c:v>
                </c:pt>
                <c:pt idx="1">
                  <c:v>1.01</c:v>
                </c:pt>
                <c:pt idx="2">
                  <c:v>0.98</c:v>
                </c:pt>
              </c:numCache>
            </c:numRef>
          </c:val>
          <c:extLst>
            <c:ext xmlns:c16="http://schemas.microsoft.com/office/drawing/2014/chart" uri="{C3380CC4-5D6E-409C-BE32-E72D297353CC}">
              <c16:uniqueId val="{00000001-4E83-4AD9-AEA3-90A6EE4CBD00}"/>
            </c:ext>
          </c:extLst>
        </c:ser>
        <c:dLbls>
          <c:showLegendKey val="0"/>
          <c:showVal val="0"/>
          <c:showCatName val="0"/>
          <c:showSerName val="0"/>
          <c:showPercent val="0"/>
          <c:showBubbleSize val="0"/>
        </c:dLbls>
        <c:gapWidth val="219"/>
        <c:overlap val="-27"/>
        <c:axId val="141425664"/>
        <c:axId val="135136000"/>
      </c:barChart>
      <c:catAx>
        <c:axId val="141425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5136000"/>
        <c:crosses val="autoZero"/>
        <c:auto val="1"/>
        <c:lblAlgn val="ctr"/>
        <c:lblOffset val="100"/>
        <c:noMultiLvlLbl val="1"/>
      </c:catAx>
      <c:valAx>
        <c:axId val="135136000"/>
        <c:scaling>
          <c:orientation val="minMax"/>
          <c:max val="1.1000000000000001"/>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1425664"/>
        <c:crosses val="autoZero"/>
        <c:crossBetween val="between"/>
        <c:majorUnit val="0.1"/>
        <c:minorUnit val="2.0000000000000004E-2"/>
      </c:valAx>
      <c:spPr>
        <a:noFill/>
        <a:ln>
          <a:noFill/>
        </a:ln>
        <a:effectLst/>
      </c:spPr>
    </c:plotArea>
    <c:legend>
      <c:legendPos val="t"/>
      <c:layout>
        <c:manualLayout>
          <c:xMode val="edge"/>
          <c:yMode val="edge"/>
          <c:x val="3.1540220286804699E-2"/>
          <c:y val="1.63127856457762E-2"/>
          <c:w val="0.93668077001720096"/>
          <c:h val="6.9064737904546494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Avenir Black" charset="0"/>
              <a:ea typeface="Avenir Black" charset="0"/>
              <a:cs typeface="Avenir Black" charset="0"/>
            </a:defRPr>
          </a:pPr>
          <a:endParaRPr lang="en-US"/>
        </a:p>
      </c:txPr>
    </c:legend>
    <c:plotVisOnly val="1"/>
    <c:dispBlanksAs val="gap"/>
    <c:showDLblsOverMax val="0"/>
  </c:chart>
  <c:spPr>
    <a:noFill/>
    <a:ln>
      <a:noFill/>
    </a:ln>
    <a:effectLst>
      <a:outerShdw blurRad="50800" dist="38100" algn="l" rotWithShape="0">
        <a:prstClr val="black">
          <a:alpha val="40000"/>
        </a:prstClr>
      </a:outerShdw>
    </a:effectLst>
  </c:spPr>
  <c:txPr>
    <a:bodyPr/>
    <a:lstStyle/>
    <a:p>
      <a:pPr>
        <a:defRPr/>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7"/>
    </mc:Choice>
    <mc:Fallback>
      <c:style val="37"/>
    </mc:Fallback>
  </mc:AlternateContent>
  <c:chart>
    <c:autoTitleDeleted val="1"/>
    <c:plotArea>
      <c:layout/>
      <c:barChart>
        <c:barDir val="col"/>
        <c:grouping val="clustered"/>
        <c:varyColors val="0"/>
        <c:ser>
          <c:idx val="0"/>
          <c:order val="0"/>
          <c:tx>
            <c:strRef>
              <c:f>Sheet1!$B$1</c:f>
              <c:strCache>
                <c:ptCount val="1"/>
                <c:pt idx="0">
                  <c:v>Male</c:v>
                </c:pt>
              </c:strCache>
            </c:strRef>
          </c:tx>
          <c:invertIfNegative val="0"/>
          <c:cat>
            <c:strRef>
              <c:f>Sheet1!$A$2:$A$4</c:f>
              <c:strCache>
                <c:ptCount val="3"/>
                <c:pt idx="0">
                  <c:v>2018-19</c:v>
                </c:pt>
                <c:pt idx="1">
                  <c:v>2017-18</c:v>
                </c:pt>
                <c:pt idx="2">
                  <c:v>2016-17</c:v>
                </c:pt>
              </c:strCache>
            </c:strRef>
          </c:cat>
          <c:val>
            <c:numRef>
              <c:f>Sheet1!$B$2:$B$4</c:f>
              <c:numCache>
                <c:formatCode>0%</c:formatCode>
                <c:ptCount val="3"/>
                <c:pt idx="0">
                  <c:v>0.56000000000000005</c:v>
                </c:pt>
                <c:pt idx="1">
                  <c:v>0.85</c:v>
                </c:pt>
                <c:pt idx="2">
                  <c:v>0.8</c:v>
                </c:pt>
              </c:numCache>
            </c:numRef>
          </c:val>
          <c:extLst>
            <c:ext xmlns:c16="http://schemas.microsoft.com/office/drawing/2014/chart" uri="{C3380CC4-5D6E-409C-BE32-E72D297353CC}">
              <c16:uniqueId val="{00000000-5603-4994-8096-15395B142063}"/>
            </c:ext>
          </c:extLst>
        </c:ser>
        <c:ser>
          <c:idx val="1"/>
          <c:order val="1"/>
          <c:tx>
            <c:strRef>
              <c:f>Sheet1!$C$1</c:f>
              <c:strCache>
                <c:ptCount val="1"/>
                <c:pt idx="0">
                  <c:v>Female</c:v>
                </c:pt>
              </c:strCache>
            </c:strRef>
          </c:tx>
          <c:invertIfNegative val="0"/>
          <c:cat>
            <c:strRef>
              <c:f>Sheet1!$A$2:$A$4</c:f>
              <c:strCache>
                <c:ptCount val="3"/>
                <c:pt idx="0">
                  <c:v>2018-19</c:v>
                </c:pt>
                <c:pt idx="1">
                  <c:v>2017-18</c:v>
                </c:pt>
                <c:pt idx="2">
                  <c:v>2016-17</c:v>
                </c:pt>
              </c:strCache>
            </c:strRef>
          </c:cat>
          <c:val>
            <c:numRef>
              <c:f>Sheet1!$C$2:$C$4</c:f>
              <c:numCache>
                <c:formatCode>0%</c:formatCode>
                <c:ptCount val="3"/>
                <c:pt idx="0">
                  <c:v>0.77</c:v>
                </c:pt>
                <c:pt idx="1">
                  <c:v>0.81</c:v>
                </c:pt>
                <c:pt idx="2">
                  <c:v>0.78</c:v>
                </c:pt>
              </c:numCache>
            </c:numRef>
          </c:val>
          <c:extLst>
            <c:ext xmlns:c16="http://schemas.microsoft.com/office/drawing/2014/chart" uri="{C3380CC4-5D6E-409C-BE32-E72D297353CC}">
              <c16:uniqueId val="{00000001-5603-4994-8096-15395B142063}"/>
            </c:ext>
          </c:extLst>
        </c:ser>
        <c:dLbls>
          <c:showLegendKey val="0"/>
          <c:showVal val="0"/>
          <c:showCatName val="0"/>
          <c:showSerName val="0"/>
          <c:showPercent val="0"/>
          <c:showBubbleSize val="0"/>
        </c:dLbls>
        <c:gapWidth val="219"/>
        <c:axId val="141924224"/>
        <c:axId val="141925760"/>
      </c:barChart>
      <c:catAx>
        <c:axId val="141924224"/>
        <c:scaling>
          <c:orientation val="minMax"/>
        </c:scaling>
        <c:delete val="0"/>
        <c:axPos val="b"/>
        <c:numFmt formatCode="General" sourceLinked="1"/>
        <c:majorTickMark val="none"/>
        <c:minorTickMark val="none"/>
        <c:tickLblPos val="nextTo"/>
        <c:txPr>
          <a:bodyPr rot="-60000000" vert="horz"/>
          <a:lstStyle/>
          <a:p>
            <a:pPr>
              <a:defRPr/>
            </a:pPr>
            <a:endParaRPr lang="en-US"/>
          </a:p>
        </c:txPr>
        <c:crossAx val="141925760"/>
        <c:crosses val="autoZero"/>
        <c:auto val="1"/>
        <c:lblAlgn val="ctr"/>
        <c:lblOffset val="100"/>
        <c:noMultiLvlLbl val="1"/>
      </c:catAx>
      <c:valAx>
        <c:axId val="141925760"/>
        <c:scaling>
          <c:orientation val="minMax"/>
          <c:max val="1"/>
          <c:min val="0"/>
        </c:scaling>
        <c:delete val="0"/>
        <c:axPos val="l"/>
        <c:majorGridlines/>
        <c:numFmt formatCode="0%" sourceLinked="0"/>
        <c:majorTickMark val="none"/>
        <c:minorTickMark val="none"/>
        <c:tickLblPos val="nextTo"/>
        <c:txPr>
          <a:bodyPr rot="-60000000" vert="horz"/>
          <a:lstStyle/>
          <a:p>
            <a:pPr>
              <a:defRPr/>
            </a:pPr>
            <a:endParaRPr lang="en-US"/>
          </a:p>
        </c:txPr>
        <c:crossAx val="141924224"/>
        <c:crosses val="autoZero"/>
        <c:crossBetween val="between"/>
        <c:majorUnit val="0.1"/>
        <c:minorUnit val="1.0000000000000002E-2"/>
      </c:valAx>
    </c:plotArea>
    <c:legend>
      <c:legendPos val="t"/>
      <c:layout>
        <c:manualLayout>
          <c:xMode val="edge"/>
          <c:yMode val="edge"/>
          <c:x val="4.4480313333536803E-2"/>
          <c:y val="2.2272948507739317E-2"/>
          <c:w val="0.84718973265670539"/>
          <c:h val="6.0378041926244554E-2"/>
        </c:manualLayout>
      </c:layout>
      <c:overlay val="0"/>
      <c:spPr>
        <a:scene3d>
          <a:camera prst="orthographicFront"/>
          <a:lightRig rig="threePt" dir="t"/>
        </a:scene3d>
        <a:sp3d prstMaterial="metal">
          <a:bevelT w="88900" h="88900"/>
        </a:sp3d>
      </c:spPr>
      <c:txPr>
        <a:bodyPr rot="0" vert="horz"/>
        <a:lstStyle/>
        <a:p>
          <a:pPr>
            <a:defRPr/>
          </a:pPr>
          <a:endParaRPr lang="en-US"/>
        </a:p>
      </c:txPr>
    </c:legend>
    <c:plotVisOnly val="1"/>
    <c:dispBlanksAs val="gap"/>
    <c:showDLblsOverMax val="0"/>
  </c:chart>
  <c:spPr>
    <a:scene3d>
      <a:camera prst="orthographicFront"/>
      <a:lightRig rig="threePt" dir="t"/>
    </a:scene3d>
    <a:sp3d prstMaterial="metal">
      <a:bevelT w="88900" h="88900"/>
    </a:sp3d>
  </c:spPr>
  <c:txPr>
    <a:bodyPr/>
    <a:lstStyle/>
    <a:p>
      <a:pPr>
        <a:defRPr sz="1400" b="1"/>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Female</c:v>
                </c:pt>
              </c:strCache>
            </c:strRef>
          </c:tx>
          <c:spPr>
            <a:solidFill>
              <a:schemeClr val="accent3">
                <a:lumMod val="60000"/>
                <a:lumOff val="40000"/>
              </a:schemeClr>
            </a:solidFill>
            <a:ln>
              <a:noFill/>
            </a:ln>
            <a:effectLst/>
          </c:spPr>
          <c:invertIfNegative val="0"/>
          <c:cat>
            <c:strRef>
              <c:f>Sheet1!$A$2:$A$4</c:f>
              <c:strCache>
                <c:ptCount val="3"/>
                <c:pt idx="0">
                  <c:v>2018-19</c:v>
                </c:pt>
                <c:pt idx="1">
                  <c:v>2017-18</c:v>
                </c:pt>
                <c:pt idx="2">
                  <c:v>2016-17</c:v>
                </c:pt>
              </c:strCache>
            </c:strRef>
          </c:cat>
          <c:val>
            <c:numRef>
              <c:f>Sheet1!$B$2:$B$4</c:f>
              <c:numCache>
                <c:formatCode>0%</c:formatCode>
                <c:ptCount val="3"/>
                <c:pt idx="0">
                  <c:v>0.74</c:v>
                </c:pt>
                <c:pt idx="1">
                  <c:v>1.07</c:v>
                </c:pt>
                <c:pt idx="2">
                  <c:v>1.01</c:v>
                </c:pt>
              </c:numCache>
            </c:numRef>
          </c:val>
          <c:extLst>
            <c:ext xmlns:c16="http://schemas.microsoft.com/office/drawing/2014/chart" uri="{C3380CC4-5D6E-409C-BE32-E72D297353CC}">
              <c16:uniqueId val="{00000000-4E83-4AD9-AEA3-90A6EE4CBD00}"/>
            </c:ext>
          </c:extLst>
        </c:ser>
        <c:ser>
          <c:idx val="1"/>
          <c:order val="1"/>
          <c:tx>
            <c:strRef>
              <c:f>Sheet1!$C$1</c:f>
              <c:strCache>
                <c:ptCount val="1"/>
                <c:pt idx="0">
                  <c:v>Male</c:v>
                </c:pt>
              </c:strCache>
            </c:strRef>
          </c:tx>
          <c:spPr>
            <a:solidFill>
              <a:schemeClr val="accent3">
                <a:lumMod val="75000"/>
              </a:schemeClr>
            </a:solidFill>
            <a:ln>
              <a:noFill/>
            </a:ln>
            <a:effectLst/>
          </c:spPr>
          <c:invertIfNegative val="0"/>
          <c:cat>
            <c:strRef>
              <c:f>Sheet1!$A$2:$A$4</c:f>
              <c:strCache>
                <c:ptCount val="3"/>
                <c:pt idx="0">
                  <c:v>2018-19</c:v>
                </c:pt>
                <c:pt idx="1">
                  <c:v>2017-18</c:v>
                </c:pt>
                <c:pt idx="2">
                  <c:v>2016-17</c:v>
                </c:pt>
              </c:strCache>
            </c:strRef>
          </c:cat>
          <c:val>
            <c:numRef>
              <c:f>Sheet1!$C$2:$C$4</c:f>
              <c:numCache>
                <c:formatCode>0%</c:formatCode>
                <c:ptCount val="3"/>
                <c:pt idx="0">
                  <c:v>0.57999999999999996</c:v>
                </c:pt>
                <c:pt idx="1">
                  <c:v>1.1100000000000001</c:v>
                </c:pt>
                <c:pt idx="2">
                  <c:v>1.07</c:v>
                </c:pt>
              </c:numCache>
            </c:numRef>
          </c:val>
          <c:extLst>
            <c:ext xmlns:c16="http://schemas.microsoft.com/office/drawing/2014/chart" uri="{C3380CC4-5D6E-409C-BE32-E72D297353CC}">
              <c16:uniqueId val="{00000001-4E83-4AD9-AEA3-90A6EE4CBD00}"/>
            </c:ext>
          </c:extLst>
        </c:ser>
        <c:dLbls>
          <c:showLegendKey val="0"/>
          <c:showVal val="0"/>
          <c:showCatName val="0"/>
          <c:showSerName val="0"/>
          <c:showPercent val="0"/>
          <c:showBubbleSize val="0"/>
        </c:dLbls>
        <c:gapWidth val="219"/>
        <c:overlap val="-27"/>
        <c:axId val="141873152"/>
        <c:axId val="141874688"/>
      </c:barChart>
      <c:catAx>
        <c:axId val="141873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1874688"/>
        <c:crosses val="autoZero"/>
        <c:auto val="1"/>
        <c:lblAlgn val="ctr"/>
        <c:lblOffset val="100"/>
        <c:noMultiLvlLbl val="1"/>
      </c:catAx>
      <c:valAx>
        <c:axId val="141874688"/>
        <c:scaling>
          <c:orientation val="minMax"/>
          <c:max val="1.2"/>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1873152"/>
        <c:crosses val="autoZero"/>
        <c:crossBetween val="between"/>
        <c:majorUnit val="0.2"/>
        <c:minorUnit val="2.0000000000000004E-2"/>
      </c:valAx>
      <c:spPr>
        <a:noFill/>
        <a:ln>
          <a:noFill/>
        </a:ln>
        <a:effectLst/>
      </c:spPr>
    </c:plotArea>
    <c:legend>
      <c:legendPos val="t"/>
      <c:layout>
        <c:manualLayout>
          <c:xMode val="edge"/>
          <c:yMode val="edge"/>
          <c:x val="3.1540220286804699E-2"/>
          <c:y val="1.63127856457762E-2"/>
          <c:w val="0.93668077001720096"/>
          <c:h val="6.9064737904546494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Avenir Black" charset="0"/>
              <a:ea typeface="Avenir Black" charset="0"/>
              <a:cs typeface="Avenir Black" charset="0"/>
            </a:defRPr>
          </a:pPr>
          <a:endParaRPr lang="en-US"/>
        </a:p>
      </c:txPr>
    </c:legend>
    <c:plotVisOnly val="1"/>
    <c:dispBlanksAs val="gap"/>
    <c:showDLblsOverMax val="0"/>
  </c:chart>
  <c:spPr>
    <a:noFill/>
    <a:ln>
      <a:noFill/>
    </a:ln>
    <a:effectLst>
      <a:outerShdw blurRad="50800" dist="38100" algn="l" rotWithShape="0">
        <a:prstClr val="black">
          <a:alpha val="40000"/>
        </a:prstClr>
      </a:outerShdw>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plotArea>
      <c:layout/>
      <c:pieChart>
        <c:varyColors val="1"/>
        <c:ser>
          <c:idx val="0"/>
          <c:order val="0"/>
          <c:tx>
            <c:strRef>
              <c:f>Sheet1!$B$1</c:f>
              <c:strCache>
                <c:ptCount val="1"/>
                <c:pt idx="0">
                  <c:v>Column1</c:v>
                </c:pt>
              </c:strCache>
            </c:strRef>
          </c:tx>
          <c:cat>
            <c:strRef>
              <c:f>Sheet1!$A$2:$A$19</c:f>
              <c:strCache>
                <c:ptCount val="18"/>
                <c:pt idx="0">
                  <c:v>Bangladeshi </c:v>
                </c:pt>
                <c:pt idx="1">
                  <c:v>Arab</c:v>
                </c:pt>
                <c:pt idx="2">
                  <c:v>Pakistani</c:v>
                </c:pt>
                <c:pt idx="3">
                  <c:v>Indian</c:v>
                </c:pt>
                <c:pt idx="4">
                  <c:v>Chinese</c:v>
                </c:pt>
                <c:pt idx="5">
                  <c:v>Sudanese </c:v>
                </c:pt>
                <c:pt idx="6">
                  <c:v>Somali</c:v>
                </c:pt>
                <c:pt idx="7">
                  <c:v>Albanian</c:v>
                </c:pt>
                <c:pt idx="8">
                  <c:v>Romanian</c:v>
                </c:pt>
                <c:pt idx="9">
                  <c:v>Czech</c:v>
                </c:pt>
                <c:pt idx="10">
                  <c:v>Traveller (Irish)</c:v>
                </c:pt>
                <c:pt idx="11">
                  <c:v>Yemeni</c:v>
                </c:pt>
                <c:pt idx="12">
                  <c:v>Italian</c:v>
                </c:pt>
                <c:pt idx="13">
                  <c:v>Iranian</c:v>
                </c:pt>
                <c:pt idx="14">
                  <c:v>Nigerian</c:v>
                </c:pt>
                <c:pt idx="15">
                  <c:v>Sierra Leonean</c:v>
                </c:pt>
                <c:pt idx="16">
                  <c:v>Polish</c:v>
                </c:pt>
                <c:pt idx="17">
                  <c:v>Kurdish</c:v>
                </c:pt>
              </c:strCache>
            </c:strRef>
          </c:cat>
          <c:val>
            <c:numRef>
              <c:f>Sheet1!$B$2:$B$19</c:f>
              <c:numCache>
                <c:formatCode>General</c:formatCode>
                <c:ptCount val="18"/>
                <c:pt idx="0">
                  <c:v>6</c:v>
                </c:pt>
                <c:pt idx="1">
                  <c:v>1</c:v>
                </c:pt>
                <c:pt idx="2">
                  <c:v>1</c:v>
                </c:pt>
                <c:pt idx="3">
                  <c:v>2</c:v>
                </c:pt>
                <c:pt idx="4">
                  <c:v>2</c:v>
                </c:pt>
                <c:pt idx="5">
                  <c:v>1</c:v>
                </c:pt>
                <c:pt idx="6">
                  <c:v>1</c:v>
                </c:pt>
                <c:pt idx="7">
                  <c:v>1</c:v>
                </c:pt>
                <c:pt idx="8">
                  <c:v>1</c:v>
                </c:pt>
                <c:pt idx="9">
                  <c:v>1</c:v>
                </c:pt>
                <c:pt idx="10">
                  <c:v>3</c:v>
                </c:pt>
                <c:pt idx="11">
                  <c:v>1</c:v>
                </c:pt>
                <c:pt idx="12">
                  <c:v>1</c:v>
                </c:pt>
                <c:pt idx="13">
                  <c:v>1</c:v>
                </c:pt>
                <c:pt idx="14">
                  <c:v>2</c:v>
                </c:pt>
                <c:pt idx="15">
                  <c:v>2</c:v>
                </c:pt>
                <c:pt idx="16">
                  <c:v>2</c:v>
                </c:pt>
                <c:pt idx="17">
                  <c:v>1</c:v>
                </c:pt>
              </c:numCache>
            </c:numRef>
          </c:val>
          <c:extLst>
            <c:ext xmlns:c16="http://schemas.microsoft.com/office/drawing/2014/chart" uri="{C3380CC4-5D6E-409C-BE32-E72D297353CC}">
              <c16:uniqueId val="{00000000-4C74-4995-A948-C99C750EBA70}"/>
            </c:ext>
          </c:extLst>
        </c:ser>
        <c:dLbls>
          <c:showLegendKey val="0"/>
          <c:showVal val="0"/>
          <c:showCatName val="0"/>
          <c:showSerName val="0"/>
          <c:showPercent val="0"/>
          <c:showBubbleSize val="0"/>
          <c:showLeaderLines val="1"/>
        </c:dLbls>
        <c:firstSliceAng val="0"/>
      </c:pieChart>
      <c:spPr>
        <a:scene3d>
          <a:camera prst="orthographicFront"/>
          <a:lightRig rig="threePt" dir="t"/>
        </a:scene3d>
        <a:sp3d prstMaterial="matte">
          <a:bevelT w="127000" h="63500"/>
        </a:sp3d>
      </c:spPr>
    </c:plotArea>
    <c:legend>
      <c:legendPos val="r"/>
      <c:overlay val="0"/>
      <c:txPr>
        <a:bodyPr/>
        <a:lstStyle/>
        <a:p>
          <a:pPr>
            <a:defRPr sz="700"/>
          </a:pPr>
          <a:endParaRPr lang="en-US"/>
        </a:p>
      </c:txPr>
    </c:legend>
    <c:plotVisOnly val="1"/>
    <c:dispBlanksAs val="gap"/>
    <c:showDLblsOverMax val="0"/>
  </c:chart>
  <c:spPr>
    <a:scene3d>
      <a:camera prst="orthographicFront"/>
      <a:lightRig rig="soft" dir="t">
        <a:rot lat="0" lon="0" rev="0"/>
      </a:lightRig>
    </a:scene3d>
    <a:sp3d prstMaterial="matte">
      <a:bevelT w="63500" h="63500" prst="angle"/>
      <a:contourClr>
        <a:srgbClr val="000000"/>
      </a:contourClr>
    </a:sp3d>
  </c:spPr>
  <c:txPr>
    <a:bodyPr/>
    <a:lstStyle/>
    <a:p>
      <a:pPr>
        <a:defRPr sz="1800"/>
      </a:pPr>
      <a:endParaRPr lang="en-US"/>
    </a:p>
  </c:txPr>
  <c:externalData r:id="rId1">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7"/>
    </mc:Choice>
    <mc:Fallback>
      <c:style val="37"/>
    </mc:Fallback>
  </mc:AlternateContent>
  <c:chart>
    <c:autoTitleDeleted val="1"/>
    <c:plotArea>
      <c:layout/>
      <c:barChart>
        <c:barDir val="col"/>
        <c:grouping val="clustered"/>
        <c:varyColors val="0"/>
        <c:ser>
          <c:idx val="0"/>
          <c:order val="0"/>
          <c:tx>
            <c:strRef>
              <c:f>Sheet1!$B$1</c:f>
              <c:strCache>
                <c:ptCount val="1"/>
                <c:pt idx="0">
                  <c:v>Male</c:v>
                </c:pt>
              </c:strCache>
            </c:strRef>
          </c:tx>
          <c:invertIfNegative val="0"/>
          <c:cat>
            <c:strRef>
              <c:f>Sheet1!$A$2:$A$4</c:f>
              <c:strCache>
                <c:ptCount val="3"/>
                <c:pt idx="0">
                  <c:v>2018-19</c:v>
                </c:pt>
                <c:pt idx="1">
                  <c:v>2017-18</c:v>
                </c:pt>
                <c:pt idx="2">
                  <c:v>2016-17</c:v>
                </c:pt>
              </c:strCache>
            </c:strRef>
          </c:cat>
          <c:val>
            <c:numRef>
              <c:f>Sheet1!$B$2:$B$4</c:f>
              <c:numCache>
                <c:formatCode>0%</c:formatCode>
                <c:ptCount val="3"/>
                <c:pt idx="0">
                  <c:v>0.56999999999999995</c:v>
                </c:pt>
                <c:pt idx="1">
                  <c:v>1.07</c:v>
                </c:pt>
                <c:pt idx="2">
                  <c:v>1.01</c:v>
                </c:pt>
              </c:numCache>
            </c:numRef>
          </c:val>
          <c:extLst>
            <c:ext xmlns:c16="http://schemas.microsoft.com/office/drawing/2014/chart" uri="{C3380CC4-5D6E-409C-BE32-E72D297353CC}">
              <c16:uniqueId val="{00000000-5603-4994-8096-15395B142063}"/>
            </c:ext>
          </c:extLst>
        </c:ser>
        <c:ser>
          <c:idx val="1"/>
          <c:order val="1"/>
          <c:tx>
            <c:strRef>
              <c:f>Sheet1!$C$1</c:f>
              <c:strCache>
                <c:ptCount val="1"/>
                <c:pt idx="0">
                  <c:v>Female</c:v>
                </c:pt>
              </c:strCache>
            </c:strRef>
          </c:tx>
          <c:invertIfNegative val="0"/>
          <c:cat>
            <c:strRef>
              <c:f>Sheet1!$A$2:$A$4</c:f>
              <c:strCache>
                <c:ptCount val="3"/>
                <c:pt idx="0">
                  <c:v>2018-19</c:v>
                </c:pt>
                <c:pt idx="1">
                  <c:v>2017-18</c:v>
                </c:pt>
                <c:pt idx="2">
                  <c:v>2016-17</c:v>
                </c:pt>
              </c:strCache>
            </c:strRef>
          </c:cat>
          <c:val>
            <c:numRef>
              <c:f>Sheet1!$C$2:$C$4</c:f>
              <c:numCache>
                <c:formatCode>0%</c:formatCode>
                <c:ptCount val="3"/>
                <c:pt idx="0">
                  <c:v>0.8</c:v>
                </c:pt>
                <c:pt idx="1">
                  <c:v>1.1100000000000001</c:v>
                </c:pt>
                <c:pt idx="2">
                  <c:v>1.07</c:v>
                </c:pt>
              </c:numCache>
            </c:numRef>
          </c:val>
          <c:extLst>
            <c:ext xmlns:c16="http://schemas.microsoft.com/office/drawing/2014/chart" uri="{C3380CC4-5D6E-409C-BE32-E72D297353CC}">
              <c16:uniqueId val="{00000001-5603-4994-8096-15395B142063}"/>
            </c:ext>
          </c:extLst>
        </c:ser>
        <c:dLbls>
          <c:showLegendKey val="0"/>
          <c:showVal val="0"/>
          <c:showCatName val="0"/>
          <c:showSerName val="0"/>
          <c:showPercent val="0"/>
          <c:showBubbleSize val="0"/>
        </c:dLbls>
        <c:gapWidth val="219"/>
        <c:axId val="141716096"/>
        <c:axId val="141721984"/>
      </c:barChart>
      <c:catAx>
        <c:axId val="141716096"/>
        <c:scaling>
          <c:orientation val="minMax"/>
        </c:scaling>
        <c:delete val="0"/>
        <c:axPos val="b"/>
        <c:numFmt formatCode="General" sourceLinked="1"/>
        <c:majorTickMark val="none"/>
        <c:minorTickMark val="none"/>
        <c:tickLblPos val="nextTo"/>
        <c:txPr>
          <a:bodyPr rot="-60000000" vert="horz"/>
          <a:lstStyle/>
          <a:p>
            <a:pPr>
              <a:defRPr/>
            </a:pPr>
            <a:endParaRPr lang="en-US"/>
          </a:p>
        </c:txPr>
        <c:crossAx val="141721984"/>
        <c:crosses val="autoZero"/>
        <c:auto val="1"/>
        <c:lblAlgn val="ctr"/>
        <c:lblOffset val="100"/>
        <c:noMultiLvlLbl val="1"/>
      </c:catAx>
      <c:valAx>
        <c:axId val="141721984"/>
        <c:scaling>
          <c:orientation val="minMax"/>
          <c:max val="1.2"/>
          <c:min val="0"/>
        </c:scaling>
        <c:delete val="0"/>
        <c:axPos val="l"/>
        <c:majorGridlines/>
        <c:numFmt formatCode="0%" sourceLinked="0"/>
        <c:majorTickMark val="none"/>
        <c:minorTickMark val="none"/>
        <c:tickLblPos val="nextTo"/>
        <c:txPr>
          <a:bodyPr rot="-60000000" vert="horz"/>
          <a:lstStyle/>
          <a:p>
            <a:pPr>
              <a:defRPr/>
            </a:pPr>
            <a:endParaRPr lang="en-US"/>
          </a:p>
        </c:txPr>
        <c:crossAx val="141716096"/>
        <c:crosses val="autoZero"/>
        <c:crossBetween val="between"/>
        <c:majorUnit val="0.2"/>
        <c:minorUnit val="1.0000000000000002E-2"/>
      </c:valAx>
    </c:plotArea>
    <c:legend>
      <c:legendPos val="t"/>
      <c:layout>
        <c:manualLayout>
          <c:xMode val="edge"/>
          <c:yMode val="edge"/>
          <c:x val="4.4480313333536803E-2"/>
          <c:y val="2.2272948507739317E-2"/>
          <c:w val="0.84718973265670539"/>
          <c:h val="6.0378041926244554E-2"/>
        </c:manualLayout>
      </c:layout>
      <c:overlay val="0"/>
      <c:spPr>
        <a:scene3d>
          <a:camera prst="orthographicFront"/>
          <a:lightRig rig="threePt" dir="t"/>
        </a:scene3d>
        <a:sp3d prstMaterial="metal">
          <a:bevelT w="88900" h="88900"/>
        </a:sp3d>
      </c:spPr>
      <c:txPr>
        <a:bodyPr rot="0" vert="horz"/>
        <a:lstStyle/>
        <a:p>
          <a:pPr>
            <a:defRPr/>
          </a:pPr>
          <a:endParaRPr lang="en-US"/>
        </a:p>
      </c:txPr>
    </c:legend>
    <c:plotVisOnly val="1"/>
    <c:dispBlanksAs val="gap"/>
    <c:showDLblsOverMax val="0"/>
  </c:chart>
  <c:spPr>
    <a:scene3d>
      <a:camera prst="orthographicFront"/>
      <a:lightRig rig="threePt" dir="t"/>
    </a:scene3d>
    <a:sp3d prstMaterial="metal">
      <a:bevelT w="88900" h="88900"/>
    </a:sp3d>
  </c:spPr>
  <c:txPr>
    <a:bodyPr/>
    <a:lstStyle/>
    <a:p>
      <a:pPr>
        <a:defRPr sz="1400" b="1"/>
      </a:pPr>
      <a:endParaRPr lang="en-US"/>
    </a:p>
  </c:txPr>
  <c:externalData r:id="rId1">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plotArea>
      <c:layout>
        <c:manualLayout>
          <c:layoutTarget val="inner"/>
          <c:xMode val="edge"/>
          <c:yMode val="edge"/>
          <c:x val="5.3836622126548668E-2"/>
          <c:y val="8.0462836028592277E-2"/>
          <c:w val="0.93370167175081087"/>
          <c:h val="0.74547503157709682"/>
        </c:manualLayout>
      </c:layout>
      <c:barChart>
        <c:barDir val="col"/>
        <c:grouping val="percentStacked"/>
        <c:varyColors val="0"/>
        <c:ser>
          <c:idx val="0"/>
          <c:order val="0"/>
          <c:tx>
            <c:strRef>
              <c:f>Sheet1!$B$1</c:f>
              <c:strCache>
                <c:ptCount val="1"/>
                <c:pt idx="0">
                  <c:v>Achieved</c:v>
                </c:pt>
              </c:strCache>
            </c:strRef>
          </c:tx>
          <c:spPr>
            <a:solidFill>
              <a:srgbClr val="00B050"/>
            </a:solidFill>
          </c:spPr>
          <c:invertIfNegative val="0"/>
          <c:cat>
            <c:strRef>
              <c:f>Sheet1!$A$2:$A$13</c:f>
              <c:strCache>
                <c:ptCount val="11"/>
                <c:pt idx="0">
                  <c:v>Literacy</c:v>
                </c:pt>
                <c:pt idx="1">
                  <c:v>Numeracy</c:v>
                </c:pt>
                <c:pt idx="2">
                  <c:v>Development</c:v>
                </c:pt>
                <c:pt idx="4">
                  <c:v>Literacy</c:v>
                </c:pt>
                <c:pt idx="5">
                  <c:v>Numeracy</c:v>
                </c:pt>
                <c:pt idx="6">
                  <c:v>Development</c:v>
                </c:pt>
                <c:pt idx="8">
                  <c:v>Literacy</c:v>
                </c:pt>
                <c:pt idx="9">
                  <c:v>Numeracy</c:v>
                </c:pt>
                <c:pt idx="10">
                  <c:v>Development</c:v>
                </c:pt>
              </c:strCache>
            </c:strRef>
          </c:cat>
          <c:val>
            <c:numRef>
              <c:f>Sheet1!$B$2:$B$13</c:f>
              <c:numCache>
                <c:formatCode>0%</c:formatCode>
                <c:ptCount val="12"/>
                <c:pt idx="0">
                  <c:v>0.82</c:v>
                </c:pt>
                <c:pt idx="1">
                  <c:v>0.85</c:v>
                </c:pt>
                <c:pt idx="2">
                  <c:v>0.88</c:v>
                </c:pt>
                <c:pt idx="4">
                  <c:v>0.87</c:v>
                </c:pt>
                <c:pt idx="5">
                  <c:v>0.9</c:v>
                </c:pt>
                <c:pt idx="6">
                  <c:v>0.84</c:v>
                </c:pt>
                <c:pt idx="8">
                  <c:v>0.82</c:v>
                </c:pt>
                <c:pt idx="9">
                  <c:v>0.77</c:v>
                </c:pt>
                <c:pt idx="10">
                  <c:v>0.74</c:v>
                </c:pt>
              </c:numCache>
            </c:numRef>
          </c:val>
          <c:extLst>
            <c:ext xmlns:c16="http://schemas.microsoft.com/office/drawing/2014/chart" uri="{C3380CC4-5D6E-409C-BE32-E72D297353CC}">
              <c16:uniqueId val="{00000000-90F5-4063-B161-28A0981CBE04}"/>
            </c:ext>
          </c:extLst>
        </c:ser>
        <c:ser>
          <c:idx val="1"/>
          <c:order val="1"/>
          <c:tx>
            <c:strRef>
              <c:f>Sheet1!$C$1</c:f>
              <c:strCache>
                <c:ptCount val="1"/>
                <c:pt idx="0">
                  <c:v>On=going</c:v>
                </c:pt>
              </c:strCache>
            </c:strRef>
          </c:tx>
          <c:spPr>
            <a:solidFill>
              <a:srgbClr val="FF0000"/>
            </a:solidFill>
          </c:spPr>
          <c:invertIfNegative val="0"/>
          <c:cat>
            <c:strRef>
              <c:f>Sheet1!$A$2:$A$13</c:f>
              <c:strCache>
                <c:ptCount val="11"/>
                <c:pt idx="0">
                  <c:v>Literacy</c:v>
                </c:pt>
                <c:pt idx="1">
                  <c:v>Numeracy</c:v>
                </c:pt>
                <c:pt idx="2">
                  <c:v>Development</c:v>
                </c:pt>
                <c:pt idx="4">
                  <c:v>Literacy</c:v>
                </c:pt>
                <c:pt idx="5">
                  <c:v>Numeracy</c:v>
                </c:pt>
                <c:pt idx="6">
                  <c:v>Development</c:v>
                </c:pt>
                <c:pt idx="8">
                  <c:v>Literacy</c:v>
                </c:pt>
                <c:pt idx="9">
                  <c:v>Numeracy</c:v>
                </c:pt>
                <c:pt idx="10">
                  <c:v>Development</c:v>
                </c:pt>
              </c:strCache>
            </c:strRef>
          </c:cat>
          <c:val>
            <c:numRef>
              <c:f>Sheet1!$C$2:$C$13</c:f>
              <c:numCache>
                <c:formatCode>0%</c:formatCode>
                <c:ptCount val="12"/>
                <c:pt idx="0">
                  <c:v>0.18</c:v>
                </c:pt>
                <c:pt idx="1">
                  <c:v>0.15</c:v>
                </c:pt>
                <c:pt idx="2">
                  <c:v>0.12</c:v>
                </c:pt>
                <c:pt idx="4">
                  <c:v>0.13</c:v>
                </c:pt>
                <c:pt idx="5">
                  <c:v>0.1</c:v>
                </c:pt>
                <c:pt idx="6">
                  <c:v>0.16</c:v>
                </c:pt>
                <c:pt idx="8">
                  <c:v>0.18</c:v>
                </c:pt>
                <c:pt idx="9">
                  <c:v>0.23</c:v>
                </c:pt>
                <c:pt idx="10">
                  <c:v>0.26</c:v>
                </c:pt>
              </c:numCache>
            </c:numRef>
          </c:val>
          <c:extLst>
            <c:ext xmlns:c16="http://schemas.microsoft.com/office/drawing/2014/chart" uri="{C3380CC4-5D6E-409C-BE32-E72D297353CC}">
              <c16:uniqueId val="{00000001-90F5-4063-B161-28A0981CBE04}"/>
            </c:ext>
          </c:extLst>
        </c:ser>
        <c:dLbls>
          <c:showLegendKey val="0"/>
          <c:showVal val="0"/>
          <c:showCatName val="0"/>
          <c:showSerName val="0"/>
          <c:showPercent val="0"/>
          <c:showBubbleSize val="0"/>
        </c:dLbls>
        <c:gapWidth val="75"/>
        <c:overlap val="100"/>
        <c:axId val="141681408"/>
        <c:axId val="141682944"/>
      </c:barChart>
      <c:catAx>
        <c:axId val="141681408"/>
        <c:scaling>
          <c:orientation val="minMax"/>
        </c:scaling>
        <c:delete val="0"/>
        <c:axPos val="b"/>
        <c:numFmt formatCode="General" sourceLinked="0"/>
        <c:majorTickMark val="none"/>
        <c:minorTickMark val="none"/>
        <c:tickLblPos val="nextTo"/>
        <c:crossAx val="141682944"/>
        <c:crosses val="autoZero"/>
        <c:auto val="1"/>
        <c:lblAlgn val="ctr"/>
        <c:lblOffset val="100"/>
        <c:noMultiLvlLbl val="0"/>
      </c:catAx>
      <c:valAx>
        <c:axId val="141682944"/>
        <c:scaling>
          <c:orientation val="minMax"/>
        </c:scaling>
        <c:delete val="0"/>
        <c:axPos val="l"/>
        <c:majorGridlines/>
        <c:numFmt formatCode="0%" sourceLinked="1"/>
        <c:majorTickMark val="none"/>
        <c:minorTickMark val="none"/>
        <c:tickLblPos val="nextTo"/>
        <c:spPr>
          <a:ln w="9525">
            <a:noFill/>
          </a:ln>
        </c:spPr>
        <c:crossAx val="141681408"/>
        <c:crosses val="autoZero"/>
        <c:crossBetween val="between"/>
      </c:valAx>
    </c:plotArea>
    <c:legend>
      <c:legendPos val="b"/>
      <c:layout>
        <c:manualLayout>
          <c:xMode val="edge"/>
          <c:yMode val="edge"/>
          <c:x val="0.27969099607389353"/>
          <c:y val="2.5337520632448336E-2"/>
          <c:w val="0.40663144740531132"/>
          <c:h val="4.0754973548822841E-2"/>
        </c:manualLayout>
      </c:layout>
      <c:overlay val="0"/>
    </c:legend>
    <c:plotVisOnly val="1"/>
    <c:dispBlanksAs val="gap"/>
    <c:showDLblsOverMax val="0"/>
  </c:chart>
  <c:spPr>
    <a:scene3d>
      <a:camera prst="orthographicFront"/>
      <a:lightRig rig="threePt" dir="t"/>
    </a:scene3d>
    <a:sp3d>
      <a:bevelT w="139700" prst="cross"/>
    </a:sp3d>
  </c:spPr>
  <c:txPr>
    <a:bodyPr/>
    <a:lstStyle/>
    <a:p>
      <a:pPr>
        <a:defRPr sz="1200"/>
      </a:pPr>
      <a:endParaRPr lang="en-US"/>
    </a:p>
  </c:txPr>
  <c:externalData r:id="rId1">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Female</c:v>
                </c:pt>
              </c:strCache>
            </c:strRef>
          </c:tx>
          <c:invertIfNegative val="0"/>
          <c:cat>
            <c:strRef>
              <c:f>Sheet1!$A$2:$A$12</c:f>
              <c:strCache>
                <c:ptCount val="11"/>
                <c:pt idx="0">
                  <c:v>Literacy</c:v>
                </c:pt>
                <c:pt idx="1">
                  <c:v>Numeracy</c:v>
                </c:pt>
                <c:pt idx="2">
                  <c:v>Development</c:v>
                </c:pt>
                <c:pt idx="4">
                  <c:v>Literacy</c:v>
                </c:pt>
                <c:pt idx="5">
                  <c:v>Numeracy</c:v>
                </c:pt>
                <c:pt idx="6">
                  <c:v>Development</c:v>
                </c:pt>
                <c:pt idx="8">
                  <c:v>Literacy</c:v>
                </c:pt>
                <c:pt idx="9">
                  <c:v>Numeracy</c:v>
                </c:pt>
                <c:pt idx="10">
                  <c:v>Development</c:v>
                </c:pt>
              </c:strCache>
            </c:strRef>
          </c:cat>
          <c:val>
            <c:numRef>
              <c:f>Sheet1!$B$2:$B$12</c:f>
              <c:numCache>
                <c:formatCode>0%</c:formatCode>
                <c:ptCount val="11"/>
                <c:pt idx="0">
                  <c:v>0.8</c:v>
                </c:pt>
                <c:pt idx="1">
                  <c:v>0.76</c:v>
                </c:pt>
                <c:pt idx="2">
                  <c:v>0.86</c:v>
                </c:pt>
                <c:pt idx="4">
                  <c:v>0.87</c:v>
                </c:pt>
                <c:pt idx="5">
                  <c:v>0.89</c:v>
                </c:pt>
                <c:pt idx="6">
                  <c:v>0.82</c:v>
                </c:pt>
                <c:pt idx="8">
                  <c:v>0.84</c:v>
                </c:pt>
                <c:pt idx="9">
                  <c:v>0.88</c:v>
                </c:pt>
                <c:pt idx="10">
                  <c:v>0.72</c:v>
                </c:pt>
              </c:numCache>
            </c:numRef>
          </c:val>
          <c:extLst>
            <c:ext xmlns:c16="http://schemas.microsoft.com/office/drawing/2014/chart" uri="{C3380CC4-5D6E-409C-BE32-E72D297353CC}">
              <c16:uniqueId val="{00000000-6EB0-4CBB-9A81-D92A4B706188}"/>
            </c:ext>
          </c:extLst>
        </c:ser>
        <c:ser>
          <c:idx val="1"/>
          <c:order val="1"/>
          <c:tx>
            <c:strRef>
              <c:f>Sheet1!$C$1</c:f>
              <c:strCache>
                <c:ptCount val="1"/>
                <c:pt idx="0">
                  <c:v>Male</c:v>
                </c:pt>
              </c:strCache>
            </c:strRef>
          </c:tx>
          <c:invertIfNegative val="0"/>
          <c:cat>
            <c:strRef>
              <c:f>Sheet1!$A$2:$A$12</c:f>
              <c:strCache>
                <c:ptCount val="11"/>
                <c:pt idx="0">
                  <c:v>Literacy</c:v>
                </c:pt>
                <c:pt idx="1">
                  <c:v>Numeracy</c:v>
                </c:pt>
                <c:pt idx="2">
                  <c:v>Development</c:v>
                </c:pt>
                <c:pt idx="4">
                  <c:v>Literacy</c:v>
                </c:pt>
                <c:pt idx="5">
                  <c:v>Numeracy</c:v>
                </c:pt>
                <c:pt idx="6">
                  <c:v>Development</c:v>
                </c:pt>
                <c:pt idx="8">
                  <c:v>Literacy</c:v>
                </c:pt>
                <c:pt idx="9">
                  <c:v>Numeracy</c:v>
                </c:pt>
                <c:pt idx="10">
                  <c:v>Development</c:v>
                </c:pt>
              </c:strCache>
            </c:strRef>
          </c:cat>
          <c:val>
            <c:numRef>
              <c:f>Sheet1!$C$2:$C$12</c:f>
              <c:numCache>
                <c:formatCode>0%</c:formatCode>
                <c:ptCount val="11"/>
                <c:pt idx="0">
                  <c:v>0.8</c:v>
                </c:pt>
                <c:pt idx="1">
                  <c:v>0.9</c:v>
                </c:pt>
                <c:pt idx="2">
                  <c:v>0.87</c:v>
                </c:pt>
                <c:pt idx="4">
                  <c:v>0.85</c:v>
                </c:pt>
                <c:pt idx="5">
                  <c:v>0.9</c:v>
                </c:pt>
                <c:pt idx="6">
                  <c:v>0.87</c:v>
                </c:pt>
                <c:pt idx="8">
                  <c:v>0.88</c:v>
                </c:pt>
                <c:pt idx="9">
                  <c:v>0.81</c:v>
                </c:pt>
                <c:pt idx="10">
                  <c:v>0.75</c:v>
                </c:pt>
              </c:numCache>
            </c:numRef>
          </c:val>
          <c:extLst>
            <c:ext xmlns:c16="http://schemas.microsoft.com/office/drawing/2014/chart" uri="{C3380CC4-5D6E-409C-BE32-E72D297353CC}">
              <c16:uniqueId val="{00000001-6EB0-4CBB-9A81-D92A4B706188}"/>
            </c:ext>
          </c:extLst>
        </c:ser>
        <c:dLbls>
          <c:showLegendKey val="0"/>
          <c:showVal val="0"/>
          <c:showCatName val="0"/>
          <c:showSerName val="0"/>
          <c:showPercent val="0"/>
          <c:showBubbleSize val="0"/>
        </c:dLbls>
        <c:gapWidth val="150"/>
        <c:axId val="142315520"/>
        <c:axId val="142317056"/>
      </c:barChart>
      <c:catAx>
        <c:axId val="142315520"/>
        <c:scaling>
          <c:orientation val="minMax"/>
        </c:scaling>
        <c:delete val="0"/>
        <c:axPos val="b"/>
        <c:numFmt formatCode="General" sourceLinked="0"/>
        <c:majorTickMark val="none"/>
        <c:minorTickMark val="none"/>
        <c:tickLblPos val="nextTo"/>
        <c:crossAx val="142317056"/>
        <c:crosses val="autoZero"/>
        <c:auto val="1"/>
        <c:lblAlgn val="ctr"/>
        <c:lblOffset val="100"/>
        <c:noMultiLvlLbl val="0"/>
      </c:catAx>
      <c:valAx>
        <c:axId val="142317056"/>
        <c:scaling>
          <c:orientation val="minMax"/>
          <c:max val="1"/>
        </c:scaling>
        <c:delete val="0"/>
        <c:axPos val="l"/>
        <c:majorGridlines/>
        <c:numFmt formatCode="0%" sourceLinked="1"/>
        <c:majorTickMark val="none"/>
        <c:minorTickMark val="none"/>
        <c:tickLblPos val="nextTo"/>
        <c:crossAx val="142315520"/>
        <c:crosses val="autoZero"/>
        <c:crossBetween val="between"/>
      </c:valAx>
    </c:plotArea>
    <c:legend>
      <c:legendPos val="r"/>
      <c:overlay val="0"/>
    </c:legend>
    <c:plotVisOnly val="1"/>
    <c:dispBlanksAs val="gap"/>
    <c:showDLblsOverMax val="0"/>
  </c:chart>
  <c:spPr>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4999"/>
        </a:schemeClr>
      </a:solidFill>
      <a:prstDash val="solid"/>
    </a:ln>
    <a:effectLst/>
    <a:scene3d>
      <a:camera prst="orthographicFront"/>
      <a:lightRig rig="threePt" dir="t"/>
    </a:scene3d>
    <a:sp3d>
      <a:bevelT prst="angle"/>
    </a:sp3d>
  </c:spPr>
  <c:txPr>
    <a:bodyPr/>
    <a:lstStyle/>
    <a:p>
      <a:pPr>
        <a:defRPr>
          <a:solidFill>
            <a:schemeClr val="dk1"/>
          </a:solidFill>
          <a:latin typeface="+mn-lt"/>
          <a:ea typeface="+mn-ea"/>
          <a:cs typeface="+mn-cs"/>
        </a:defRPr>
      </a:pPr>
      <a:endParaRPr lang="en-US"/>
    </a:p>
  </c:txPr>
  <c:externalData r:id="rId1">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title>
      <c:tx>
        <c:rich>
          <a:bodyPr/>
          <a:lstStyle/>
          <a:p>
            <a:pPr>
              <a:defRPr sz="1200"/>
            </a:pPr>
            <a:r>
              <a:rPr lang="en-GB" sz="1200" dirty="0"/>
              <a:t>Score</a:t>
            </a:r>
            <a:r>
              <a:rPr lang="en-GB" sz="1200" baseline="0" dirty="0"/>
              <a:t> for Pupil A</a:t>
            </a:r>
            <a:endParaRPr lang="en-GB" sz="1200" dirty="0"/>
          </a:p>
        </c:rich>
      </c:tx>
      <c:overlay val="0"/>
    </c:title>
    <c:autoTitleDeleted val="0"/>
    <c:plotArea>
      <c:layout>
        <c:manualLayout>
          <c:layoutTarget val="inner"/>
          <c:xMode val="edge"/>
          <c:yMode val="edge"/>
          <c:x val="0.28866173438226678"/>
          <c:y val="6.9640469770701818E-2"/>
          <c:w val="0.68686542890282232"/>
          <c:h val="0.88001254617516256"/>
        </c:manualLayout>
      </c:layout>
      <c:barChart>
        <c:barDir val="bar"/>
        <c:grouping val="clustered"/>
        <c:varyColors val="0"/>
        <c:ser>
          <c:idx val="0"/>
          <c:order val="0"/>
          <c:tx>
            <c:strRef>
              <c:f>Sheet1!$B$1</c:f>
              <c:strCache>
                <c:ptCount val="1"/>
                <c:pt idx="0">
                  <c:v>Pre</c:v>
                </c:pt>
              </c:strCache>
            </c:strRef>
          </c:tx>
          <c:invertIfNegative val="0"/>
          <c:cat>
            <c:strRef>
              <c:f>Sheet1!$A$2:$A$9</c:f>
              <c:strCache>
                <c:ptCount val="8"/>
                <c:pt idx="0">
                  <c:v>Anger</c:v>
                </c:pt>
                <c:pt idx="1">
                  <c:v>Anxiety</c:v>
                </c:pt>
                <c:pt idx="2">
                  <c:v>Emotional Awareness</c:v>
                </c:pt>
                <c:pt idx="3">
                  <c:v>Friendships and Relationships</c:v>
                </c:pt>
                <c:pt idx="4">
                  <c:v>Growth Mindset</c:v>
                </c:pt>
                <c:pt idx="5">
                  <c:v>Independence</c:v>
                </c:pt>
                <c:pt idx="6">
                  <c:v>Self-esteem</c:v>
                </c:pt>
                <c:pt idx="7">
                  <c:v>Social Skills</c:v>
                </c:pt>
              </c:strCache>
            </c:strRef>
          </c:cat>
          <c:val>
            <c:numRef>
              <c:f>Sheet1!$B$2:$B$9</c:f>
              <c:numCache>
                <c:formatCode>General</c:formatCode>
                <c:ptCount val="8"/>
                <c:pt idx="0">
                  <c:v>5</c:v>
                </c:pt>
                <c:pt idx="1">
                  <c:v>6</c:v>
                </c:pt>
                <c:pt idx="2">
                  <c:v>14</c:v>
                </c:pt>
                <c:pt idx="3">
                  <c:v>23</c:v>
                </c:pt>
                <c:pt idx="4">
                  <c:v>7</c:v>
                </c:pt>
                <c:pt idx="5">
                  <c:v>17</c:v>
                </c:pt>
                <c:pt idx="6">
                  <c:v>24</c:v>
                </c:pt>
                <c:pt idx="7">
                  <c:v>24</c:v>
                </c:pt>
              </c:numCache>
            </c:numRef>
          </c:val>
          <c:extLst>
            <c:ext xmlns:c16="http://schemas.microsoft.com/office/drawing/2014/chart" uri="{C3380CC4-5D6E-409C-BE32-E72D297353CC}">
              <c16:uniqueId val="{00000000-B861-4FA5-82B4-29C2CDA095A6}"/>
            </c:ext>
          </c:extLst>
        </c:ser>
        <c:ser>
          <c:idx val="1"/>
          <c:order val="1"/>
          <c:tx>
            <c:strRef>
              <c:f>Sheet1!$C$1</c:f>
              <c:strCache>
                <c:ptCount val="1"/>
                <c:pt idx="0">
                  <c:v>Post</c:v>
                </c:pt>
              </c:strCache>
            </c:strRef>
          </c:tx>
          <c:invertIfNegative val="0"/>
          <c:cat>
            <c:strRef>
              <c:f>Sheet1!$A$2:$A$9</c:f>
              <c:strCache>
                <c:ptCount val="8"/>
                <c:pt idx="0">
                  <c:v>Anger</c:v>
                </c:pt>
                <c:pt idx="1">
                  <c:v>Anxiety</c:v>
                </c:pt>
                <c:pt idx="2">
                  <c:v>Emotional Awareness</c:v>
                </c:pt>
                <c:pt idx="3">
                  <c:v>Friendships and Relationships</c:v>
                </c:pt>
                <c:pt idx="4">
                  <c:v>Growth Mindset</c:v>
                </c:pt>
                <c:pt idx="5">
                  <c:v>Independence</c:v>
                </c:pt>
                <c:pt idx="6">
                  <c:v>Self-esteem</c:v>
                </c:pt>
                <c:pt idx="7">
                  <c:v>Social Skills</c:v>
                </c:pt>
              </c:strCache>
            </c:strRef>
          </c:cat>
          <c:val>
            <c:numRef>
              <c:f>Sheet1!$C$2:$C$9</c:f>
              <c:numCache>
                <c:formatCode>General</c:formatCode>
                <c:ptCount val="8"/>
                <c:pt idx="0">
                  <c:v>18</c:v>
                </c:pt>
                <c:pt idx="1">
                  <c:v>14</c:v>
                </c:pt>
                <c:pt idx="2">
                  <c:v>28</c:v>
                </c:pt>
                <c:pt idx="3">
                  <c:v>35</c:v>
                </c:pt>
                <c:pt idx="4">
                  <c:v>24</c:v>
                </c:pt>
                <c:pt idx="5">
                  <c:v>35</c:v>
                </c:pt>
                <c:pt idx="6">
                  <c:v>42</c:v>
                </c:pt>
                <c:pt idx="7">
                  <c:v>44</c:v>
                </c:pt>
              </c:numCache>
            </c:numRef>
          </c:val>
          <c:extLst>
            <c:ext xmlns:c16="http://schemas.microsoft.com/office/drawing/2014/chart" uri="{C3380CC4-5D6E-409C-BE32-E72D297353CC}">
              <c16:uniqueId val="{00000001-B861-4FA5-82B4-29C2CDA095A6}"/>
            </c:ext>
          </c:extLst>
        </c:ser>
        <c:ser>
          <c:idx val="2"/>
          <c:order val="2"/>
          <c:tx>
            <c:strRef>
              <c:f>Sheet1!$D$1</c:f>
              <c:strCache>
                <c:ptCount val="1"/>
                <c:pt idx="0">
                  <c:v>Max</c:v>
                </c:pt>
              </c:strCache>
            </c:strRef>
          </c:tx>
          <c:invertIfNegative val="0"/>
          <c:cat>
            <c:strRef>
              <c:f>Sheet1!$A$2:$A$9</c:f>
              <c:strCache>
                <c:ptCount val="8"/>
                <c:pt idx="0">
                  <c:v>Anger</c:v>
                </c:pt>
                <c:pt idx="1">
                  <c:v>Anxiety</c:v>
                </c:pt>
                <c:pt idx="2">
                  <c:v>Emotional Awareness</c:v>
                </c:pt>
                <c:pt idx="3">
                  <c:v>Friendships and Relationships</c:v>
                </c:pt>
                <c:pt idx="4">
                  <c:v>Growth Mindset</c:v>
                </c:pt>
                <c:pt idx="5">
                  <c:v>Independence</c:v>
                </c:pt>
                <c:pt idx="6">
                  <c:v>Self-esteem</c:v>
                </c:pt>
                <c:pt idx="7">
                  <c:v>Social Skills</c:v>
                </c:pt>
              </c:strCache>
            </c:strRef>
          </c:cat>
          <c:val>
            <c:numRef>
              <c:f>Sheet1!$D$2:$D$9</c:f>
              <c:numCache>
                <c:formatCode>General</c:formatCode>
                <c:ptCount val="8"/>
                <c:pt idx="0">
                  <c:v>25</c:v>
                </c:pt>
                <c:pt idx="1">
                  <c:v>25</c:v>
                </c:pt>
                <c:pt idx="2">
                  <c:v>55</c:v>
                </c:pt>
                <c:pt idx="3">
                  <c:v>50</c:v>
                </c:pt>
                <c:pt idx="4">
                  <c:v>35</c:v>
                </c:pt>
                <c:pt idx="5">
                  <c:v>40</c:v>
                </c:pt>
                <c:pt idx="6">
                  <c:v>60</c:v>
                </c:pt>
                <c:pt idx="7">
                  <c:v>60</c:v>
                </c:pt>
              </c:numCache>
            </c:numRef>
          </c:val>
          <c:extLst>
            <c:ext xmlns:c16="http://schemas.microsoft.com/office/drawing/2014/chart" uri="{C3380CC4-5D6E-409C-BE32-E72D297353CC}">
              <c16:uniqueId val="{00000000-9C35-4E56-B204-EE7CD203B1AC}"/>
            </c:ext>
          </c:extLst>
        </c:ser>
        <c:dLbls>
          <c:showLegendKey val="0"/>
          <c:showVal val="0"/>
          <c:showCatName val="0"/>
          <c:showSerName val="0"/>
          <c:showPercent val="0"/>
          <c:showBubbleSize val="0"/>
        </c:dLbls>
        <c:gapWidth val="150"/>
        <c:axId val="142094720"/>
        <c:axId val="142096256"/>
      </c:barChart>
      <c:catAx>
        <c:axId val="142094720"/>
        <c:scaling>
          <c:orientation val="minMax"/>
        </c:scaling>
        <c:delete val="0"/>
        <c:axPos val="l"/>
        <c:numFmt formatCode="General" sourceLinked="0"/>
        <c:majorTickMark val="none"/>
        <c:minorTickMark val="none"/>
        <c:tickLblPos val="nextTo"/>
        <c:crossAx val="142096256"/>
        <c:crosses val="autoZero"/>
        <c:auto val="1"/>
        <c:lblAlgn val="ctr"/>
        <c:lblOffset val="100"/>
        <c:noMultiLvlLbl val="0"/>
      </c:catAx>
      <c:valAx>
        <c:axId val="142096256"/>
        <c:scaling>
          <c:orientation val="minMax"/>
        </c:scaling>
        <c:delete val="0"/>
        <c:axPos val="b"/>
        <c:majorGridlines/>
        <c:numFmt formatCode="General" sourceLinked="1"/>
        <c:majorTickMark val="none"/>
        <c:minorTickMark val="none"/>
        <c:tickLblPos val="nextTo"/>
        <c:crossAx val="142094720"/>
        <c:crosses val="autoZero"/>
        <c:crossBetween val="between"/>
      </c:valAx>
    </c:plotArea>
    <c:plotVisOnly val="1"/>
    <c:dispBlanksAs val="gap"/>
    <c:showDLblsOverMax val="0"/>
  </c:chart>
  <c:spPr>
    <a:scene3d>
      <a:camera prst="orthographicFront"/>
      <a:lightRig rig="threePt" dir="t"/>
    </a:scene3d>
    <a:sp3d>
      <a:bevelT prst="angle"/>
    </a:sp3d>
  </c:spPr>
  <c:txPr>
    <a:bodyPr/>
    <a:lstStyle/>
    <a:p>
      <a:pPr>
        <a:defRPr sz="900"/>
      </a:pPr>
      <a:endParaRPr lang="en-US"/>
    </a:p>
  </c:txPr>
  <c:externalData r:id="rId1">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pPr>
            <a:r>
              <a:rPr lang="en-GB" sz="1200"/>
              <a:t>Number of Pupils Accessing Service</a:t>
            </a:r>
          </a:p>
        </c:rich>
      </c:tx>
      <c:overlay val="0"/>
    </c:title>
    <c:autoTitleDeleted val="0"/>
    <c:plotArea>
      <c:layout/>
      <c:barChart>
        <c:barDir val="col"/>
        <c:grouping val="clustered"/>
        <c:varyColors val="0"/>
        <c:ser>
          <c:idx val="0"/>
          <c:order val="0"/>
          <c:tx>
            <c:strRef>
              <c:f>Sheet1!$B$1</c:f>
              <c:strCache>
                <c:ptCount val="1"/>
                <c:pt idx="0">
                  <c:v>2016-17</c:v>
                </c:pt>
              </c:strCache>
            </c:strRef>
          </c:tx>
          <c:invertIfNegative val="0"/>
          <c:cat>
            <c:strRef>
              <c:f>Sheet1!$A$2</c:f>
              <c:strCache>
                <c:ptCount val="1"/>
                <c:pt idx="0">
                  <c:v>Category 1</c:v>
                </c:pt>
              </c:strCache>
            </c:strRef>
          </c:cat>
          <c:val>
            <c:numRef>
              <c:f>Sheet1!$B$2</c:f>
              <c:numCache>
                <c:formatCode>General</c:formatCode>
                <c:ptCount val="1"/>
                <c:pt idx="0">
                  <c:v>10</c:v>
                </c:pt>
              </c:numCache>
            </c:numRef>
          </c:val>
          <c:extLst>
            <c:ext xmlns:c16="http://schemas.microsoft.com/office/drawing/2014/chart" uri="{C3380CC4-5D6E-409C-BE32-E72D297353CC}">
              <c16:uniqueId val="{00000000-21FA-489A-926B-38733FDF0A50}"/>
            </c:ext>
          </c:extLst>
        </c:ser>
        <c:ser>
          <c:idx val="1"/>
          <c:order val="1"/>
          <c:tx>
            <c:strRef>
              <c:f>Sheet1!$C$1</c:f>
              <c:strCache>
                <c:ptCount val="1"/>
                <c:pt idx="0">
                  <c:v>2017-18</c:v>
                </c:pt>
              </c:strCache>
            </c:strRef>
          </c:tx>
          <c:invertIfNegative val="0"/>
          <c:cat>
            <c:strRef>
              <c:f>Sheet1!$A$2</c:f>
              <c:strCache>
                <c:ptCount val="1"/>
                <c:pt idx="0">
                  <c:v>Category 1</c:v>
                </c:pt>
              </c:strCache>
            </c:strRef>
          </c:cat>
          <c:val>
            <c:numRef>
              <c:f>Sheet1!$C$2</c:f>
              <c:numCache>
                <c:formatCode>General</c:formatCode>
                <c:ptCount val="1"/>
                <c:pt idx="0">
                  <c:v>14</c:v>
                </c:pt>
              </c:numCache>
            </c:numRef>
          </c:val>
          <c:extLst>
            <c:ext xmlns:c16="http://schemas.microsoft.com/office/drawing/2014/chart" uri="{C3380CC4-5D6E-409C-BE32-E72D297353CC}">
              <c16:uniqueId val="{00000001-21FA-489A-926B-38733FDF0A50}"/>
            </c:ext>
          </c:extLst>
        </c:ser>
        <c:ser>
          <c:idx val="2"/>
          <c:order val="2"/>
          <c:tx>
            <c:strRef>
              <c:f>Sheet1!$D$1</c:f>
              <c:strCache>
                <c:ptCount val="1"/>
                <c:pt idx="0">
                  <c:v>2018-19</c:v>
                </c:pt>
              </c:strCache>
            </c:strRef>
          </c:tx>
          <c:invertIfNegative val="0"/>
          <c:cat>
            <c:strRef>
              <c:f>Sheet1!$A$2</c:f>
              <c:strCache>
                <c:ptCount val="1"/>
                <c:pt idx="0">
                  <c:v>Category 1</c:v>
                </c:pt>
              </c:strCache>
            </c:strRef>
          </c:cat>
          <c:val>
            <c:numRef>
              <c:f>Sheet1!$D$2</c:f>
              <c:numCache>
                <c:formatCode>General</c:formatCode>
                <c:ptCount val="1"/>
                <c:pt idx="0">
                  <c:v>15</c:v>
                </c:pt>
              </c:numCache>
            </c:numRef>
          </c:val>
          <c:extLst>
            <c:ext xmlns:c16="http://schemas.microsoft.com/office/drawing/2014/chart" uri="{C3380CC4-5D6E-409C-BE32-E72D297353CC}">
              <c16:uniqueId val="{00000002-21FA-489A-926B-38733FDF0A50}"/>
            </c:ext>
          </c:extLst>
        </c:ser>
        <c:dLbls>
          <c:showLegendKey val="0"/>
          <c:showVal val="0"/>
          <c:showCatName val="0"/>
          <c:showSerName val="0"/>
          <c:showPercent val="0"/>
          <c:showBubbleSize val="0"/>
        </c:dLbls>
        <c:gapWidth val="150"/>
        <c:axId val="142185216"/>
        <c:axId val="142186752"/>
      </c:barChart>
      <c:catAx>
        <c:axId val="142185216"/>
        <c:scaling>
          <c:orientation val="minMax"/>
        </c:scaling>
        <c:delete val="0"/>
        <c:axPos val="b"/>
        <c:numFmt formatCode="General" sourceLinked="0"/>
        <c:majorTickMark val="none"/>
        <c:minorTickMark val="none"/>
        <c:tickLblPos val="nextTo"/>
        <c:crossAx val="142186752"/>
        <c:crosses val="autoZero"/>
        <c:auto val="1"/>
        <c:lblAlgn val="ctr"/>
        <c:lblOffset val="100"/>
        <c:noMultiLvlLbl val="0"/>
      </c:catAx>
      <c:valAx>
        <c:axId val="142186752"/>
        <c:scaling>
          <c:orientation val="minMax"/>
        </c:scaling>
        <c:delete val="0"/>
        <c:axPos val="l"/>
        <c:majorGridlines/>
        <c:numFmt formatCode="General" sourceLinked="1"/>
        <c:majorTickMark val="out"/>
        <c:minorTickMark val="none"/>
        <c:tickLblPos val="nextTo"/>
        <c:crossAx val="142185216"/>
        <c:crosses val="autoZero"/>
        <c:crossBetween val="between"/>
      </c:valAx>
    </c:plotArea>
    <c:legend>
      <c:legendPos val="r"/>
      <c:overlay val="0"/>
    </c:legend>
    <c:plotVisOnly val="1"/>
    <c:dispBlanksAs val="gap"/>
    <c:showDLblsOverMax val="0"/>
  </c:chart>
  <c:spPr>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4999"/>
        </a:schemeClr>
      </a:solidFill>
      <a:prstDash val="solid"/>
    </a:ln>
    <a:effectLst/>
    <a:scene3d>
      <a:camera prst="orthographicFront"/>
      <a:lightRig rig="threePt" dir="t"/>
    </a:scene3d>
    <a:sp3d>
      <a:bevelT prst="angle"/>
    </a:sp3d>
  </c:spPr>
  <c:txPr>
    <a:bodyPr/>
    <a:lstStyle/>
    <a:p>
      <a:pPr>
        <a:defRPr>
          <a:solidFill>
            <a:schemeClr val="dk1"/>
          </a:solidFill>
          <a:latin typeface="+mn-lt"/>
          <a:ea typeface="+mn-ea"/>
          <a:cs typeface="+mn-cs"/>
        </a:defRPr>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title>
      <c:tx>
        <c:rich>
          <a:bodyPr/>
          <a:lstStyle/>
          <a:p>
            <a:pPr>
              <a:defRPr sz="1200"/>
            </a:pPr>
            <a:r>
              <a:rPr lang="en-GB" sz="1200" dirty="0"/>
              <a:t>Fourteen</a:t>
            </a:r>
            <a:r>
              <a:rPr lang="en-GB" sz="1200" baseline="0" dirty="0"/>
              <a:t> Pupils Boxall Developmental Scores</a:t>
            </a:r>
            <a:endParaRPr lang="en-GB" sz="1200" dirty="0"/>
          </a:p>
        </c:rich>
      </c:tx>
      <c:overlay val="0"/>
    </c:title>
    <c:autoTitleDeleted val="0"/>
    <c:plotArea>
      <c:layout>
        <c:manualLayout>
          <c:layoutTarget val="inner"/>
          <c:xMode val="edge"/>
          <c:yMode val="edge"/>
          <c:x val="0.10519259162758383"/>
          <c:y val="6.9640469770701818E-2"/>
          <c:w val="0.86476946718440939"/>
          <c:h val="0.88001254617516256"/>
        </c:manualLayout>
      </c:layout>
      <c:barChart>
        <c:barDir val="bar"/>
        <c:grouping val="clustered"/>
        <c:varyColors val="0"/>
        <c:ser>
          <c:idx val="0"/>
          <c:order val="0"/>
          <c:tx>
            <c:strRef>
              <c:f>Sheet1!$B$1</c:f>
              <c:strCache>
                <c:ptCount val="1"/>
                <c:pt idx="0">
                  <c:v>Autumn</c:v>
                </c:pt>
              </c:strCache>
            </c:strRef>
          </c:tx>
          <c:invertIfNegative val="0"/>
          <c:cat>
            <c:strRef>
              <c:f>Sheet1!$A$2:$A$15</c:f>
              <c:strCache>
                <c:ptCount val="14"/>
                <c:pt idx="0">
                  <c:v>Pupil A</c:v>
                </c:pt>
                <c:pt idx="1">
                  <c:v>Pupil B</c:v>
                </c:pt>
                <c:pt idx="2">
                  <c:v>Pupil C</c:v>
                </c:pt>
                <c:pt idx="3">
                  <c:v>Pupil D</c:v>
                </c:pt>
                <c:pt idx="4">
                  <c:v>Pupil E</c:v>
                </c:pt>
                <c:pt idx="5">
                  <c:v>Pupil F</c:v>
                </c:pt>
                <c:pt idx="6">
                  <c:v>Pupil G</c:v>
                </c:pt>
                <c:pt idx="7">
                  <c:v>Pupil H</c:v>
                </c:pt>
                <c:pt idx="8">
                  <c:v>Pupil I</c:v>
                </c:pt>
                <c:pt idx="9">
                  <c:v>Pupil J</c:v>
                </c:pt>
                <c:pt idx="10">
                  <c:v>Pupil K</c:v>
                </c:pt>
                <c:pt idx="11">
                  <c:v>Pupil L</c:v>
                </c:pt>
                <c:pt idx="12">
                  <c:v>Pupil M</c:v>
                </c:pt>
                <c:pt idx="13">
                  <c:v>Pupil N</c:v>
                </c:pt>
              </c:strCache>
            </c:strRef>
          </c:cat>
          <c:val>
            <c:numRef>
              <c:f>Sheet1!$B$2:$B$15</c:f>
              <c:numCache>
                <c:formatCode>General</c:formatCode>
                <c:ptCount val="14"/>
                <c:pt idx="0">
                  <c:v>90</c:v>
                </c:pt>
                <c:pt idx="1">
                  <c:v>83</c:v>
                </c:pt>
                <c:pt idx="2">
                  <c:v>102</c:v>
                </c:pt>
                <c:pt idx="3">
                  <c:v>99</c:v>
                </c:pt>
                <c:pt idx="4">
                  <c:v>73</c:v>
                </c:pt>
                <c:pt idx="5">
                  <c:v>78</c:v>
                </c:pt>
                <c:pt idx="6">
                  <c:v>98</c:v>
                </c:pt>
                <c:pt idx="7">
                  <c:v>119</c:v>
                </c:pt>
                <c:pt idx="8">
                  <c:v>67</c:v>
                </c:pt>
                <c:pt idx="9">
                  <c:v>99</c:v>
                </c:pt>
                <c:pt idx="10">
                  <c:v>90</c:v>
                </c:pt>
                <c:pt idx="11">
                  <c:v>86</c:v>
                </c:pt>
                <c:pt idx="12">
                  <c:v>104</c:v>
                </c:pt>
                <c:pt idx="13">
                  <c:v>105</c:v>
                </c:pt>
              </c:numCache>
            </c:numRef>
          </c:val>
          <c:extLst>
            <c:ext xmlns:c16="http://schemas.microsoft.com/office/drawing/2014/chart" uri="{C3380CC4-5D6E-409C-BE32-E72D297353CC}">
              <c16:uniqueId val="{00000000-B861-4FA5-82B4-29C2CDA095A6}"/>
            </c:ext>
          </c:extLst>
        </c:ser>
        <c:ser>
          <c:idx val="1"/>
          <c:order val="1"/>
          <c:tx>
            <c:strRef>
              <c:f>Sheet1!$C$1</c:f>
              <c:strCache>
                <c:ptCount val="1"/>
                <c:pt idx="0">
                  <c:v>Spring</c:v>
                </c:pt>
              </c:strCache>
            </c:strRef>
          </c:tx>
          <c:invertIfNegative val="0"/>
          <c:cat>
            <c:strRef>
              <c:f>Sheet1!$A$2:$A$15</c:f>
              <c:strCache>
                <c:ptCount val="14"/>
                <c:pt idx="0">
                  <c:v>Pupil A</c:v>
                </c:pt>
                <c:pt idx="1">
                  <c:v>Pupil B</c:v>
                </c:pt>
                <c:pt idx="2">
                  <c:v>Pupil C</c:v>
                </c:pt>
                <c:pt idx="3">
                  <c:v>Pupil D</c:v>
                </c:pt>
                <c:pt idx="4">
                  <c:v>Pupil E</c:v>
                </c:pt>
                <c:pt idx="5">
                  <c:v>Pupil F</c:v>
                </c:pt>
                <c:pt idx="6">
                  <c:v>Pupil G</c:v>
                </c:pt>
                <c:pt idx="7">
                  <c:v>Pupil H</c:v>
                </c:pt>
                <c:pt idx="8">
                  <c:v>Pupil I</c:v>
                </c:pt>
                <c:pt idx="9">
                  <c:v>Pupil J</c:v>
                </c:pt>
                <c:pt idx="10">
                  <c:v>Pupil K</c:v>
                </c:pt>
                <c:pt idx="11">
                  <c:v>Pupil L</c:v>
                </c:pt>
                <c:pt idx="12">
                  <c:v>Pupil M</c:v>
                </c:pt>
                <c:pt idx="13">
                  <c:v>Pupil N</c:v>
                </c:pt>
              </c:strCache>
            </c:strRef>
          </c:cat>
          <c:val>
            <c:numRef>
              <c:f>Sheet1!$C$2:$C$15</c:f>
              <c:numCache>
                <c:formatCode>General</c:formatCode>
                <c:ptCount val="14"/>
                <c:pt idx="0">
                  <c:v>85</c:v>
                </c:pt>
                <c:pt idx="1">
                  <c:v>106</c:v>
                </c:pt>
                <c:pt idx="2">
                  <c:v>113</c:v>
                </c:pt>
                <c:pt idx="3">
                  <c:v>97</c:v>
                </c:pt>
                <c:pt idx="4">
                  <c:v>92</c:v>
                </c:pt>
                <c:pt idx="5">
                  <c:v>62</c:v>
                </c:pt>
                <c:pt idx="6">
                  <c:v>90</c:v>
                </c:pt>
                <c:pt idx="7">
                  <c:v>117</c:v>
                </c:pt>
                <c:pt idx="8">
                  <c:v>58</c:v>
                </c:pt>
                <c:pt idx="9">
                  <c:v>70</c:v>
                </c:pt>
                <c:pt idx="10">
                  <c:v>76</c:v>
                </c:pt>
                <c:pt idx="11">
                  <c:v>92</c:v>
                </c:pt>
                <c:pt idx="12">
                  <c:v>77</c:v>
                </c:pt>
                <c:pt idx="13">
                  <c:v>89</c:v>
                </c:pt>
              </c:numCache>
            </c:numRef>
          </c:val>
          <c:extLst>
            <c:ext xmlns:c16="http://schemas.microsoft.com/office/drawing/2014/chart" uri="{C3380CC4-5D6E-409C-BE32-E72D297353CC}">
              <c16:uniqueId val="{00000001-B861-4FA5-82B4-29C2CDA095A6}"/>
            </c:ext>
          </c:extLst>
        </c:ser>
        <c:ser>
          <c:idx val="2"/>
          <c:order val="2"/>
          <c:tx>
            <c:strRef>
              <c:f>Sheet1!$D$1</c:f>
              <c:strCache>
                <c:ptCount val="1"/>
                <c:pt idx="0">
                  <c:v>Summer</c:v>
                </c:pt>
              </c:strCache>
            </c:strRef>
          </c:tx>
          <c:invertIfNegative val="0"/>
          <c:cat>
            <c:strRef>
              <c:f>Sheet1!$A$2:$A$15</c:f>
              <c:strCache>
                <c:ptCount val="14"/>
                <c:pt idx="0">
                  <c:v>Pupil A</c:v>
                </c:pt>
                <c:pt idx="1">
                  <c:v>Pupil B</c:v>
                </c:pt>
                <c:pt idx="2">
                  <c:v>Pupil C</c:v>
                </c:pt>
                <c:pt idx="3">
                  <c:v>Pupil D</c:v>
                </c:pt>
                <c:pt idx="4">
                  <c:v>Pupil E</c:v>
                </c:pt>
                <c:pt idx="5">
                  <c:v>Pupil F</c:v>
                </c:pt>
                <c:pt idx="6">
                  <c:v>Pupil G</c:v>
                </c:pt>
                <c:pt idx="7">
                  <c:v>Pupil H</c:v>
                </c:pt>
                <c:pt idx="8">
                  <c:v>Pupil I</c:v>
                </c:pt>
                <c:pt idx="9">
                  <c:v>Pupil J</c:v>
                </c:pt>
                <c:pt idx="10">
                  <c:v>Pupil K</c:v>
                </c:pt>
                <c:pt idx="11">
                  <c:v>Pupil L</c:v>
                </c:pt>
                <c:pt idx="12">
                  <c:v>Pupil M</c:v>
                </c:pt>
                <c:pt idx="13">
                  <c:v>Pupil N</c:v>
                </c:pt>
              </c:strCache>
            </c:strRef>
          </c:cat>
          <c:val>
            <c:numRef>
              <c:f>Sheet1!$D$2:$D$15</c:f>
              <c:numCache>
                <c:formatCode>General</c:formatCode>
                <c:ptCount val="14"/>
                <c:pt idx="0">
                  <c:v>97</c:v>
                </c:pt>
                <c:pt idx="1">
                  <c:v>121</c:v>
                </c:pt>
                <c:pt idx="2">
                  <c:v>111</c:v>
                </c:pt>
                <c:pt idx="3">
                  <c:v>130</c:v>
                </c:pt>
                <c:pt idx="4">
                  <c:v>91</c:v>
                </c:pt>
                <c:pt idx="5">
                  <c:v>54</c:v>
                </c:pt>
                <c:pt idx="6">
                  <c:v>94</c:v>
                </c:pt>
                <c:pt idx="7">
                  <c:v>128</c:v>
                </c:pt>
                <c:pt idx="8">
                  <c:v>77</c:v>
                </c:pt>
                <c:pt idx="9">
                  <c:v>87</c:v>
                </c:pt>
                <c:pt idx="10">
                  <c:v>120</c:v>
                </c:pt>
                <c:pt idx="11">
                  <c:v>102</c:v>
                </c:pt>
                <c:pt idx="12">
                  <c:v>92</c:v>
                </c:pt>
                <c:pt idx="13">
                  <c:v>117</c:v>
                </c:pt>
              </c:numCache>
            </c:numRef>
          </c:val>
          <c:extLst>
            <c:ext xmlns:c16="http://schemas.microsoft.com/office/drawing/2014/chart" uri="{C3380CC4-5D6E-409C-BE32-E72D297353CC}">
              <c16:uniqueId val="{00000000-9C35-4E56-B204-EE7CD203B1AC}"/>
            </c:ext>
          </c:extLst>
        </c:ser>
        <c:dLbls>
          <c:showLegendKey val="0"/>
          <c:showVal val="0"/>
          <c:showCatName val="0"/>
          <c:showSerName val="0"/>
          <c:showPercent val="0"/>
          <c:showBubbleSize val="0"/>
        </c:dLbls>
        <c:gapWidth val="150"/>
        <c:axId val="201561984"/>
        <c:axId val="201682944"/>
      </c:barChart>
      <c:catAx>
        <c:axId val="201561984"/>
        <c:scaling>
          <c:orientation val="minMax"/>
        </c:scaling>
        <c:delete val="0"/>
        <c:axPos val="l"/>
        <c:numFmt formatCode="General" sourceLinked="0"/>
        <c:majorTickMark val="none"/>
        <c:minorTickMark val="none"/>
        <c:tickLblPos val="nextTo"/>
        <c:crossAx val="201682944"/>
        <c:crosses val="autoZero"/>
        <c:auto val="1"/>
        <c:lblAlgn val="ctr"/>
        <c:lblOffset val="100"/>
        <c:noMultiLvlLbl val="0"/>
      </c:catAx>
      <c:valAx>
        <c:axId val="201682944"/>
        <c:scaling>
          <c:orientation val="minMax"/>
        </c:scaling>
        <c:delete val="0"/>
        <c:axPos val="b"/>
        <c:majorGridlines/>
        <c:numFmt formatCode="General" sourceLinked="1"/>
        <c:majorTickMark val="none"/>
        <c:minorTickMark val="none"/>
        <c:tickLblPos val="nextTo"/>
        <c:crossAx val="201561984"/>
        <c:crosses val="autoZero"/>
        <c:crossBetween val="between"/>
      </c:valAx>
    </c:plotArea>
    <c:plotVisOnly val="1"/>
    <c:dispBlanksAs val="gap"/>
    <c:showDLblsOverMax val="0"/>
  </c:chart>
  <c:spPr>
    <a:scene3d>
      <a:camera prst="orthographicFront"/>
      <a:lightRig rig="threePt" dir="t"/>
    </a:scene3d>
    <a:sp3d>
      <a:bevelT prst="angle"/>
    </a:sp3d>
  </c:spPr>
  <c:txPr>
    <a:bodyPr/>
    <a:lstStyle/>
    <a:p>
      <a:pPr>
        <a:defRPr sz="9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title>
      <c:tx>
        <c:rich>
          <a:bodyPr/>
          <a:lstStyle/>
          <a:p>
            <a:pPr>
              <a:defRPr/>
            </a:pPr>
            <a:r>
              <a:rPr lang="en-GB" dirty="0"/>
              <a:t>Significant</a:t>
            </a:r>
            <a:r>
              <a:rPr lang="en-GB" baseline="0" dirty="0"/>
              <a:t> Incidents by  Term</a:t>
            </a:r>
            <a:endParaRPr lang="en-GB" dirty="0"/>
          </a:p>
        </c:rich>
      </c:tx>
      <c:overlay val="0"/>
    </c:title>
    <c:autoTitleDeleted val="0"/>
    <c:plotArea>
      <c:layout/>
      <c:barChart>
        <c:barDir val="col"/>
        <c:grouping val="clustered"/>
        <c:varyColors val="0"/>
        <c:ser>
          <c:idx val="0"/>
          <c:order val="0"/>
          <c:tx>
            <c:strRef>
              <c:f>Sheet1!$B$1</c:f>
              <c:strCache>
                <c:ptCount val="1"/>
                <c:pt idx="0">
                  <c:v>2016-17</c:v>
                </c:pt>
              </c:strCache>
            </c:strRef>
          </c:tx>
          <c:spPr>
            <a:solidFill>
              <a:schemeClr val="accent2">
                <a:lumMod val="50000"/>
              </a:schemeClr>
            </a:solidFill>
            <a:ln>
              <a:noFill/>
            </a:ln>
            <a:effectLst/>
          </c:spPr>
          <c:invertIfNegative val="0"/>
          <c:cat>
            <c:strRef>
              <c:f>Sheet1!$A$2:$A$4</c:f>
              <c:strCache>
                <c:ptCount val="3"/>
                <c:pt idx="0">
                  <c:v>Sept-Dec</c:v>
                </c:pt>
                <c:pt idx="1">
                  <c:v>Jan-April</c:v>
                </c:pt>
                <c:pt idx="2">
                  <c:v>April-July</c:v>
                </c:pt>
              </c:strCache>
            </c:strRef>
          </c:cat>
          <c:val>
            <c:numRef>
              <c:f>Sheet1!$B$2:$B$4</c:f>
              <c:numCache>
                <c:formatCode>General</c:formatCode>
                <c:ptCount val="3"/>
                <c:pt idx="0">
                  <c:v>131</c:v>
                </c:pt>
                <c:pt idx="1">
                  <c:v>53</c:v>
                </c:pt>
                <c:pt idx="2">
                  <c:v>35</c:v>
                </c:pt>
              </c:numCache>
            </c:numRef>
          </c:val>
          <c:extLst>
            <c:ext xmlns:c16="http://schemas.microsoft.com/office/drawing/2014/chart" uri="{C3380CC4-5D6E-409C-BE32-E72D297353CC}">
              <c16:uniqueId val="{00000000-C5F8-46C8-AD60-A7A55E2CCF84}"/>
            </c:ext>
          </c:extLst>
        </c:ser>
        <c:ser>
          <c:idx val="1"/>
          <c:order val="1"/>
          <c:tx>
            <c:strRef>
              <c:f>Sheet1!$C$1</c:f>
              <c:strCache>
                <c:ptCount val="1"/>
                <c:pt idx="0">
                  <c:v>2017-18</c:v>
                </c:pt>
              </c:strCache>
            </c:strRef>
          </c:tx>
          <c:spPr>
            <a:solidFill>
              <a:srgbClr val="FF0000"/>
            </a:solidFill>
            <a:ln>
              <a:noFill/>
            </a:ln>
            <a:effectLst/>
          </c:spPr>
          <c:invertIfNegative val="0"/>
          <c:cat>
            <c:strRef>
              <c:f>Sheet1!$A$2:$A$4</c:f>
              <c:strCache>
                <c:ptCount val="3"/>
                <c:pt idx="0">
                  <c:v>Sept-Dec</c:v>
                </c:pt>
                <c:pt idx="1">
                  <c:v>Jan-April</c:v>
                </c:pt>
                <c:pt idx="2">
                  <c:v>April-July</c:v>
                </c:pt>
              </c:strCache>
            </c:strRef>
          </c:cat>
          <c:val>
            <c:numRef>
              <c:f>Sheet1!$C$2:$C$4</c:f>
              <c:numCache>
                <c:formatCode>General</c:formatCode>
                <c:ptCount val="3"/>
                <c:pt idx="0">
                  <c:v>57</c:v>
                </c:pt>
                <c:pt idx="1">
                  <c:v>30</c:v>
                </c:pt>
                <c:pt idx="2">
                  <c:v>21</c:v>
                </c:pt>
              </c:numCache>
            </c:numRef>
          </c:val>
          <c:extLst>
            <c:ext xmlns:c16="http://schemas.microsoft.com/office/drawing/2014/chart" uri="{C3380CC4-5D6E-409C-BE32-E72D297353CC}">
              <c16:uniqueId val="{00000001-C5F8-46C8-AD60-A7A55E2CCF84}"/>
            </c:ext>
          </c:extLst>
        </c:ser>
        <c:ser>
          <c:idx val="2"/>
          <c:order val="2"/>
          <c:tx>
            <c:strRef>
              <c:f>Sheet1!$D$1</c:f>
              <c:strCache>
                <c:ptCount val="1"/>
                <c:pt idx="0">
                  <c:v>2018-19</c:v>
                </c:pt>
              </c:strCache>
            </c:strRef>
          </c:tx>
          <c:spPr>
            <a:solidFill>
              <a:schemeClr val="accent3"/>
            </a:solidFill>
            <a:ln>
              <a:noFill/>
            </a:ln>
            <a:effectLst/>
          </c:spPr>
          <c:invertIfNegative val="0"/>
          <c:cat>
            <c:strRef>
              <c:f>Sheet1!$A$2:$A$4</c:f>
              <c:strCache>
                <c:ptCount val="3"/>
                <c:pt idx="0">
                  <c:v>Sept-Dec</c:v>
                </c:pt>
                <c:pt idx="1">
                  <c:v>Jan-April</c:v>
                </c:pt>
                <c:pt idx="2">
                  <c:v>April-July</c:v>
                </c:pt>
              </c:strCache>
            </c:strRef>
          </c:cat>
          <c:val>
            <c:numRef>
              <c:f>Sheet1!$D$2:$D$4</c:f>
              <c:numCache>
                <c:formatCode>General</c:formatCode>
                <c:ptCount val="3"/>
                <c:pt idx="0">
                  <c:v>23</c:v>
                </c:pt>
                <c:pt idx="1">
                  <c:v>29</c:v>
                </c:pt>
                <c:pt idx="2">
                  <c:v>13</c:v>
                </c:pt>
              </c:numCache>
            </c:numRef>
          </c:val>
          <c:extLst>
            <c:ext xmlns:c16="http://schemas.microsoft.com/office/drawing/2014/chart" uri="{C3380CC4-5D6E-409C-BE32-E72D297353CC}">
              <c16:uniqueId val="{00000002-C5F8-46C8-AD60-A7A55E2CCF84}"/>
            </c:ext>
          </c:extLst>
        </c:ser>
        <c:dLbls>
          <c:showLegendKey val="0"/>
          <c:showVal val="0"/>
          <c:showCatName val="0"/>
          <c:showSerName val="0"/>
          <c:showPercent val="0"/>
          <c:showBubbleSize val="0"/>
        </c:dLbls>
        <c:gapWidth val="150"/>
        <c:axId val="142254464"/>
        <c:axId val="142256000"/>
      </c:barChart>
      <c:catAx>
        <c:axId val="142254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142256000"/>
        <c:crosses val="autoZero"/>
        <c:auto val="1"/>
        <c:lblAlgn val="ctr"/>
        <c:lblOffset val="100"/>
        <c:noMultiLvlLbl val="0"/>
      </c:catAx>
      <c:valAx>
        <c:axId val="1422560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effectLst/>
        </c:spPr>
        <c:txPr>
          <a:bodyPr rot="-60000000" vert="horz"/>
          <a:lstStyle/>
          <a:p>
            <a:pPr>
              <a:defRPr/>
            </a:pPr>
            <a:endParaRPr lang="en-US"/>
          </a:p>
        </c:txPr>
        <c:crossAx val="142254464"/>
        <c:crosses val="autoZero"/>
        <c:crossBetween val="between"/>
      </c:valAx>
      <c:spPr>
        <a:noFill/>
        <a:ln>
          <a:noFill/>
        </a:ln>
        <a:effectLst/>
      </c:spPr>
    </c:plotArea>
    <c:legend>
      <c:legendPos val="r"/>
      <c:overlay val="0"/>
      <c:spPr>
        <a:noFill/>
        <a:ln>
          <a:noFill/>
        </a:ln>
        <a:effectLst/>
      </c:spPr>
      <c:txPr>
        <a:bodyPr rot="0" vert="horz"/>
        <a:lstStyle/>
        <a:p>
          <a:pPr>
            <a:defRPr/>
          </a:pPr>
          <a:endParaRPr lang="en-US"/>
        </a:p>
      </c:txPr>
    </c:legend>
    <c:plotVisOnly val="1"/>
    <c:dispBlanksAs val="gap"/>
    <c:showDLblsOverMax val="0"/>
  </c:chart>
  <c:spPr>
    <a:gradFill rotWithShape="1">
      <a:gsLst>
        <a:gs pos="0">
          <a:srgbClr val="222222">
            <a:tint val="70000"/>
            <a:satMod val="130000"/>
          </a:srgbClr>
        </a:gs>
        <a:gs pos="43000">
          <a:srgbClr val="222222">
            <a:tint val="44000"/>
            <a:satMod val="165000"/>
          </a:srgbClr>
        </a:gs>
        <a:gs pos="93000">
          <a:srgbClr val="222222">
            <a:tint val="15000"/>
            <a:satMod val="165000"/>
          </a:srgbClr>
        </a:gs>
        <a:gs pos="100000">
          <a:srgbClr val="222222">
            <a:tint val="5000"/>
            <a:satMod val="250000"/>
          </a:srgbClr>
        </a:gs>
      </a:gsLst>
      <a:path path="circle">
        <a:fillToRect l="50000" t="130000" r="50000" b="-30000"/>
      </a:path>
    </a:gradFill>
    <a:ln w="9525" cap="flat" cmpd="sng" algn="ctr">
      <a:solidFill>
        <a:srgbClr val="222222">
          <a:shade val="50000"/>
          <a:satMod val="103000"/>
        </a:srgbClr>
      </a:solidFill>
      <a:prstDash val="solid"/>
    </a:ln>
    <a:effectLst>
      <a:outerShdw blurRad="57150" dist="38100" dir="5400000" algn="ctr" rotWithShape="0">
        <a:srgbClr val="222222">
          <a:shade val="9000"/>
          <a:alpha val="48000"/>
          <a:satMod val="105000"/>
        </a:srgbClr>
      </a:outerShdw>
    </a:effectLst>
    <a:scene3d>
      <a:camera prst="orthographicFront"/>
      <a:lightRig rig="threePt" dir="t"/>
    </a:scene3d>
    <a:sp3d>
      <a:bevelT prst="angle"/>
    </a:sp3d>
  </c:spPr>
  <c:txPr>
    <a:bodyPr/>
    <a:lstStyle/>
    <a:p>
      <a:pPr>
        <a:defRPr>
          <a:solidFill>
            <a:srgbClr val="222222"/>
          </a:solidFill>
          <a:latin typeface="+mn-lt"/>
          <a:ea typeface="+mn-ea"/>
          <a:cs typeface="+mn-cs"/>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title>
      <c:tx>
        <c:rich>
          <a:bodyPr/>
          <a:lstStyle/>
          <a:p>
            <a:pPr>
              <a:defRPr/>
            </a:pPr>
            <a:r>
              <a:rPr lang="en-GB" dirty="0"/>
              <a:t>Incidents involving Physical Handling</a:t>
            </a:r>
          </a:p>
        </c:rich>
      </c:tx>
      <c:overlay val="0"/>
    </c:title>
    <c:autoTitleDeleted val="0"/>
    <c:plotArea>
      <c:layout/>
      <c:barChart>
        <c:barDir val="col"/>
        <c:grouping val="clustered"/>
        <c:varyColors val="0"/>
        <c:ser>
          <c:idx val="0"/>
          <c:order val="0"/>
          <c:tx>
            <c:strRef>
              <c:f>Sheet1!$B$1</c:f>
              <c:strCache>
                <c:ptCount val="1"/>
                <c:pt idx="0">
                  <c:v>2016-17</c:v>
                </c:pt>
              </c:strCache>
            </c:strRef>
          </c:tx>
          <c:spPr>
            <a:solidFill>
              <a:schemeClr val="accent2">
                <a:lumMod val="50000"/>
              </a:schemeClr>
            </a:solidFill>
            <a:ln>
              <a:noFill/>
            </a:ln>
            <a:effectLst/>
          </c:spPr>
          <c:invertIfNegative val="0"/>
          <c:cat>
            <c:strRef>
              <c:f>Sheet1!$A$2:$A$4</c:f>
              <c:strCache>
                <c:ptCount val="3"/>
                <c:pt idx="0">
                  <c:v>Sept-Dec</c:v>
                </c:pt>
                <c:pt idx="1">
                  <c:v>Jan-April</c:v>
                </c:pt>
                <c:pt idx="2">
                  <c:v>April-July</c:v>
                </c:pt>
              </c:strCache>
            </c:strRef>
          </c:cat>
          <c:val>
            <c:numRef>
              <c:f>Sheet1!$B$2:$B$4</c:f>
              <c:numCache>
                <c:formatCode>General</c:formatCode>
                <c:ptCount val="3"/>
                <c:pt idx="0">
                  <c:v>21</c:v>
                </c:pt>
                <c:pt idx="1">
                  <c:v>17</c:v>
                </c:pt>
                <c:pt idx="2">
                  <c:v>20</c:v>
                </c:pt>
              </c:numCache>
            </c:numRef>
          </c:val>
          <c:extLst>
            <c:ext xmlns:c16="http://schemas.microsoft.com/office/drawing/2014/chart" uri="{C3380CC4-5D6E-409C-BE32-E72D297353CC}">
              <c16:uniqueId val="{00000000-BF47-40A9-BF50-8A8F0839E48E}"/>
            </c:ext>
          </c:extLst>
        </c:ser>
        <c:ser>
          <c:idx val="1"/>
          <c:order val="1"/>
          <c:tx>
            <c:strRef>
              <c:f>Sheet1!$C$1</c:f>
              <c:strCache>
                <c:ptCount val="1"/>
                <c:pt idx="0">
                  <c:v>2017-2018</c:v>
                </c:pt>
              </c:strCache>
            </c:strRef>
          </c:tx>
          <c:spPr>
            <a:solidFill>
              <a:srgbClr val="FFFF00"/>
            </a:solidFill>
            <a:ln>
              <a:noFill/>
            </a:ln>
            <a:effectLst/>
          </c:spPr>
          <c:invertIfNegative val="0"/>
          <c:cat>
            <c:strRef>
              <c:f>Sheet1!$A$2:$A$4</c:f>
              <c:strCache>
                <c:ptCount val="3"/>
                <c:pt idx="0">
                  <c:v>Sept-Dec</c:v>
                </c:pt>
                <c:pt idx="1">
                  <c:v>Jan-April</c:v>
                </c:pt>
                <c:pt idx="2">
                  <c:v>April-July</c:v>
                </c:pt>
              </c:strCache>
            </c:strRef>
          </c:cat>
          <c:val>
            <c:numRef>
              <c:f>Sheet1!$C$2:$C$4</c:f>
              <c:numCache>
                <c:formatCode>General</c:formatCode>
                <c:ptCount val="3"/>
                <c:pt idx="0">
                  <c:v>7</c:v>
                </c:pt>
                <c:pt idx="1">
                  <c:v>6</c:v>
                </c:pt>
                <c:pt idx="2">
                  <c:v>7</c:v>
                </c:pt>
              </c:numCache>
            </c:numRef>
          </c:val>
          <c:extLst>
            <c:ext xmlns:c16="http://schemas.microsoft.com/office/drawing/2014/chart" uri="{C3380CC4-5D6E-409C-BE32-E72D297353CC}">
              <c16:uniqueId val="{00000001-BF47-40A9-BF50-8A8F0839E48E}"/>
            </c:ext>
          </c:extLst>
        </c:ser>
        <c:ser>
          <c:idx val="2"/>
          <c:order val="2"/>
          <c:tx>
            <c:strRef>
              <c:f>Sheet1!$D$1</c:f>
              <c:strCache>
                <c:ptCount val="1"/>
                <c:pt idx="0">
                  <c:v>2018-2019</c:v>
                </c:pt>
              </c:strCache>
            </c:strRef>
          </c:tx>
          <c:spPr>
            <a:solidFill>
              <a:srgbClr val="FF0000"/>
            </a:solidFill>
            <a:ln>
              <a:noFill/>
            </a:ln>
            <a:effectLst/>
          </c:spPr>
          <c:invertIfNegative val="0"/>
          <c:cat>
            <c:strRef>
              <c:f>Sheet1!$A$2:$A$4</c:f>
              <c:strCache>
                <c:ptCount val="3"/>
                <c:pt idx="0">
                  <c:v>Sept-Dec</c:v>
                </c:pt>
                <c:pt idx="1">
                  <c:v>Jan-April</c:v>
                </c:pt>
                <c:pt idx="2">
                  <c:v>April-July</c:v>
                </c:pt>
              </c:strCache>
            </c:strRef>
          </c:cat>
          <c:val>
            <c:numRef>
              <c:f>Sheet1!$D$2:$D$4</c:f>
              <c:numCache>
                <c:formatCode>General</c:formatCode>
                <c:ptCount val="3"/>
                <c:pt idx="0">
                  <c:v>2</c:v>
                </c:pt>
                <c:pt idx="1">
                  <c:v>1</c:v>
                </c:pt>
                <c:pt idx="2">
                  <c:v>2</c:v>
                </c:pt>
              </c:numCache>
            </c:numRef>
          </c:val>
          <c:extLst>
            <c:ext xmlns:c16="http://schemas.microsoft.com/office/drawing/2014/chart" uri="{C3380CC4-5D6E-409C-BE32-E72D297353CC}">
              <c16:uniqueId val="{00000002-BF47-40A9-BF50-8A8F0839E48E}"/>
            </c:ext>
          </c:extLst>
        </c:ser>
        <c:dLbls>
          <c:showLegendKey val="0"/>
          <c:showVal val="0"/>
          <c:showCatName val="0"/>
          <c:showSerName val="0"/>
          <c:showPercent val="0"/>
          <c:showBubbleSize val="0"/>
        </c:dLbls>
        <c:gapWidth val="150"/>
        <c:axId val="142377728"/>
        <c:axId val="142379264"/>
      </c:barChart>
      <c:catAx>
        <c:axId val="142377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142379264"/>
        <c:crosses val="autoZero"/>
        <c:auto val="1"/>
        <c:lblAlgn val="ctr"/>
        <c:lblOffset val="100"/>
        <c:noMultiLvlLbl val="0"/>
      </c:catAx>
      <c:valAx>
        <c:axId val="1423792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effectLst/>
        </c:spPr>
        <c:txPr>
          <a:bodyPr rot="-60000000" vert="horz"/>
          <a:lstStyle/>
          <a:p>
            <a:pPr>
              <a:defRPr/>
            </a:pPr>
            <a:endParaRPr lang="en-US"/>
          </a:p>
        </c:txPr>
        <c:crossAx val="142377728"/>
        <c:crosses val="autoZero"/>
        <c:crossBetween val="between"/>
      </c:valAx>
      <c:spPr>
        <a:noFill/>
        <a:ln>
          <a:noFill/>
        </a:ln>
        <a:effectLst/>
      </c:spPr>
    </c:plotArea>
    <c:legend>
      <c:legendPos val="r"/>
      <c:overlay val="0"/>
      <c:spPr>
        <a:noFill/>
        <a:ln>
          <a:noFill/>
        </a:ln>
        <a:effectLst/>
      </c:spPr>
      <c:txPr>
        <a:bodyPr rot="0" vert="horz"/>
        <a:lstStyle/>
        <a:p>
          <a:pPr>
            <a:defRPr/>
          </a:pPr>
          <a:endParaRPr lang="en-US"/>
        </a:p>
      </c:txPr>
    </c:legend>
    <c:plotVisOnly val="1"/>
    <c:dispBlanksAs val="gap"/>
    <c:showDLblsOverMax val="0"/>
  </c:chart>
  <c:spPr>
    <a:gradFill rotWithShape="1">
      <a:gsLst>
        <a:gs pos="0">
          <a:srgbClr val="222222">
            <a:tint val="70000"/>
            <a:satMod val="130000"/>
          </a:srgbClr>
        </a:gs>
        <a:gs pos="43000">
          <a:srgbClr val="222222">
            <a:tint val="44000"/>
            <a:satMod val="165000"/>
          </a:srgbClr>
        </a:gs>
        <a:gs pos="93000">
          <a:srgbClr val="222222">
            <a:tint val="15000"/>
            <a:satMod val="165000"/>
          </a:srgbClr>
        </a:gs>
        <a:gs pos="100000">
          <a:srgbClr val="222222">
            <a:tint val="5000"/>
            <a:satMod val="250000"/>
          </a:srgbClr>
        </a:gs>
      </a:gsLst>
      <a:path path="circle">
        <a:fillToRect l="50000" t="130000" r="50000" b="-30000"/>
      </a:path>
    </a:gradFill>
    <a:ln w="9525" cap="flat" cmpd="sng" algn="ctr">
      <a:solidFill>
        <a:srgbClr val="222222">
          <a:shade val="50000"/>
          <a:satMod val="103000"/>
        </a:srgbClr>
      </a:solidFill>
      <a:prstDash val="solid"/>
    </a:ln>
    <a:effectLst>
      <a:outerShdw blurRad="57150" dist="38100" dir="5400000" algn="ctr" rotWithShape="0">
        <a:srgbClr val="222222">
          <a:shade val="9000"/>
          <a:alpha val="48000"/>
          <a:satMod val="105000"/>
        </a:srgbClr>
      </a:outerShdw>
    </a:effectLst>
    <a:scene3d>
      <a:camera prst="orthographicFront"/>
      <a:lightRig rig="threePt" dir="t"/>
    </a:scene3d>
    <a:sp3d>
      <a:bevelT prst="angle"/>
    </a:sp3d>
  </c:spPr>
  <c:txPr>
    <a:bodyPr/>
    <a:lstStyle/>
    <a:p>
      <a:pPr>
        <a:defRPr>
          <a:solidFill>
            <a:srgbClr val="222222"/>
          </a:solidFill>
          <a:latin typeface="+mn-lt"/>
          <a:ea typeface="+mn-ea"/>
          <a:cs typeface="+mn-cs"/>
        </a:defRPr>
      </a:pPr>
      <a:endParaRPr lang="en-US"/>
    </a:p>
  </c:txPr>
  <c:externalData r:id="rId2">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plotArea>
      <c:layout>
        <c:manualLayout>
          <c:layoutTarget val="inner"/>
          <c:xMode val="edge"/>
          <c:yMode val="edge"/>
          <c:x val="8.7737796848479696E-2"/>
          <c:y val="3.9553016378472666E-2"/>
          <c:w val="0.84497532394629737"/>
          <c:h val="0.7773766559137153"/>
        </c:manualLayout>
      </c:layout>
      <c:lineChart>
        <c:grouping val="standard"/>
        <c:varyColors val="0"/>
        <c:ser>
          <c:idx val="0"/>
          <c:order val="0"/>
          <c:tx>
            <c:strRef>
              <c:f>Sheet1!$B$1</c:f>
              <c:strCache>
                <c:ptCount val="1"/>
                <c:pt idx="0">
                  <c:v>Exclusions</c:v>
                </c:pt>
              </c:strCache>
            </c:strRef>
          </c:tx>
          <c:spPr>
            <a:ln w="76200"/>
          </c:spPr>
          <c:marker>
            <c:symbol val="none"/>
          </c:marker>
          <c:dPt>
            <c:idx val="3"/>
            <c:bubble3D val="0"/>
            <c:spPr>
              <a:ln w="76200" cmpd="sng"/>
            </c:spPr>
            <c:extLst>
              <c:ext xmlns:c16="http://schemas.microsoft.com/office/drawing/2014/chart" uri="{C3380CC4-5D6E-409C-BE32-E72D297353CC}">
                <c16:uniqueId val="{00000001-6630-410A-BC14-3675549DEC47}"/>
              </c:ext>
            </c:extLst>
          </c:dPt>
          <c:cat>
            <c:strRef>
              <c:f>Sheet1!$A$2:$A$4</c:f>
              <c:strCache>
                <c:ptCount val="3"/>
                <c:pt idx="0">
                  <c:v>2016-17</c:v>
                </c:pt>
                <c:pt idx="1">
                  <c:v>2017-18</c:v>
                </c:pt>
                <c:pt idx="2">
                  <c:v>2018-19</c:v>
                </c:pt>
              </c:strCache>
            </c:strRef>
          </c:cat>
          <c:val>
            <c:numRef>
              <c:f>Sheet1!$B$2:$B$4</c:f>
              <c:numCache>
                <c:formatCode>General</c:formatCode>
                <c:ptCount val="3"/>
                <c:pt idx="0">
                  <c:v>1</c:v>
                </c:pt>
                <c:pt idx="1">
                  <c:v>0</c:v>
                </c:pt>
                <c:pt idx="2">
                  <c:v>0</c:v>
                </c:pt>
              </c:numCache>
            </c:numRef>
          </c:val>
          <c:smooth val="0"/>
          <c:extLst>
            <c:ext xmlns:c16="http://schemas.microsoft.com/office/drawing/2014/chart" uri="{C3380CC4-5D6E-409C-BE32-E72D297353CC}">
              <c16:uniqueId val="{00000002-6630-410A-BC14-3675549DEC47}"/>
            </c:ext>
          </c:extLst>
        </c:ser>
        <c:dLbls>
          <c:showLegendKey val="0"/>
          <c:showVal val="0"/>
          <c:showCatName val="0"/>
          <c:showSerName val="0"/>
          <c:showPercent val="0"/>
          <c:showBubbleSize val="0"/>
        </c:dLbls>
        <c:smooth val="0"/>
        <c:axId val="142530816"/>
        <c:axId val="142532608"/>
      </c:lineChart>
      <c:catAx>
        <c:axId val="142530816"/>
        <c:scaling>
          <c:orientation val="minMax"/>
        </c:scaling>
        <c:delete val="0"/>
        <c:axPos val="b"/>
        <c:numFmt formatCode="General" sourceLinked="0"/>
        <c:majorTickMark val="out"/>
        <c:minorTickMark val="none"/>
        <c:tickLblPos val="nextTo"/>
        <c:crossAx val="142532608"/>
        <c:crosses val="autoZero"/>
        <c:auto val="1"/>
        <c:lblAlgn val="ctr"/>
        <c:lblOffset val="100"/>
        <c:noMultiLvlLbl val="0"/>
      </c:catAx>
      <c:valAx>
        <c:axId val="142532608"/>
        <c:scaling>
          <c:orientation val="minMax"/>
          <c:max val="5"/>
        </c:scaling>
        <c:delete val="0"/>
        <c:axPos val="l"/>
        <c:majorGridlines/>
        <c:numFmt formatCode="General" sourceLinked="1"/>
        <c:majorTickMark val="out"/>
        <c:minorTickMark val="none"/>
        <c:tickLblPos val="nextTo"/>
        <c:crossAx val="142530816"/>
        <c:crosses val="autoZero"/>
        <c:crossBetween val="between"/>
        <c:majorUnit val="1"/>
      </c:valAx>
    </c:plotArea>
    <c:plotVisOnly val="1"/>
    <c:dispBlanksAs val="gap"/>
    <c:showDLblsOverMax val="0"/>
  </c:chart>
  <c:spPr>
    <a:scene3d>
      <a:camera prst="orthographicFront"/>
      <a:lightRig rig="threePt" dir="t"/>
    </a:scene3d>
    <a:sp3d>
      <a:bevelT prst="angle"/>
    </a:sp3d>
  </c:spPr>
  <c:txPr>
    <a:bodyPr/>
    <a:lstStyle/>
    <a:p>
      <a:pPr>
        <a:defRPr sz="1050" b="1"/>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plotArea>
      <c:layout>
        <c:manualLayout>
          <c:layoutTarget val="inner"/>
          <c:xMode val="edge"/>
          <c:yMode val="edge"/>
          <c:x val="8.7737796848479696E-2"/>
          <c:y val="3.9553016378472666E-2"/>
          <c:w val="0.84456361450683248"/>
          <c:h val="0.80103066560095015"/>
        </c:manualLayout>
      </c:layout>
      <c:barChart>
        <c:barDir val="col"/>
        <c:grouping val="clustered"/>
        <c:varyColors val="0"/>
        <c:ser>
          <c:idx val="0"/>
          <c:order val="0"/>
          <c:tx>
            <c:strRef>
              <c:f>Sheet1!$B$1</c:f>
              <c:strCache>
                <c:ptCount val="1"/>
                <c:pt idx="0">
                  <c:v>Bullying</c:v>
                </c:pt>
              </c:strCache>
            </c:strRef>
          </c:tx>
          <c:spPr>
            <a:solidFill>
              <a:srgbClr val="00B050"/>
            </a:solidFill>
          </c:spPr>
          <c:invertIfNegative val="0"/>
          <c:dPt>
            <c:idx val="0"/>
            <c:invertIfNegative val="0"/>
            <c:bubble3D val="0"/>
            <c:extLst>
              <c:ext xmlns:c16="http://schemas.microsoft.com/office/drawing/2014/chart" uri="{C3380CC4-5D6E-409C-BE32-E72D297353CC}">
                <c16:uniqueId val="{00000000-595E-4270-ABAC-917D0803900A}"/>
              </c:ext>
            </c:extLst>
          </c:dPt>
          <c:dPt>
            <c:idx val="1"/>
            <c:invertIfNegative val="0"/>
            <c:bubble3D val="0"/>
            <c:extLst>
              <c:ext xmlns:c16="http://schemas.microsoft.com/office/drawing/2014/chart" uri="{C3380CC4-5D6E-409C-BE32-E72D297353CC}">
                <c16:uniqueId val="{00000001-595E-4270-ABAC-917D0803900A}"/>
              </c:ext>
            </c:extLst>
          </c:dPt>
          <c:cat>
            <c:strRef>
              <c:f>Sheet1!$A$2:$A$4</c:f>
              <c:strCache>
                <c:ptCount val="3"/>
                <c:pt idx="0">
                  <c:v>2016-17</c:v>
                </c:pt>
                <c:pt idx="1">
                  <c:v>2017-18</c:v>
                </c:pt>
                <c:pt idx="2">
                  <c:v>2018-19</c:v>
                </c:pt>
              </c:strCache>
            </c:strRef>
          </c:cat>
          <c:val>
            <c:numRef>
              <c:f>Sheet1!$B$2:$B$4</c:f>
              <c:numCache>
                <c:formatCode>General</c:formatCode>
                <c:ptCount val="3"/>
                <c:pt idx="0">
                  <c:v>3</c:v>
                </c:pt>
                <c:pt idx="1">
                  <c:v>3</c:v>
                </c:pt>
                <c:pt idx="2">
                  <c:v>1</c:v>
                </c:pt>
              </c:numCache>
            </c:numRef>
          </c:val>
          <c:extLst>
            <c:ext xmlns:c16="http://schemas.microsoft.com/office/drawing/2014/chart" uri="{C3380CC4-5D6E-409C-BE32-E72D297353CC}">
              <c16:uniqueId val="{00000002-595E-4270-ABAC-917D0803900A}"/>
            </c:ext>
          </c:extLst>
        </c:ser>
        <c:dLbls>
          <c:showLegendKey val="0"/>
          <c:showVal val="0"/>
          <c:showCatName val="0"/>
          <c:showSerName val="0"/>
          <c:showPercent val="0"/>
          <c:showBubbleSize val="0"/>
        </c:dLbls>
        <c:gapWidth val="150"/>
        <c:axId val="142426496"/>
        <c:axId val="142428032"/>
      </c:barChart>
      <c:catAx>
        <c:axId val="142426496"/>
        <c:scaling>
          <c:orientation val="minMax"/>
        </c:scaling>
        <c:delete val="0"/>
        <c:axPos val="b"/>
        <c:numFmt formatCode="General" sourceLinked="0"/>
        <c:majorTickMark val="out"/>
        <c:minorTickMark val="none"/>
        <c:tickLblPos val="nextTo"/>
        <c:crossAx val="142428032"/>
        <c:crosses val="autoZero"/>
        <c:auto val="1"/>
        <c:lblAlgn val="ctr"/>
        <c:lblOffset val="100"/>
        <c:noMultiLvlLbl val="0"/>
      </c:catAx>
      <c:valAx>
        <c:axId val="142428032"/>
        <c:scaling>
          <c:orientation val="minMax"/>
          <c:max val="5"/>
        </c:scaling>
        <c:delete val="0"/>
        <c:axPos val="l"/>
        <c:majorGridlines/>
        <c:numFmt formatCode="General" sourceLinked="1"/>
        <c:majorTickMark val="out"/>
        <c:minorTickMark val="none"/>
        <c:tickLblPos val="nextTo"/>
        <c:crossAx val="142426496"/>
        <c:crosses val="autoZero"/>
        <c:crossBetween val="between"/>
        <c:majorUnit val="1"/>
      </c:valAx>
    </c:plotArea>
    <c:plotVisOnly val="1"/>
    <c:dispBlanksAs val="gap"/>
    <c:showDLblsOverMax val="0"/>
  </c:chart>
  <c:spPr>
    <a:scene3d>
      <a:camera prst="orthographicFront"/>
      <a:lightRig rig="threePt" dir="t"/>
    </a:scene3d>
    <a:sp3d>
      <a:bevelT prst="angle"/>
    </a:sp3d>
  </c:spPr>
  <c:txPr>
    <a:bodyPr/>
    <a:lstStyle/>
    <a:p>
      <a:pPr>
        <a:defRPr sz="1200" b="1"/>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plotArea>
      <c:layout/>
      <c:barChart>
        <c:barDir val="col"/>
        <c:grouping val="clustered"/>
        <c:varyColors val="0"/>
        <c:ser>
          <c:idx val="0"/>
          <c:order val="0"/>
          <c:tx>
            <c:strRef>
              <c:f>Sheet1!$B$1</c:f>
              <c:strCache>
                <c:ptCount val="1"/>
                <c:pt idx="0">
                  <c:v>IBP</c:v>
                </c:pt>
              </c:strCache>
            </c:strRef>
          </c:tx>
          <c:spPr>
            <a:solidFill>
              <a:schemeClr val="accent1"/>
            </a:solidFill>
          </c:spPr>
          <c:invertIfNegative val="0"/>
          <c:dPt>
            <c:idx val="1"/>
            <c:invertIfNegative val="0"/>
            <c:bubble3D val="0"/>
            <c:extLst>
              <c:ext xmlns:c16="http://schemas.microsoft.com/office/drawing/2014/chart" uri="{C3380CC4-5D6E-409C-BE32-E72D297353CC}">
                <c16:uniqueId val="{00000000-A023-4665-81E3-C47C01B843F5}"/>
              </c:ext>
            </c:extLst>
          </c:dPt>
          <c:dPt>
            <c:idx val="2"/>
            <c:invertIfNegative val="0"/>
            <c:bubble3D val="0"/>
            <c:extLst>
              <c:ext xmlns:c16="http://schemas.microsoft.com/office/drawing/2014/chart" uri="{C3380CC4-5D6E-409C-BE32-E72D297353CC}">
                <c16:uniqueId val="{00000001-A023-4665-81E3-C47C01B843F5}"/>
              </c:ext>
            </c:extLst>
          </c:dPt>
          <c:cat>
            <c:strRef>
              <c:f>Sheet1!$A$2:$A$4</c:f>
              <c:strCache>
                <c:ptCount val="3"/>
                <c:pt idx="0">
                  <c:v>2016-17</c:v>
                </c:pt>
                <c:pt idx="1">
                  <c:v>2017-18</c:v>
                </c:pt>
                <c:pt idx="2">
                  <c:v>2018-19</c:v>
                </c:pt>
              </c:strCache>
            </c:strRef>
          </c:cat>
          <c:val>
            <c:numRef>
              <c:f>Sheet1!$B$2:$B$4</c:f>
              <c:numCache>
                <c:formatCode>0</c:formatCode>
                <c:ptCount val="3"/>
                <c:pt idx="0">
                  <c:v>0</c:v>
                </c:pt>
                <c:pt idx="1">
                  <c:v>0</c:v>
                </c:pt>
                <c:pt idx="2">
                  <c:v>3</c:v>
                </c:pt>
              </c:numCache>
            </c:numRef>
          </c:val>
          <c:extLst>
            <c:ext xmlns:c16="http://schemas.microsoft.com/office/drawing/2014/chart" uri="{C3380CC4-5D6E-409C-BE32-E72D297353CC}">
              <c16:uniqueId val="{00000002-A023-4665-81E3-C47C01B843F5}"/>
            </c:ext>
          </c:extLst>
        </c:ser>
        <c:ser>
          <c:idx val="1"/>
          <c:order val="1"/>
          <c:tx>
            <c:strRef>
              <c:f>Sheet1!$C$1</c:f>
              <c:strCache>
                <c:ptCount val="1"/>
                <c:pt idx="0">
                  <c:v>No IBP</c:v>
                </c:pt>
              </c:strCache>
            </c:strRef>
          </c:tx>
          <c:invertIfNegative val="0"/>
          <c:cat>
            <c:strRef>
              <c:f>Sheet1!$A$2:$A$4</c:f>
              <c:strCache>
                <c:ptCount val="3"/>
                <c:pt idx="0">
                  <c:v>2016-17</c:v>
                </c:pt>
                <c:pt idx="1">
                  <c:v>2017-18</c:v>
                </c:pt>
                <c:pt idx="2">
                  <c:v>2018-19</c:v>
                </c:pt>
              </c:strCache>
            </c:strRef>
          </c:cat>
          <c:val>
            <c:numRef>
              <c:f>Sheet1!$C$2:$C$4</c:f>
              <c:numCache>
                <c:formatCode>0</c:formatCode>
                <c:ptCount val="3"/>
                <c:pt idx="0">
                  <c:v>68</c:v>
                </c:pt>
                <c:pt idx="1">
                  <c:v>70</c:v>
                </c:pt>
                <c:pt idx="2">
                  <c:v>67</c:v>
                </c:pt>
              </c:numCache>
            </c:numRef>
          </c:val>
          <c:extLst>
            <c:ext xmlns:c16="http://schemas.microsoft.com/office/drawing/2014/chart" uri="{C3380CC4-5D6E-409C-BE32-E72D297353CC}">
              <c16:uniqueId val="{00000003-A023-4665-81E3-C47C01B843F5}"/>
            </c:ext>
          </c:extLst>
        </c:ser>
        <c:dLbls>
          <c:showLegendKey val="0"/>
          <c:showVal val="0"/>
          <c:showCatName val="0"/>
          <c:showSerName val="0"/>
          <c:showPercent val="0"/>
          <c:showBubbleSize val="0"/>
        </c:dLbls>
        <c:gapWidth val="150"/>
        <c:axId val="73857280"/>
        <c:axId val="80216064"/>
      </c:barChart>
      <c:catAx>
        <c:axId val="73857280"/>
        <c:scaling>
          <c:orientation val="minMax"/>
        </c:scaling>
        <c:delete val="0"/>
        <c:axPos val="b"/>
        <c:numFmt formatCode="General" sourceLinked="1"/>
        <c:majorTickMark val="none"/>
        <c:minorTickMark val="none"/>
        <c:tickLblPos val="nextTo"/>
        <c:txPr>
          <a:bodyPr/>
          <a:lstStyle/>
          <a:p>
            <a:pPr>
              <a:defRPr b="1"/>
            </a:pPr>
            <a:endParaRPr lang="en-US"/>
          </a:p>
        </c:txPr>
        <c:crossAx val="80216064"/>
        <c:crosses val="autoZero"/>
        <c:auto val="1"/>
        <c:lblAlgn val="ctr"/>
        <c:lblOffset val="100"/>
        <c:noMultiLvlLbl val="0"/>
      </c:catAx>
      <c:valAx>
        <c:axId val="80216064"/>
        <c:scaling>
          <c:orientation val="minMax"/>
          <c:max val="75"/>
          <c:min val="0"/>
        </c:scaling>
        <c:delete val="0"/>
        <c:axPos val="l"/>
        <c:majorGridlines/>
        <c:numFmt formatCode="#,##0" sourceLinked="0"/>
        <c:majorTickMark val="out"/>
        <c:minorTickMark val="none"/>
        <c:tickLblPos val="nextTo"/>
        <c:txPr>
          <a:bodyPr/>
          <a:lstStyle/>
          <a:p>
            <a:pPr>
              <a:defRPr b="1"/>
            </a:pPr>
            <a:endParaRPr lang="en-US"/>
          </a:p>
        </c:txPr>
        <c:crossAx val="73857280"/>
        <c:crosses val="autoZero"/>
        <c:crossBetween val="between"/>
        <c:majorUnit val="25"/>
        <c:minorUnit val="2.0000000000000004E-2"/>
      </c:valAx>
    </c:plotArea>
    <c:legend>
      <c:legendPos val="r"/>
      <c:overlay val="0"/>
    </c:legend>
    <c:plotVisOnly val="1"/>
    <c:dispBlanksAs val="gap"/>
    <c:showDLblsOverMax val="0"/>
  </c:chart>
  <c:spPr>
    <a:scene3d>
      <a:camera prst="orthographicFront"/>
      <a:lightRig rig="threePt" dir="t"/>
    </a:scene3d>
    <a:sp3d prstMaterial="metal">
      <a:bevelT w="88900" h="88900"/>
    </a:sp3d>
  </c:spPr>
  <c:txPr>
    <a:bodyPr/>
    <a:lstStyle/>
    <a:p>
      <a:pPr>
        <a:defRPr sz="1200"/>
      </a:pPr>
      <a:endParaRPr lang="en-US"/>
    </a:p>
  </c:txPr>
  <c:externalData r:id="rId1">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No of Meetings</c:v>
                </c:pt>
              </c:strCache>
            </c:strRef>
          </c:tx>
          <c:spPr>
            <a:solidFill>
              <a:srgbClr val="00B050"/>
            </a:solidFill>
          </c:spPr>
          <c:invertIfNegative val="0"/>
          <c:cat>
            <c:strRef>
              <c:f>Sheet1!$A$2:$A$4</c:f>
              <c:strCache>
                <c:ptCount val="3"/>
                <c:pt idx="0">
                  <c:v>2016-17</c:v>
                </c:pt>
                <c:pt idx="1">
                  <c:v>2017-18</c:v>
                </c:pt>
                <c:pt idx="2">
                  <c:v>2018-19</c:v>
                </c:pt>
              </c:strCache>
            </c:strRef>
          </c:cat>
          <c:val>
            <c:numRef>
              <c:f>Sheet1!$B$2:$B$4</c:f>
              <c:numCache>
                <c:formatCode>General</c:formatCode>
                <c:ptCount val="3"/>
                <c:pt idx="0">
                  <c:v>1</c:v>
                </c:pt>
                <c:pt idx="1">
                  <c:v>2</c:v>
                </c:pt>
                <c:pt idx="2">
                  <c:v>5</c:v>
                </c:pt>
              </c:numCache>
            </c:numRef>
          </c:val>
          <c:extLst>
            <c:ext xmlns:c16="http://schemas.microsoft.com/office/drawing/2014/chart" uri="{C3380CC4-5D6E-409C-BE32-E72D297353CC}">
              <c16:uniqueId val="{00000000-792E-4185-81C3-19F831DAA6BD}"/>
            </c:ext>
          </c:extLst>
        </c:ser>
        <c:dLbls>
          <c:showLegendKey val="0"/>
          <c:showVal val="0"/>
          <c:showCatName val="0"/>
          <c:showSerName val="0"/>
          <c:showPercent val="0"/>
          <c:showBubbleSize val="0"/>
        </c:dLbls>
        <c:gapWidth val="55"/>
        <c:axId val="142594816"/>
        <c:axId val="142596352"/>
      </c:barChart>
      <c:catAx>
        <c:axId val="142594816"/>
        <c:scaling>
          <c:orientation val="minMax"/>
        </c:scaling>
        <c:delete val="0"/>
        <c:axPos val="b"/>
        <c:numFmt formatCode="General" sourceLinked="0"/>
        <c:majorTickMark val="none"/>
        <c:minorTickMark val="none"/>
        <c:tickLblPos val="nextTo"/>
        <c:crossAx val="142596352"/>
        <c:crosses val="autoZero"/>
        <c:auto val="1"/>
        <c:lblAlgn val="ctr"/>
        <c:lblOffset val="100"/>
        <c:noMultiLvlLbl val="0"/>
      </c:catAx>
      <c:valAx>
        <c:axId val="142596352"/>
        <c:scaling>
          <c:orientation val="minMax"/>
        </c:scaling>
        <c:delete val="0"/>
        <c:axPos val="l"/>
        <c:majorGridlines/>
        <c:numFmt formatCode="General" sourceLinked="1"/>
        <c:majorTickMark val="none"/>
        <c:minorTickMark val="none"/>
        <c:tickLblPos val="nextTo"/>
        <c:crossAx val="142594816"/>
        <c:crosses val="autoZero"/>
        <c:crossBetween val="between"/>
      </c:valAx>
    </c:plotArea>
    <c:legend>
      <c:legendPos val="r"/>
      <c:overlay val="0"/>
    </c:legend>
    <c:plotVisOnly val="1"/>
    <c:dispBlanksAs val="gap"/>
    <c:showDLblsOverMax val="0"/>
  </c:chart>
  <c:spPr>
    <a:gradFill rotWithShape="1">
      <a:gsLst>
        <a:gs pos="0">
          <a:srgbClr val="222222">
            <a:tint val="50000"/>
            <a:satMod val="300000"/>
          </a:srgbClr>
        </a:gs>
        <a:gs pos="35000">
          <a:srgbClr val="222222">
            <a:tint val="37000"/>
            <a:satMod val="300000"/>
          </a:srgbClr>
        </a:gs>
        <a:gs pos="100000">
          <a:srgbClr val="222222">
            <a:tint val="15000"/>
            <a:satMod val="350000"/>
          </a:srgbClr>
        </a:gs>
      </a:gsLst>
      <a:lin ang="16200000" scaled="1"/>
    </a:gradFill>
    <a:ln w="9525" cap="flat" cmpd="sng" algn="ctr">
      <a:solidFill>
        <a:srgbClr val="222222">
          <a:shade val="95000"/>
          <a:satMod val="105000"/>
        </a:srgbClr>
      </a:solidFill>
      <a:prstDash val="solid"/>
    </a:ln>
    <a:effectLst>
      <a:outerShdw blurRad="40000" dist="20000" dir="5400000" rotWithShape="0">
        <a:srgbClr val="000000">
          <a:alpha val="38000"/>
        </a:srgbClr>
      </a:outerShdw>
    </a:effectLst>
    <a:scene3d>
      <a:camera prst="orthographicFront"/>
      <a:lightRig rig="threePt" dir="t"/>
    </a:scene3d>
    <a:sp3d>
      <a:bevelT prst="angle"/>
    </a:sp3d>
  </c:spPr>
  <c:txPr>
    <a:bodyPr/>
    <a:lstStyle/>
    <a:p>
      <a:pPr>
        <a:defRPr>
          <a:solidFill>
            <a:srgbClr val="222222"/>
          </a:solidFill>
          <a:latin typeface="+mn-lt"/>
          <a:ea typeface="+mn-ea"/>
          <a:cs typeface="+mn-cs"/>
        </a:defRPr>
      </a:pPr>
      <a:endParaRPr lang="en-US"/>
    </a:p>
  </c:txPr>
  <c:externalData r:id="rId2">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GB"/>
              <a:t>Pupils</a:t>
            </a:r>
          </a:p>
        </c:rich>
      </c:tx>
      <c:overlay val="0"/>
    </c:title>
    <c:autoTitleDeleted val="0"/>
    <c:plotArea>
      <c:layout/>
      <c:barChart>
        <c:barDir val="col"/>
        <c:grouping val="percentStacked"/>
        <c:varyColors val="0"/>
        <c:ser>
          <c:idx val="0"/>
          <c:order val="0"/>
          <c:tx>
            <c:strRef>
              <c:f>Sheet1!$B$1</c:f>
              <c:strCache>
                <c:ptCount val="1"/>
                <c:pt idx="0">
                  <c:v>YES</c:v>
                </c:pt>
              </c:strCache>
            </c:strRef>
          </c:tx>
          <c:spPr>
            <a:solidFill>
              <a:srgbClr val="00B050"/>
            </a:solidFill>
          </c:spPr>
          <c:invertIfNegative val="0"/>
          <c:cat>
            <c:strRef>
              <c:f>Sheet1!$A$2:$A$13</c:f>
              <c:strCache>
                <c:ptCount val="12"/>
                <c:pt idx="0">
                  <c:v>Q1</c:v>
                </c:pt>
                <c:pt idx="1">
                  <c:v>Q2</c:v>
                </c:pt>
                <c:pt idx="2">
                  <c:v>Q3</c:v>
                </c:pt>
                <c:pt idx="3">
                  <c:v>Q4</c:v>
                </c:pt>
                <c:pt idx="4">
                  <c:v>Q5</c:v>
                </c:pt>
                <c:pt idx="5">
                  <c:v>Q6</c:v>
                </c:pt>
                <c:pt idx="6">
                  <c:v>Q7</c:v>
                </c:pt>
                <c:pt idx="7">
                  <c:v>Q8</c:v>
                </c:pt>
                <c:pt idx="8">
                  <c:v>Q9</c:v>
                </c:pt>
                <c:pt idx="9">
                  <c:v>Q10</c:v>
                </c:pt>
                <c:pt idx="10">
                  <c:v>Q11</c:v>
                </c:pt>
                <c:pt idx="11">
                  <c:v>Q12</c:v>
                </c:pt>
              </c:strCache>
            </c:strRef>
          </c:cat>
          <c:val>
            <c:numRef>
              <c:f>Sheet1!$B$2:$B$13</c:f>
              <c:numCache>
                <c:formatCode>General</c:formatCode>
                <c:ptCount val="12"/>
                <c:pt idx="0">
                  <c:v>6</c:v>
                </c:pt>
                <c:pt idx="1">
                  <c:v>11</c:v>
                </c:pt>
                <c:pt idx="2">
                  <c:v>12</c:v>
                </c:pt>
                <c:pt idx="3">
                  <c:v>11</c:v>
                </c:pt>
                <c:pt idx="4">
                  <c:v>8</c:v>
                </c:pt>
                <c:pt idx="5">
                  <c:v>12</c:v>
                </c:pt>
                <c:pt idx="6">
                  <c:v>11</c:v>
                </c:pt>
                <c:pt idx="7">
                  <c:v>8</c:v>
                </c:pt>
                <c:pt idx="8">
                  <c:v>11</c:v>
                </c:pt>
                <c:pt idx="9">
                  <c:v>9</c:v>
                </c:pt>
                <c:pt idx="10">
                  <c:v>4</c:v>
                </c:pt>
                <c:pt idx="11">
                  <c:v>2</c:v>
                </c:pt>
              </c:numCache>
            </c:numRef>
          </c:val>
          <c:extLst>
            <c:ext xmlns:c16="http://schemas.microsoft.com/office/drawing/2014/chart" uri="{C3380CC4-5D6E-409C-BE32-E72D297353CC}">
              <c16:uniqueId val="{00000000-B494-41A6-9466-F29469BF245A}"/>
            </c:ext>
          </c:extLst>
        </c:ser>
        <c:ser>
          <c:idx val="1"/>
          <c:order val="1"/>
          <c:tx>
            <c:strRef>
              <c:f>Sheet1!$C$1</c:f>
              <c:strCache>
                <c:ptCount val="1"/>
                <c:pt idx="0">
                  <c:v>SOMETIMES</c:v>
                </c:pt>
              </c:strCache>
            </c:strRef>
          </c:tx>
          <c:spPr>
            <a:solidFill>
              <a:srgbClr val="92D050"/>
            </a:solidFill>
          </c:spPr>
          <c:invertIfNegative val="0"/>
          <c:cat>
            <c:strRef>
              <c:f>Sheet1!$A$2:$A$13</c:f>
              <c:strCache>
                <c:ptCount val="12"/>
                <c:pt idx="0">
                  <c:v>Q1</c:v>
                </c:pt>
                <c:pt idx="1">
                  <c:v>Q2</c:v>
                </c:pt>
                <c:pt idx="2">
                  <c:v>Q3</c:v>
                </c:pt>
                <c:pt idx="3">
                  <c:v>Q4</c:v>
                </c:pt>
                <c:pt idx="4">
                  <c:v>Q5</c:v>
                </c:pt>
                <c:pt idx="5">
                  <c:v>Q6</c:v>
                </c:pt>
                <c:pt idx="6">
                  <c:v>Q7</c:v>
                </c:pt>
                <c:pt idx="7">
                  <c:v>Q8</c:v>
                </c:pt>
                <c:pt idx="8">
                  <c:v>Q9</c:v>
                </c:pt>
                <c:pt idx="9">
                  <c:v>Q10</c:v>
                </c:pt>
                <c:pt idx="10">
                  <c:v>Q11</c:v>
                </c:pt>
                <c:pt idx="11">
                  <c:v>Q12</c:v>
                </c:pt>
              </c:strCache>
            </c:strRef>
          </c:cat>
          <c:val>
            <c:numRef>
              <c:f>Sheet1!$C$2:$C$13</c:f>
              <c:numCache>
                <c:formatCode>General</c:formatCode>
                <c:ptCount val="12"/>
                <c:pt idx="0">
                  <c:v>3</c:v>
                </c:pt>
                <c:pt idx="1">
                  <c:v>1</c:v>
                </c:pt>
                <c:pt idx="2">
                  <c:v>0</c:v>
                </c:pt>
                <c:pt idx="3">
                  <c:v>1</c:v>
                </c:pt>
                <c:pt idx="4">
                  <c:v>4</c:v>
                </c:pt>
                <c:pt idx="5">
                  <c:v>0</c:v>
                </c:pt>
                <c:pt idx="6">
                  <c:v>1</c:v>
                </c:pt>
                <c:pt idx="7">
                  <c:v>3</c:v>
                </c:pt>
                <c:pt idx="8">
                  <c:v>1</c:v>
                </c:pt>
                <c:pt idx="9">
                  <c:v>2</c:v>
                </c:pt>
                <c:pt idx="10">
                  <c:v>5</c:v>
                </c:pt>
                <c:pt idx="11">
                  <c:v>6</c:v>
                </c:pt>
              </c:numCache>
            </c:numRef>
          </c:val>
          <c:extLst>
            <c:ext xmlns:c16="http://schemas.microsoft.com/office/drawing/2014/chart" uri="{C3380CC4-5D6E-409C-BE32-E72D297353CC}">
              <c16:uniqueId val="{00000001-B494-41A6-9466-F29469BF245A}"/>
            </c:ext>
          </c:extLst>
        </c:ser>
        <c:ser>
          <c:idx val="2"/>
          <c:order val="2"/>
          <c:tx>
            <c:strRef>
              <c:f>Sheet1!$D$1</c:f>
              <c:strCache>
                <c:ptCount val="1"/>
                <c:pt idx="0">
                  <c:v>NO</c:v>
                </c:pt>
              </c:strCache>
            </c:strRef>
          </c:tx>
          <c:spPr>
            <a:solidFill>
              <a:srgbClr val="FFFF00"/>
            </a:solidFill>
          </c:spPr>
          <c:invertIfNegative val="0"/>
          <c:cat>
            <c:strRef>
              <c:f>Sheet1!$A$2:$A$13</c:f>
              <c:strCache>
                <c:ptCount val="12"/>
                <c:pt idx="0">
                  <c:v>Q1</c:v>
                </c:pt>
                <c:pt idx="1">
                  <c:v>Q2</c:v>
                </c:pt>
                <c:pt idx="2">
                  <c:v>Q3</c:v>
                </c:pt>
                <c:pt idx="3">
                  <c:v>Q4</c:v>
                </c:pt>
                <c:pt idx="4">
                  <c:v>Q5</c:v>
                </c:pt>
                <c:pt idx="5">
                  <c:v>Q6</c:v>
                </c:pt>
                <c:pt idx="6">
                  <c:v>Q7</c:v>
                </c:pt>
                <c:pt idx="7">
                  <c:v>Q8</c:v>
                </c:pt>
                <c:pt idx="8">
                  <c:v>Q9</c:v>
                </c:pt>
                <c:pt idx="9">
                  <c:v>Q10</c:v>
                </c:pt>
                <c:pt idx="10">
                  <c:v>Q11</c:v>
                </c:pt>
                <c:pt idx="11">
                  <c:v>Q12</c:v>
                </c:pt>
              </c:strCache>
            </c:strRef>
          </c:cat>
          <c:val>
            <c:numRef>
              <c:f>Sheet1!$D$2:$D$13</c:f>
              <c:numCache>
                <c:formatCode>General</c:formatCode>
                <c:ptCount val="12"/>
                <c:pt idx="0">
                  <c:v>3</c:v>
                </c:pt>
                <c:pt idx="1">
                  <c:v>0</c:v>
                </c:pt>
                <c:pt idx="2">
                  <c:v>0</c:v>
                </c:pt>
                <c:pt idx="3">
                  <c:v>0</c:v>
                </c:pt>
                <c:pt idx="4">
                  <c:v>1</c:v>
                </c:pt>
                <c:pt idx="5">
                  <c:v>0</c:v>
                </c:pt>
                <c:pt idx="6">
                  <c:v>0</c:v>
                </c:pt>
                <c:pt idx="7">
                  <c:v>1</c:v>
                </c:pt>
                <c:pt idx="8">
                  <c:v>0</c:v>
                </c:pt>
                <c:pt idx="9">
                  <c:v>1</c:v>
                </c:pt>
                <c:pt idx="10">
                  <c:v>3</c:v>
                </c:pt>
                <c:pt idx="11">
                  <c:v>4</c:v>
                </c:pt>
              </c:numCache>
            </c:numRef>
          </c:val>
          <c:extLst>
            <c:ext xmlns:c16="http://schemas.microsoft.com/office/drawing/2014/chart" uri="{C3380CC4-5D6E-409C-BE32-E72D297353CC}">
              <c16:uniqueId val="{00000002-B494-41A6-9466-F29469BF245A}"/>
            </c:ext>
          </c:extLst>
        </c:ser>
        <c:ser>
          <c:idx val="3"/>
          <c:order val="3"/>
          <c:tx>
            <c:strRef>
              <c:f>Sheet1!$E$1</c:f>
              <c:strCache>
                <c:ptCount val="1"/>
                <c:pt idx="0">
                  <c:v>NOT SURE</c:v>
                </c:pt>
              </c:strCache>
            </c:strRef>
          </c:tx>
          <c:spPr>
            <a:solidFill>
              <a:srgbClr val="FFC000"/>
            </a:solidFill>
          </c:spPr>
          <c:invertIfNegative val="0"/>
          <c:cat>
            <c:strRef>
              <c:f>Sheet1!$A$2:$A$13</c:f>
              <c:strCache>
                <c:ptCount val="12"/>
                <c:pt idx="0">
                  <c:v>Q1</c:v>
                </c:pt>
                <c:pt idx="1">
                  <c:v>Q2</c:v>
                </c:pt>
                <c:pt idx="2">
                  <c:v>Q3</c:v>
                </c:pt>
                <c:pt idx="3">
                  <c:v>Q4</c:v>
                </c:pt>
                <c:pt idx="4">
                  <c:v>Q5</c:v>
                </c:pt>
                <c:pt idx="5">
                  <c:v>Q6</c:v>
                </c:pt>
                <c:pt idx="6">
                  <c:v>Q7</c:v>
                </c:pt>
                <c:pt idx="7">
                  <c:v>Q8</c:v>
                </c:pt>
                <c:pt idx="8">
                  <c:v>Q9</c:v>
                </c:pt>
                <c:pt idx="9">
                  <c:v>Q10</c:v>
                </c:pt>
                <c:pt idx="10">
                  <c:v>Q11</c:v>
                </c:pt>
                <c:pt idx="11">
                  <c:v>Q12</c:v>
                </c:pt>
              </c:strCache>
            </c:strRef>
          </c:cat>
          <c:val>
            <c:numRef>
              <c:f>Sheet1!$E$2:$E$13</c:f>
              <c:numCache>
                <c:formatCode>General</c:formatCode>
                <c:ptCount val="12"/>
              </c:numCache>
            </c:numRef>
          </c:val>
          <c:extLst>
            <c:ext xmlns:c16="http://schemas.microsoft.com/office/drawing/2014/chart" uri="{C3380CC4-5D6E-409C-BE32-E72D297353CC}">
              <c16:uniqueId val="{00000003-B494-41A6-9466-F29469BF245A}"/>
            </c:ext>
          </c:extLst>
        </c:ser>
        <c:dLbls>
          <c:showLegendKey val="0"/>
          <c:showVal val="0"/>
          <c:showCatName val="0"/>
          <c:showSerName val="0"/>
          <c:showPercent val="0"/>
          <c:showBubbleSize val="0"/>
        </c:dLbls>
        <c:gapWidth val="55"/>
        <c:overlap val="100"/>
        <c:axId val="142820096"/>
        <c:axId val="142821632"/>
      </c:barChart>
      <c:catAx>
        <c:axId val="142820096"/>
        <c:scaling>
          <c:orientation val="minMax"/>
        </c:scaling>
        <c:delete val="0"/>
        <c:axPos val="b"/>
        <c:numFmt formatCode="General" sourceLinked="0"/>
        <c:majorTickMark val="none"/>
        <c:minorTickMark val="none"/>
        <c:tickLblPos val="nextTo"/>
        <c:crossAx val="142821632"/>
        <c:crosses val="autoZero"/>
        <c:auto val="1"/>
        <c:lblAlgn val="ctr"/>
        <c:lblOffset val="100"/>
        <c:noMultiLvlLbl val="0"/>
      </c:catAx>
      <c:valAx>
        <c:axId val="142821632"/>
        <c:scaling>
          <c:orientation val="minMax"/>
        </c:scaling>
        <c:delete val="0"/>
        <c:axPos val="l"/>
        <c:majorGridlines/>
        <c:numFmt formatCode="0%" sourceLinked="1"/>
        <c:majorTickMark val="none"/>
        <c:minorTickMark val="none"/>
        <c:tickLblPos val="nextTo"/>
        <c:crossAx val="142820096"/>
        <c:crosses val="autoZero"/>
        <c:crossBetween val="between"/>
      </c:valAx>
    </c:plotArea>
    <c:legend>
      <c:legendPos val="r"/>
      <c:overlay val="0"/>
    </c:legend>
    <c:plotVisOnly val="1"/>
    <c:dispBlanksAs val="gap"/>
    <c:showDLblsOverMax val="0"/>
  </c:chart>
  <c:spPr>
    <a:gradFill rotWithShape="1">
      <a:gsLst>
        <a:gs pos="0">
          <a:srgbClr val="222222">
            <a:tint val="50000"/>
            <a:satMod val="300000"/>
          </a:srgbClr>
        </a:gs>
        <a:gs pos="35000">
          <a:srgbClr val="222222">
            <a:tint val="37000"/>
            <a:satMod val="300000"/>
          </a:srgbClr>
        </a:gs>
        <a:gs pos="100000">
          <a:srgbClr val="222222">
            <a:tint val="15000"/>
            <a:satMod val="350000"/>
          </a:srgbClr>
        </a:gs>
      </a:gsLst>
      <a:lin ang="16200000" scaled="1"/>
    </a:gradFill>
    <a:ln w="9525" cap="flat" cmpd="sng" algn="ctr">
      <a:solidFill>
        <a:srgbClr val="222222">
          <a:shade val="95000"/>
          <a:satMod val="105000"/>
        </a:srgbClr>
      </a:solidFill>
      <a:prstDash val="solid"/>
    </a:ln>
    <a:effectLst>
      <a:outerShdw blurRad="40000" dist="20000" dir="5400000" rotWithShape="0">
        <a:srgbClr val="000000">
          <a:alpha val="38000"/>
        </a:srgbClr>
      </a:outerShdw>
    </a:effectLst>
    <a:scene3d>
      <a:camera prst="orthographicFront"/>
      <a:lightRig rig="threePt" dir="t"/>
    </a:scene3d>
    <a:sp3d>
      <a:bevelT prst="angle"/>
    </a:sp3d>
  </c:spPr>
  <c:txPr>
    <a:bodyPr/>
    <a:lstStyle/>
    <a:p>
      <a:pPr>
        <a:defRPr>
          <a:solidFill>
            <a:srgbClr val="222222"/>
          </a:solidFill>
          <a:latin typeface="+mn-lt"/>
          <a:ea typeface="+mn-ea"/>
          <a:cs typeface="+mn-cs"/>
        </a:defRPr>
      </a:pPr>
      <a:endParaRPr lang="en-US"/>
    </a:p>
  </c:txPr>
  <c:externalData r:id="rId2">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0"/>
    <c:plotArea>
      <c:layout/>
      <c:barChart>
        <c:barDir val="col"/>
        <c:grouping val="percentStacked"/>
        <c:varyColors val="0"/>
        <c:ser>
          <c:idx val="0"/>
          <c:order val="0"/>
          <c:tx>
            <c:strRef>
              <c:f>Sheet1!$B$1</c:f>
              <c:strCache>
                <c:ptCount val="1"/>
                <c:pt idx="0">
                  <c:v>Excellent</c:v>
                </c:pt>
              </c:strCache>
            </c:strRef>
          </c:tx>
          <c:spPr>
            <a:solidFill>
              <a:srgbClr val="92D050"/>
            </a:solidFill>
          </c:spPr>
          <c:invertIfNegative val="0"/>
          <c:cat>
            <c:strRef>
              <c:f>Sheet1!$A$2:$A$4</c:f>
              <c:strCache>
                <c:ptCount val="3"/>
                <c:pt idx="0">
                  <c:v>Aut-Spr    2018-19</c:v>
                </c:pt>
                <c:pt idx="1">
                  <c:v>Spr-Sum    2018-19</c:v>
                </c:pt>
                <c:pt idx="2">
                  <c:v>Sum-Aut    2018-19</c:v>
                </c:pt>
              </c:strCache>
            </c:strRef>
          </c:cat>
          <c:val>
            <c:numRef>
              <c:f>Sheet1!$B$2:$B$4</c:f>
              <c:numCache>
                <c:formatCode>General</c:formatCode>
                <c:ptCount val="3"/>
                <c:pt idx="0">
                  <c:v>0</c:v>
                </c:pt>
                <c:pt idx="1">
                  <c:v>1</c:v>
                </c:pt>
                <c:pt idx="2">
                  <c:v>2</c:v>
                </c:pt>
              </c:numCache>
            </c:numRef>
          </c:val>
          <c:extLst>
            <c:ext xmlns:c16="http://schemas.microsoft.com/office/drawing/2014/chart" uri="{C3380CC4-5D6E-409C-BE32-E72D297353CC}">
              <c16:uniqueId val="{00000000-294F-461D-9493-D499138F1DA8}"/>
            </c:ext>
          </c:extLst>
        </c:ser>
        <c:ser>
          <c:idx val="1"/>
          <c:order val="1"/>
          <c:tx>
            <c:strRef>
              <c:f>Sheet1!$C$1</c:f>
              <c:strCache>
                <c:ptCount val="1"/>
                <c:pt idx="0">
                  <c:v>Good</c:v>
                </c:pt>
              </c:strCache>
            </c:strRef>
          </c:tx>
          <c:spPr>
            <a:solidFill>
              <a:srgbClr val="FFFF00"/>
            </a:solidFill>
          </c:spPr>
          <c:invertIfNegative val="0"/>
          <c:cat>
            <c:strRef>
              <c:f>Sheet1!$A$2:$A$4</c:f>
              <c:strCache>
                <c:ptCount val="3"/>
                <c:pt idx="0">
                  <c:v>Aut-Spr    2018-19</c:v>
                </c:pt>
                <c:pt idx="1">
                  <c:v>Spr-Sum    2018-19</c:v>
                </c:pt>
                <c:pt idx="2">
                  <c:v>Sum-Aut    2018-19</c:v>
                </c:pt>
              </c:strCache>
            </c:strRef>
          </c:cat>
          <c:val>
            <c:numRef>
              <c:f>Sheet1!$C$2:$C$4</c:f>
              <c:numCache>
                <c:formatCode>General</c:formatCode>
                <c:ptCount val="3"/>
                <c:pt idx="0">
                  <c:v>4</c:v>
                </c:pt>
                <c:pt idx="1">
                  <c:v>2</c:v>
                </c:pt>
                <c:pt idx="2">
                  <c:v>3</c:v>
                </c:pt>
              </c:numCache>
            </c:numRef>
          </c:val>
          <c:extLst>
            <c:ext xmlns:c16="http://schemas.microsoft.com/office/drawing/2014/chart" uri="{C3380CC4-5D6E-409C-BE32-E72D297353CC}">
              <c16:uniqueId val="{00000001-294F-461D-9493-D499138F1DA8}"/>
            </c:ext>
          </c:extLst>
        </c:ser>
        <c:ser>
          <c:idx val="2"/>
          <c:order val="2"/>
          <c:tx>
            <c:strRef>
              <c:f>Sheet1!$D$1</c:f>
              <c:strCache>
                <c:ptCount val="1"/>
                <c:pt idx="0">
                  <c:v>Adequate</c:v>
                </c:pt>
              </c:strCache>
            </c:strRef>
          </c:tx>
          <c:spPr>
            <a:solidFill>
              <a:schemeClr val="accent4">
                <a:lumMod val="75000"/>
              </a:schemeClr>
            </a:solidFill>
          </c:spPr>
          <c:invertIfNegative val="0"/>
          <c:cat>
            <c:strRef>
              <c:f>Sheet1!$A$2:$A$4</c:f>
              <c:strCache>
                <c:ptCount val="3"/>
                <c:pt idx="0">
                  <c:v>Aut-Spr    2018-19</c:v>
                </c:pt>
                <c:pt idx="1">
                  <c:v>Spr-Sum    2018-19</c:v>
                </c:pt>
                <c:pt idx="2">
                  <c:v>Sum-Aut    2018-19</c:v>
                </c:pt>
              </c:strCache>
            </c:strRef>
          </c:cat>
          <c:val>
            <c:numRef>
              <c:f>Sheet1!$D$2:$D$4</c:f>
              <c:numCache>
                <c:formatCode>General</c:formatCode>
                <c:ptCount val="3"/>
                <c:pt idx="0">
                  <c:v>3</c:v>
                </c:pt>
                <c:pt idx="1">
                  <c:v>4</c:v>
                </c:pt>
                <c:pt idx="2">
                  <c:v>3</c:v>
                </c:pt>
              </c:numCache>
            </c:numRef>
          </c:val>
          <c:extLst>
            <c:ext xmlns:c16="http://schemas.microsoft.com/office/drawing/2014/chart" uri="{C3380CC4-5D6E-409C-BE32-E72D297353CC}">
              <c16:uniqueId val="{00000002-294F-461D-9493-D499138F1DA8}"/>
            </c:ext>
          </c:extLst>
        </c:ser>
        <c:ser>
          <c:idx val="3"/>
          <c:order val="3"/>
          <c:tx>
            <c:strRef>
              <c:f>Sheet1!$E$1</c:f>
              <c:strCache>
                <c:ptCount val="1"/>
                <c:pt idx="0">
                  <c:v>Unsatisfactory</c:v>
                </c:pt>
              </c:strCache>
            </c:strRef>
          </c:tx>
          <c:spPr>
            <a:solidFill>
              <a:srgbClr val="FF0000"/>
            </a:solidFill>
          </c:spPr>
          <c:invertIfNegative val="0"/>
          <c:cat>
            <c:strRef>
              <c:f>Sheet1!$A$2:$A$4</c:f>
              <c:strCache>
                <c:ptCount val="3"/>
                <c:pt idx="0">
                  <c:v>Aut-Spr    2018-19</c:v>
                </c:pt>
                <c:pt idx="1">
                  <c:v>Spr-Sum    2018-19</c:v>
                </c:pt>
                <c:pt idx="2">
                  <c:v>Sum-Aut    2018-19</c:v>
                </c:pt>
              </c:strCache>
            </c:strRef>
          </c:cat>
          <c:val>
            <c:numRef>
              <c:f>Sheet1!$E$2:$E$4</c:f>
              <c:numCache>
                <c:formatCode>General</c:formatCode>
                <c:ptCount val="3"/>
                <c:pt idx="0">
                  <c:v>4</c:v>
                </c:pt>
                <c:pt idx="1">
                  <c:v>1</c:v>
                </c:pt>
                <c:pt idx="2">
                  <c:v>0</c:v>
                </c:pt>
              </c:numCache>
            </c:numRef>
          </c:val>
          <c:extLst>
            <c:ext xmlns:c16="http://schemas.microsoft.com/office/drawing/2014/chart" uri="{C3380CC4-5D6E-409C-BE32-E72D297353CC}">
              <c16:uniqueId val="{00000003-294F-461D-9493-D499138F1DA8}"/>
            </c:ext>
          </c:extLst>
        </c:ser>
        <c:dLbls>
          <c:showLegendKey val="0"/>
          <c:showVal val="0"/>
          <c:showCatName val="0"/>
          <c:showSerName val="0"/>
          <c:showPercent val="0"/>
          <c:showBubbleSize val="0"/>
        </c:dLbls>
        <c:gapWidth val="150"/>
        <c:overlap val="100"/>
        <c:axId val="142742656"/>
        <c:axId val="142744192"/>
      </c:barChart>
      <c:catAx>
        <c:axId val="142742656"/>
        <c:scaling>
          <c:orientation val="minMax"/>
        </c:scaling>
        <c:delete val="0"/>
        <c:axPos val="b"/>
        <c:numFmt formatCode="General" sourceLinked="0"/>
        <c:majorTickMark val="out"/>
        <c:minorTickMark val="none"/>
        <c:tickLblPos val="nextTo"/>
        <c:crossAx val="142744192"/>
        <c:crosses val="autoZero"/>
        <c:auto val="1"/>
        <c:lblAlgn val="ctr"/>
        <c:lblOffset val="100"/>
        <c:noMultiLvlLbl val="0"/>
      </c:catAx>
      <c:valAx>
        <c:axId val="142744192"/>
        <c:scaling>
          <c:orientation val="minMax"/>
        </c:scaling>
        <c:delete val="0"/>
        <c:axPos val="l"/>
        <c:majorGridlines/>
        <c:numFmt formatCode="0%" sourceLinked="1"/>
        <c:majorTickMark val="out"/>
        <c:minorTickMark val="none"/>
        <c:tickLblPos val="nextTo"/>
        <c:crossAx val="142742656"/>
        <c:crosses val="autoZero"/>
        <c:crossBetween val="between"/>
      </c:valAx>
    </c:plotArea>
    <c:legend>
      <c:legendPos val="r"/>
      <c:overlay val="0"/>
    </c:legend>
    <c:plotVisOnly val="1"/>
    <c:dispBlanksAs val="gap"/>
    <c:showDLblsOverMax val="0"/>
  </c:chart>
  <c:spPr>
    <a:scene3d>
      <a:camera prst="orthographicFront"/>
      <a:lightRig rig="threePt" dir="t"/>
    </a:scene3d>
    <a:sp3d>
      <a:bevelT prst="convex"/>
    </a:sp3d>
  </c:spPr>
  <c:txPr>
    <a:bodyPr/>
    <a:lstStyle/>
    <a:p>
      <a:pPr>
        <a:defRPr sz="1200"/>
      </a:pPr>
      <a:endParaRPr lang="en-US"/>
    </a:p>
  </c:txPr>
  <c:externalData r:id="rId1">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0"/>
    <c:plotArea>
      <c:layout/>
      <c:barChart>
        <c:barDir val="col"/>
        <c:grouping val="percentStacked"/>
        <c:varyColors val="0"/>
        <c:ser>
          <c:idx val="0"/>
          <c:order val="0"/>
          <c:tx>
            <c:strRef>
              <c:f>Sheet1!$B$1</c:f>
              <c:strCache>
                <c:ptCount val="1"/>
                <c:pt idx="0">
                  <c:v>Excellent</c:v>
                </c:pt>
              </c:strCache>
            </c:strRef>
          </c:tx>
          <c:spPr>
            <a:solidFill>
              <a:srgbClr val="92D050"/>
            </a:solidFill>
          </c:spPr>
          <c:invertIfNegative val="0"/>
          <c:cat>
            <c:strRef>
              <c:f>Sheet1!$A$2:$A$4</c:f>
              <c:strCache>
                <c:ptCount val="3"/>
                <c:pt idx="0">
                  <c:v>Aut-Spr    2018-19</c:v>
                </c:pt>
                <c:pt idx="1">
                  <c:v>Spr-Sum    2018-19</c:v>
                </c:pt>
                <c:pt idx="2">
                  <c:v>Sum-Aut    2018-19</c:v>
                </c:pt>
              </c:strCache>
            </c:strRef>
          </c:cat>
          <c:val>
            <c:numRef>
              <c:f>Sheet1!$B$2:$B$4</c:f>
              <c:numCache>
                <c:formatCode>General</c:formatCode>
                <c:ptCount val="3"/>
                <c:pt idx="0">
                  <c:v>0</c:v>
                </c:pt>
                <c:pt idx="1">
                  <c:v>1</c:v>
                </c:pt>
                <c:pt idx="2">
                  <c:v>2</c:v>
                </c:pt>
              </c:numCache>
            </c:numRef>
          </c:val>
          <c:extLst>
            <c:ext xmlns:c16="http://schemas.microsoft.com/office/drawing/2014/chart" uri="{C3380CC4-5D6E-409C-BE32-E72D297353CC}">
              <c16:uniqueId val="{00000000-294F-461D-9493-D499138F1DA8}"/>
            </c:ext>
          </c:extLst>
        </c:ser>
        <c:ser>
          <c:idx val="1"/>
          <c:order val="1"/>
          <c:tx>
            <c:strRef>
              <c:f>Sheet1!$C$1</c:f>
              <c:strCache>
                <c:ptCount val="1"/>
                <c:pt idx="0">
                  <c:v>Good</c:v>
                </c:pt>
              </c:strCache>
            </c:strRef>
          </c:tx>
          <c:spPr>
            <a:solidFill>
              <a:srgbClr val="FFFF00"/>
            </a:solidFill>
          </c:spPr>
          <c:invertIfNegative val="0"/>
          <c:cat>
            <c:strRef>
              <c:f>Sheet1!$A$2:$A$4</c:f>
              <c:strCache>
                <c:ptCount val="3"/>
                <c:pt idx="0">
                  <c:v>Aut-Spr    2018-19</c:v>
                </c:pt>
                <c:pt idx="1">
                  <c:v>Spr-Sum    2018-19</c:v>
                </c:pt>
                <c:pt idx="2">
                  <c:v>Sum-Aut    2018-19</c:v>
                </c:pt>
              </c:strCache>
            </c:strRef>
          </c:cat>
          <c:val>
            <c:numRef>
              <c:f>Sheet1!$C$2:$C$4</c:f>
              <c:numCache>
                <c:formatCode>General</c:formatCode>
                <c:ptCount val="3"/>
                <c:pt idx="0">
                  <c:v>4</c:v>
                </c:pt>
                <c:pt idx="1">
                  <c:v>3</c:v>
                </c:pt>
                <c:pt idx="2">
                  <c:v>3</c:v>
                </c:pt>
              </c:numCache>
            </c:numRef>
          </c:val>
          <c:extLst>
            <c:ext xmlns:c16="http://schemas.microsoft.com/office/drawing/2014/chart" uri="{C3380CC4-5D6E-409C-BE32-E72D297353CC}">
              <c16:uniqueId val="{00000001-294F-461D-9493-D499138F1DA8}"/>
            </c:ext>
          </c:extLst>
        </c:ser>
        <c:ser>
          <c:idx val="2"/>
          <c:order val="2"/>
          <c:tx>
            <c:strRef>
              <c:f>Sheet1!$D$1</c:f>
              <c:strCache>
                <c:ptCount val="1"/>
                <c:pt idx="0">
                  <c:v>Adequate</c:v>
                </c:pt>
              </c:strCache>
            </c:strRef>
          </c:tx>
          <c:spPr>
            <a:solidFill>
              <a:schemeClr val="accent4">
                <a:lumMod val="75000"/>
              </a:schemeClr>
            </a:solidFill>
          </c:spPr>
          <c:invertIfNegative val="0"/>
          <c:cat>
            <c:strRef>
              <c:f>Sheet1!$A$2:$A$4</c:f>
              <c:strCache>
                <c:ptCount val="3"/>
                <c:pt idx="0">
                  <c:v>Aut-Spr    2018-19</c:v>
                </c:pt>
                <c:pt idx="1">
                  <c:v>Spr-Sum    2018-19</c:v>
                </c:pt>
                <c:pt idx="2">
                  <c:v>Sum-Aut    2018-19</c:v>
                </c:pt>
              </c:strCache>
            </c:strRef>
          </c:cat>
          <c:val>
            <c:numRef>
              <c:f>Sheet1!$D$2:$D$4</c:f>
              <c:numCache>
                <c:formatCode>General</c:formatCode>
                <c:ptCount val="3"/>
                <c:pt idx="0">
                  <c:v>3</c:v>
                </c:pt>
                <c:pt idx="1">
                  <c:v>3</c:v>
                </c:pt>
                <c:pt idx="2">
                  <c:v>2</c:v>
                </c:pt>
              </c:numCache>
            </c:numRef>
          </c:val>
          <c:extLst>
            <c:ext xmlns:c16="http://schemas.microsoft.com/office/drawing/2014/chart" uri="{C3380CC4-5D6E-409C-BE32-E72D297353CC}">
              <c16:uniqueId val="{00000002-294F-461D-9493-D499138F1DA8}"/>
            </c:ext>
          </c:extLst>
        </c:ser>
        <c:ser>
          <c:idx val="3"/>
          <c:order val="3"/>
          <c:tx>
            <c:strRef>
              <c:f>Sheet1!$E$1</c:f>
              <c:strCache>
                <c:ptCount val="1"/>
                <c:pt idx="0">
                  <c:v>Unsatisfactory</c:v>
                </c:pt>
              </c:strCache>
            </c:strRef>
          </c:tx>
          <c:spPr>
            <a:solidFill>
              <a:srgbClr val="FF0000"/>
            </a:solidFill>
          </c:spPr>
          <c:invertIfNegative val="0"/>
          <c:cat>
            <c:strRef>
              <c:f>Sheet1!$A$2:$A$4</c:f>
              <c:strCache>
                <c:ptCount val="3"/>
                <c:pt idx="0">
                  <c:v>Aut-Spr    2018-19</c:v>
                </c:pt>
                <c:pt idx="1">
                  <c:v>Spr-Sum    2018-19</c:v>
                </c:pt>
                <c:pt idx="2">
                  <c:v>Sum-Aut    2018-19</c:v>
                </c:pt>
              </c:strCache>
            </c:strRef>
          </c:cat>
          <c:val>
            <c:numRef>
              <c:f>Sheet1!$E$2:$E$4</c:f>
              <c:numCache>
                <c:formatCode>General</c:formatCode>
                <c:ptCount val="3"/>
                <c:pt idx="0">
                  <c:v>4</c:v>
                </c:pt>
                <c:pt idx="1">
                  <c:v>4</c:v>
                </c:pt>
                <c:pt idx="2">
                  <c:v>0</c:v>
                </c:pt>
              </c:numCache>
            </c:numRef>
          </c:val>
          <c:extLst>
            <c:ext xmlns:c16="http://schemas.microsoft.com/office/drawing/2014/chart" uri="{C3380CC4-5D6E-409C-BE32-E72D297353CC}">
              <c16:uniqueId val="{00000003-294F-461D-9493-D499138F1DA8}"/>
            </c:ext>
          </c:extLst>
        </c:ser>
        <c:dLbls>
          <c:showLegendKey val="0"/>
          <c:showVal val="0"/>
          <c:showCatName val="0"/>
          <c:showSerName val="0"/>
          <c:showPercent val="0"/>
          <c:showBubbleSize val="0"/>
        </c:dLbls>
        <c:gapWidth val="150"/>
        <c:overlap val="100"/>
        <c:axId val="143279616"/>
        <c:axId val="143281152"/>
      </c:barChart>
      <c:catAx>
        <c:axId val="143279616"/>
        <c:scaling>
          <c:orientation val="minMax"/>
        </c:scaling>
        <c:delete val="0"/>
        <c:axPos val="b"/>
        <c:numFmt formatCode="General" sourceLinked="0"/>
        <c:majorTickMark val="out"/>
        <c:minorTickMark val="none"/>
        <c:tickLblPos val="nextTo"/>
        <c:crossAx val="143281152"/>
        <c:crosses val="autoZero"/>
        <c:auto val="1"/>
        <c:lblAlgn val="ctr"/>
        <c:lblOffset val="100"/>
        <c:noMultiLvlLbl val="0"/>
      </c:catAx>
      <c:valAx>
        <c:axId val="143281152"/>
        <c:scaling>
          <c:orientation val="minMax"/>
        </c:scaling>
        <c:delete val="0"/>
        <c:axPos val="l"/>
        <c:majorGridlines/>
        <c:numFmt formatCode="0%" sourceLinked="1"/>
        <c:majorTickMark val="out"/>
        <c:minorTickMark val="none"/>
        <c:tickLblPos val="nextTo"/>
        <c:crossAx val="143279616"/>
        <c:crosses val="autoZero"/>
        <c:crossBetween val="between"/>
      </c:valAx>
    </c:plotArea>
    <c:legend>
      <c:legendPos val="r"/>
      <c:overlay val="0"/>
    </c:legend>
    <c:plotVisOnly val="1"/>
    <c:dispBlanksAs val="gap"/>
    <c:showDLblsOverMax val="0"/>
  </c:chart>
  <c:spPr>
    <a:scene3d>
      <a:camera prst="orthographicFront"/>
      <a:lightRig rig="threePt" dir="t"/>
    </a:scene3d>
    <a:sp3d>
      <a:bevelT prst="convex"/>
    </a:sp3d>
  </c:spPr>
  <c:txPr>
    <a:bodyPr/>
    <a:lstStyle/>
    <a:p>
      <a:pPr>
        <a:defRPr sz="1200"/>
      </a:pPr>
      <a:endParaRPr lang="en-US"/>
    </a:p>
  </c:txPr>
  <c:externalData r:id="rId1">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0"/>
    <c:plotArea>
      <c:layout/>
      <c:barChart>
        <c:barDir val="col"/>
        <c:grouping val="percentStacked"/>
        <c:varyColors val="0"/>
        <c:ser>
          <c:idx val="0"/>
          <c:order val="0"/>
          <c:tx>
            <c:strRef>
              <c:f>Sheet1!$B$1</c:f>
              <c:strCache>
                <c:ptCount val="1"/>
                <c:pt idx="0">
                  <c:v>Excellent</c:v>
                </c:pt>
              </c:strCache>
            </c:strRef>
          </c:tx>
          <c:spPr>
            <a:solidFill>
              <a:srgbClr val="92D050"/>
            </a:solidFill>
          </c:spPr>
          <c:invertIfNegative val="0"/>
          <c:cat>
            <c:strRef>
              <c:f>Sheet1!$A$2:$A$4</c:f>
              <c:strCache>
                <c:ptCount val="3"/>
                <c:pt idx="0">
                  <c:v>Aut-Spr    2018-19</c:v>
                </c:pt>
                <c:pt idx="1">
                  <c:v>Spr-Sum    2018-19</c:v>
                </c:pt>
                <c:pt idx="2">
                  <c:v>Sum-Aut    2018-19</c:v>
                </c:pt>
              </c:strCache>
            </c:strRef>
          </c:cat>
          <c:val>
            <c:numRef>
              <c:f>Sheet1!$B$2:$B$4</c:f>
              <c:numCache>
                <c:formatCode>General</c:formatCode>
                <c:ptCount val="3"/>
                <c:pt idx="0">
                  <c:v>0</c:v>
                </c:pt>
                <c:pt idx="1">
                  <c:v>0</c:v>
                </c:pt>
                <c:pt idx="2">
                  <c:v>2</c:v>
                </c:pt>
              </c:numCache>
            </c:numRef>
          </c:val>
          <c:extLst>
            <c:ext xmlns:c16="http://schemas.microsoft.com/office/drawing/2014/chart" uri="{C3380CC4-5D6E-409C-BE32-E72D297353CC}">
              <c16:uniqueId val="{00000000-294F-461D-9493-D499138F1DA8}"/>
            </c:ext>
          </c:extLst>
        </c:ser>
        <c:ser>
          <c:idx val="1"/>
          <c:order val="1"/>
          <c:tx>
            <c:strRef>
              <c:f>Sheet1!$C$1</c:f>
              <c:strCache>
                <c:ptCount val="1"/>
                <c:pt idx="0">
                  <c:v>Good</c:v>
                </c:pt>
              </c:strCache>
            </c:strRef>
          </c:tx>
          <c:spPr>
            <a:solidFill>
              <a:srgbClr val="FFFF00"/>
            </a:solidFill>
          </c:spPr>
          <c:invertIfNegative val="0"/>
          <c:cat>
            <c:strRef>
              <c:f>Sheet1!$A$2:$A$4</c:f>
              <c:strCache>
                <c:ptCount val="3"/>
                <c:pt idx="0">
                  <c:v>Aut-Spr    2018-19</c:v>
                </c:pt>
                <c:pt idx="1">
                  <c:v>Spr-Sum    2018-19</c:v>
                </c:pt>
                <c:pt idx="2">
                  <c:v>Sum-Aut    2018-19</c:v>
                </c:pt>
              </c:strCache>
            </c:strRef>
          </c:cat>
          <c:val>
            <c:numRef>
              <c:f>Sheet1!$C$2:$C$4</c:f>
              <c:numCache>
                <c:formatCode>General</c:formatCode>
                <c:ptCount val="3"/>
                <c:pt idx="0">
                  <c:v>1</c:v>
                </c:pt>
                <c:pt idx="1">
                  <c:v>3</c:v>
                </c:pt>
                <c:pt idx="2">
                  <c:v>3</c:v>
                </c:pt>
              </c:numCache>
            </c:numRef>
          </c:val>
          <c:extLst>
            <c:ext xmlns:c16="http://schemas.microsoft.com/office/drawing/2014/chart" uri="{C3380CC4-5D6E-409C-BE32-E72D297353CC}">
              <c16:uniqueId val="{00000001-294F-461D-9493-D499138F1DA8}"/>
            </c:ext>
          </c:extLst>
        </c:ser>
        <c:ser>
          <c:idx val="2"/>
          <c:order val="2"/>
          <c:tx>
            <c:strRef>
              <c:f>Sheet1!$D$1</c:f>
              <c:strCache>
                <c:ptCount val="1"/>
                <c:pt idx="0">
                  <c:v>Adequate</c:v>
                </c:pt>
              </c:strCache>
            </c:strRef>
          </c:tx>
          <c:spPr>
            <a:solidFill>
              <a:schemeClr val="accent4">
                <a:lumMod val="75000"/>
              </a:schemeClr>
            </a:solidFill>
          </c:spPr>
          <c:invertIfNegative val="0"/>
          <c:cat>
            <c:strRef>
              <c:f>Sheet1!$A$2:$A$4</c:f>
              <c:strCache>
                <c:ptCount val="3"/>
                <c:pt idx="0">
                  <c:v>Aut-Spr    2018-19</c:v>
                </c:pt>
                <c:pt idx="1">
                  <c:v>Spr-Sum    2018-19</c:v>
                </c:pt>
                <c:pt idx="2">
                  <c:v>Sum-Aut    2018-19</c:v>
                </c:pt>
              </c:strCache>
            </c:strRef>
          </c:cat>
          <c:val>
            <c:numRef>
              <c:f>Sheet1!$D$2:$D$4</c:f>
              <c:numCache>
                <c:formatCode>General</c:formatCode>
                <c:ptCount val="3"/>
                <c:pt idx="0">
                  <c:v>4</c:v>
                </c:pt>
                <c:pt idx="1">
                  <c:v>4</c:v>
                </c:pt>
                <c:pt idx="2">
                  <c:v>2</c:v>
                </c:pt>
              </c:numCache>
            </c:numRef>
          </c:val>
          <c:extLst>
            <c:ext xmlns:c16="http://schemas.microsoft.com/office/drawing/2014/chart" uri="{C3380CC4-5D6E-409C-BE32-E72D297353CC}">
              <c16:uniqueId val="{00000002-294F-461D-9493-D499138F1DA8}"/>
            </c:ext>
          </c:extLst>
        </c:ser>
        <c:ser>
          <c:idx val="3"/>
          <c:order val="3"/>
          <c:tx>
            <c:strRef>
              <c:f>Sheet1!$E$1</c:f>
              <c:strCache>
                <c:ptCount val="1"/>
                <c:pt idx="0">
                  <c:v>Unsatisfactory</c:v>
                </c:pt>
              </c:strCache>
            </c:strRef>
          </c:tx>
          <c:spPr>
            <a:solidFill>
              <a:srgbClr val="FF0000"/>
            </a:solidFill>
          </c:spPr>
          <c:invertIfNegative val="0"/>
          <c:cat>
            <c:strRef>
              <c:f>Sheet1!$A$2:$A$4</c:f>
              <c:strCache>
                <c:ptCount val="3"/>
                <c:pt idx="0">
                  <c:v>Aut-Spr    2018-19</c:v>
                </c:pt>
                <c:pt idx="1">
                  <c:v>Spr-Sum    2018-19</c:v>
                </c:pt>
                <c:pt idx="2">
                  <c:v>Sum-Aut    2018-19</c:v>
                </c:pt>
              </c:strCache>
            </c:strRef>
          </c:cat>
          <c:val>
            <c:numRef>
              <c:f>Sheet1!$E$2:$E$4</c:f>
              <c:numCache>
                <c:formatCode>General</c:formatCode>
                <c:ptCount val="3"/>
                <c:pt idx="0">
                  <c:v>3</c:v>
                </c:pt>
                <c:pt idx="1">
                  <c:v>2</c:v>
                </c:pt>
                <c:pt idx="2">
                  <c:v>0</c:v>
                </c:pt>
              </c:numCache>
            </c:numRef>
          </c:val>
          <c:extLst>
            <c:ext xmlns:c16="http://schemas.microsoft.com/office/drawing/2014/chart" uri="{C3380CC4-5D6E-409C-BE32-E72D297353CC}">
              <c16:uniqueId val="{00000003-294F-461D-9493-D499138F1DA8}"/>
            </c:ext>
          </c:extLst>
        </c:ser>
        <c:dLbls>
          <c:showLegendKey val="0"/>
          <c:showVal val="0"/>
          <c:showCatName val="0"/>
          <c:showSerName val="0"/>
          <c:showPercent val="0"/>
          <c:showBubbleSize val="0"/>
        </c:dLbls>
        <c:gapWidth val="150"/>
        <c:overlap val="100"/>
        <c:axId val="142911360"/>
        <c:axId val="142912896"/>
      </c:barChart>
      <c:catAx>
        <c:axId val="142911360"/>
        <c:scaling>
          <c:orientation val="minMax"/>
        </c:scaling>
        <c:delete val="0"/>
        <c:axPos val="b"/>
        <c:numFmt formatCode="General" sourceLinked="0"/>
        <c:majorTickMark val="out"/>
        <c:minorTickMark val="none"/>
        <c:tickLblPos val="nextTo"/>
        <c:crossAx val="142912896"/>
        <c:crosses val="autoZero"/>
        <c:auto val="1"/>
        <c:lblAlgn val="ctr"/>
        <c:lblOffset val="100"/>
        <c:noMultiLvlLbl val="0"/>
      </c:catAx>
      <c:valAx>
        <c:axId val="142912896"/>
        <c:scaling>
          <c:orientation val="minMax"/>
        </c:scaling>
        <c:delete val="0"/>
        <c:axPos val="l"/>
        <c:majorGridlines/>
        <c:numFmt formatCode="0%" sourceLinked="1"/>
        <c:majorTickMark val="out"/>
        <c:minorTickMark val="none"/>
        <c:tickLblPos val="nextTo"/>
        <c:crossAx val="142911360"/>
        <c:crosses val="autoZero"/>
        <c:crossBetween val="between"/>
      </c:valAx>
    </c:plotArea>
    <c:legend>
      <c:legendPos val="r"/>
      <c:overlay val="0"/>
    </c:legend>
    <c:plotVisOnly val="1"/>
    <c:dispBlanksAs val="gap"/>
    <c:showDLblsOverMax val="0"/>
  </c:chart>
  <c:spPr>
    <a:scene3d>
      <a:camera prst="orthographicFront"/>
      <a:lightRig rig="threePt" dir="t"/>
    </a:scene3d>
    <a:sp3d>
      <a:bevelT prst="convex"/>
    </a:sp3d>
  </c:spPr>
  <c:txPr>
    <a:bodyPr/>
    <a:lstStyle/>
    <a:p>
      <a:pPr>
        <a:defRPr sz="1200"/>
      </a:pPr>
      <a:endParaRPr lang="en-US"/>
    </a:p>
  </c:txPr>
  <c:externalData r:id="rId1">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0"/>
    <c:plotArea>
      <c:layout/>
      <c:barChart>
        <c:barDir val="col"/>
        <c:grouping val="percentStacked"/>
        <c:varyColors val="0"/>
        <c:ser>
          <c:idx val="0"/>
          <c:order val="0"/>
          <c:tx>
            <c:strRef>
              <c:f>Sheet1!$B$1</c:f>
              <c:strCache>
                <c:ptCount val="1"/>
                <c:pt idx="0">
                  <c:v>Excellent</c:v>
                </c:pt>
              </c:strCache>
            </c:strRef>
          </c:tx>
          <c:spPr>
            <a:solidFill>
              <a:srgbClr val="92D050"/>
            </a:solidFill>
          </c:spPr>
          <c:invertIfNegative val="0"/>
          <c:cat>
            <c:strRef>
              <c:f>Sheet1!$A$2:$A$4</c:f>
              <c:strCache>
                <c:ptCount val="3"/>
                <c:pt idx="0">
                  <c:v>Aut 2018-19</c:v>
                </c:pt>
                <c:pt idx="1">
                  <c:v>Spr 2018-19</c:v>
                </c:pt>
                <c:pt idx="2">
                  <c:v>Sum 2018-19</c:v>
                </c:pt>
              </c:strCache>
            </c:strRef>
          </c:cat>
          <c:val>
            <c:numRef>
              <c:f>Sheet1!$B$2:$B$4</c:f>
              <c:numCache>
                <c:formatCode>General</c:formatCode>
                <c:ptCount val="3"/>
                <c:pt idx="0">
                  <c:v>0</c:v>
                </c:pt>
                <c:pt idx="1">
                  <c:v>1</c:v>
                </c:pt>
                <c:pt idx="2">
                  <c:v>2</c:v>
                </c:pt>
              </c:numCache>
            </c:numRef>
          </c:val>
          <c:extLst>
            <c:ext xmlns:c16="http://schemas.microsoft.com/office/drawing/2014/chart" uri="{C3380CC4-5D6E-409C-BE32-E72D297353CC}">
              <c16:uniqueId val="{00000000-294F-461D-9493-D499138F1DA8}"/>
            </c:ext>
          </c:extLst>
        </c:ser>
        <c:ser>
          <c:idx val="1"/>
          <c:order val="1"/>
          <c:tx>
            <c:strRef>
              <c:f>Sheet1!$C$1</c:f>
              <c:strCache>
                <c:ptCount val="1"/>
                <c:pt idx="0">
                  <c:v>Good</c:v>
                </c:pt>
              </c:strCache>
            </c:strRef>
          </c:tx>
          <c:spPr>
            <a:solidFill>
              <a:srgbClr val="FFFF00"/>
            </a:solidFill>
          </c:spPr>
          <c:invertIfNegative val="0"/>
          <c:cat>
            <c:strRef>
              <c:f>Sheet1!$A$2:$A$4</c:f>
              <c:strCache>
                <c:ptCount val="3"/>
                <c:pt idx="0">
                  <c:v>Aut 2018-19</c:v>
                </c:pt>
                <c:pt idx="1">
                  <c:v>Spr 2018-19</c:v>
                </c:pt>
                <c:pt idx="2">
                  <c:v>Sum 2018-19</c:v>
                </c:pt>
              </c:strCache>
            </c:strRef>
          </c:cat>
          <c:val>
            <c:numRef>
              <c:f>Sheet1!$C$2:$C$4</c:f>
              <c:numCache>
                <c:formatCode>General</c:formatCode>
                <c:ptCount val="3"/>
                <c:pt idx="0">
                  <c:v>3</c:v>
                </c:pt>
                <c:pt idx="1">
                  <c:v>2</c:v>
                </c:pt>
                <c:pt idx="2">
                  <c:v>3</c:v>
                </c:pt>
              </c:numCache>
            </c:numRef>
          </c:val>
          <c:extLst>
            <c:ext xmlns:c16="http://schemas.microsoft.com/office/drawing/2014/chart" uri="{C3380CC4-5D6E-409C-BE32-E72D297353CC}">
              <c16:uniqueId val="{00000001-294F-461D-9493-D499138F1DA8}"/>
            </c:ext>
          </c:extLst>
        </c:ser>
        <c:ser>
          <c:idx val="2"/>
          <c:order val="2"/>
          <c:tx>
            <c:strRef>
              <c:f>Sheet1!$D$1</c:f>
              <c:strCache>
                <c:ptCount val="1"/>
                <c:pt idx="0">
                  <c:v>Adequate</c:v>
                </c:pt>
              </c:strCache>
            </c:strRef>
          </c:tx>
          <c:spPr>
            <a:solidFill>
              <a:schemeClr val="accent4">
                <a:lumMod val="75000"/>
              </a:schemeClr>
            </a:solidFill>
          </c:spPr>
          <c:invertIfNegative val="0"/>
          <c:cat>
            <c:strRef>
              <c:f>Sheet1!$A$2:$A$4</c:f>
              <c:strCache>
                <c:ptCount val="3"/>
                <c:pt idx="0">
                  <c:v>Aut 2018-19</c:v>
                </c:pt>
                <c:pt idx="1">
                  <c:v>Spr 2018-19</c:v>
                </c:pt>
                <c:pt idx="2">
                  <c:v>Sum 2018-19</c:v>
                </c:pt>
              </c:strCache>
            </c:strRef>
          </c:cat>
          <c:val>
            <c:numRef>
              <c:f>Sheet1!$D$2:$D$4</c:f>
              <c:numCache>
                <c:formatCode>General</c:formatCode>
                <c:ptCount val="3"/>
                <c:pt idx="0">
                  <c:v>5</c:v>
                </c:pt>
                <c:pt idx="1">
                  <c:v>3</c:v>
                </c:pt>
                <c:pt idx="2">
                  <c:v>1</c:v>
                </c:pt>
              </c:numCache>
            </c:numRef>
          </c:val>
          <c:extLst>
            <c:ext xmlns:c16="http://schemas.microsoft.com/office/drawing/2014/chart" uri="{C3380CC4-5D6E-409C-BE32-E72D297353CC}">
              <c16:uniqueId val="{00000002-294F-461D-9493-D499138F1DA8}"/>
            </c:ext>
          </c:extLst>
        </c:ser>
        <c:ser>
          <c:idx val="3"/>
          <c:order val="3"/>
          <c:tx>
            <c:strRef>
              <c:f>Sheet1!$E$1</c:f>
              <c:strCache>
                <c:ptCount val="1"/>
                <c:pt idx="0">
                  <c:v>Unsatisfactory</c:v>
                </c:pt>
              </c:strCache>
            </c:strRef>
          </c:tx>
          <c:spPr>
            <a:solidFill>
              <a:srgbClr val="FF0000"/>
            </a:solidFill>
          </c:spPr>
          <c:invertIfNegative val="0"/>
          <c:cat>
            <c:strRef>
              <c:f>Sheet1!$A$2:$A$4</c:f>
              <c:strCache>
                <c:ptCount val="3"/>
                <c:pt idx="0">
                  <c:v>Aut 2018-19</c:v>
                </c:pt>
                <c:pt idx="1">
                  <c:v>Spr 2018-19</c:v>
                </c:pt>
                <c:pt idx="2">
                  <c:v>Sum 2018-19</c:v>
                </c:pt>
              </c:strCache>
            </c:strRef>
          </c:cat>
          <c:val>
            <c:numRef>
              <c:f>Sheet1!$E$2:$E$4</c:f>
              <c:numCache>
                <c:formatCode>General</c:formatCode>
                <c:ptCount val="3"/>
                <c:pt idx="0">
                  <c:v>0</c:v>
                </c:pt>
                <c:pt idx="1">
                  <c:v>2</c:v>
                </c:pt>
                <c:pt idx="2">
                  <c:v>1</c:v>
                </c:pt>
              </c:numCache>
            </c:numRef>
          </c:val>
          <c:extLst>
            <c:ext xmlns:c16="http://schemas.microsoft.com/office/drawing/2014/chart" uri="{C3380CC4-5D6E-409C-BE32-E72D297353CC}">
              <c16:uniqueId val="{00000003-294F-461D-9493-D499138F1DA8}"/>
            </c:ext>
          </c:extLst>
        </c:ser>
        <c:dLbls>
          <c:showLegendKey val="0"/>
          <c:showVal val="0"/>
          <c:showCatName val="0"/>
          <c:showSerName val="0"/>
          <c:showPercent val="0"/>
          <c:showBubbleSize val="0"/>
        </c:dLbls>
        <c:gapWidth val="150"/>
        <c:overlap val="100"/>
        <c:axId val="143051008"/>
        <c:axId val="143056896"/>
      </c:barChart>
      <c:catAx>
        <c:axId val="143051008"/>
        <c:scaling>
          <c:orientation val="minMax"/>
        </c:scaling>
        <c:delete val="0"/>
        <c:axPos val="b"/>
        <c:numFmt formatCode="General" sourceLinked="0"/>
        <c:majorTickMark val="out"/>
        <c:minorTickMark val="none"/>
        <c:tickLblPos val="nextTo"/>
        <c:crossAx val="143056896"/>
        <c:crosses val="autoZero"/>
        <c:auto val="1"/>
        <c:lblAlgn val="ctr"/>
        <c:lblOffset val="100"/>
        <c:noMultiLvlLbl val="0"/>
      </c:catAx>
      <c:valAx>
        <c:axId val="143056896"/>
        <c:scaling>
          <c:orientation val="minMax"/>
        </c:scaling>
        <c:delete val="0"/>
        <c:axPos val="l"/>
        <c:majorGridlines/>
        <c:numFmt formatCode="0%" sourceLinked="1"/>
        <c:majorTickMark val="out"/>
        <c:minorTickMark val="none"/>
        <c:tickLblPos val="nextTo"/>
        <c:crossAx val="143051008"/>
        <c:crosses val="autoZero"/>
        <c:crossBetween val="between"/>
      </c:valAx>
    </c:plotArea>
    <c:legend>
      <c:legendPos val="r"/>
      <c:overlay val="0"/>
    </c:legend>
    <c:plotVisOnly val="1"/>
    <c:dispBlanksAs val="gap"/>
    <c:showDLblsOverMax val="0"/>
  </c:chart>
  <c:spPr>
    <a:scene3d>
      <a:camera prst="orthographicFront"/>
      <a:lightRig rig="threePt" dir="t"/>
    </a:scene3d>
    <a:sp3d>
      <a:bevelT prst="convex"/>
    </a:sp3d>
  </c:spPr>
  <c:txPr>
    <a:bodyPr/>
    <a:lstStyle/>
    <a:p>
      <a:pPr>
        <a:defRPr sz="12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0"/>
    <c:plotArea>
      <c:layout/>
      <c:barChart>
        <c:barDir val="col"/>
        <c:grouping val="percentStacked"/>
        <c:varyColors val="0"/>
        <c:ser>
          <c:idx val="0"/>
          <c:order val="0"/>
          <c:tx>
            <c:strRef>
              <c:f>Sheet1!$B$1</c:f>
              <c:strCache>
                <c:ptCount val="1"/>
                <c:pt idx="0">
                  <c:v>Excellent</c:v>
                </c:pt>
              </c:strCache>
            </c:strRef>
          </c:tx>
          <c:spPr>
            <a:solidFill>
              <a:srgbClr val="92D050"/>
            </a:solidFill>
          </c:spPr>
          <c:invertIfNegative val="0"/>
          <c:cat>
            <c:strRef>
              <c:f>Sheet1!$A$2:$A$5</c:f>
              <c:strCache>
                <c:ptCount val="4"/>
                <c:pt idx="0">
                  <c:v>Learning Environment</c:v>
                </c:pt>
                <c:pt idx="1">
                  <c:v>Relationahip with Pupils</c:v>
                </c:pt>
                <c:pt idx="2">
                  <c:v>Management of TA's</c:v>
                </c:pt>
                <c:pt idx="3">
                  <c:v>Pupil Engagement</c:v>
                </c:pt>
              </c:strCache>
            </c:strRef>
          </c:cat>
          <c:val>
            <c:numRef>
              <c:f>Sheet1!$B$2:$B$5</c:f>
              <c:numCache>
                <c:formatCode>General</c:formatCode>
                <c:ptCount val="4"/>
                <c:pt idx="0">
                  <c:v>0</c:v>
                </c:pt>
                <c:pt idx="1">
                  <c:v>6</c:v>
                </c:pt>
                <c:pt idx="2">
                  <c:v>5</c:v>
                </c:pt>
                <c:pt idx="3">
                  <c:v>5</c:v>
                </c:pt>
              </c:numCache>
            </c:numRef>
          </c:val>
          <c:extLst>
            <c:ext xmlns:c16="http://schemas.microsoft.com/office/drawing/2014/chart" uri="{C3380CC4-5D6E-409C-BE32-E72D297353CC}">
              <c16:uniqueId val="{00000000-294F-461D-9493-D499138F1DA8}"/>
            </c:ext>
          </c:extLst>
        </c:ser>
        <c:ser>
          <c:idx val="1"/>
          <c:order val="1"/>
          <c:tx>
            <c:strRef>
              <c:f>Sheet1!$C$1</c:f>
              <c:strCache>
                <c:ptCount val="1"/>
                <c:pt idx="0">
                  <c:v>Good</c:v>
                </c:pt>
              </c:strCache>
            </c:strRef>
          </c:tx>
          <c:spPr>
            <a:solidFill>
              <a:srgbClr val="FFFF00"/>
            </a:solidFill>
          </c:spPr>
          <c:invertIfNegative val="0"/>
          <c:cat>
            <c:strRef>
              <c:f>Sheet1!$A$2:$A$5</c:f>
              <c:strCache>
                <c:ptCount val="4"/>
                <c:pt idx="0">
                  <c:v>Learning Environment</c:v>
                </c:pt>
                <c:pt idx="1">
                  <c:v>Relationahip with Pupils</c:v>
                </c:pt>
                <c:pt idx="2">
                  <c:v>Management of TA's</c:v>
                </c:pt>
                <c:pt idx="3">
                  <c:v>Pupil Engagement</c:v>
                </c:pt>
              </c:strCache>
            </c:strRef>
          </c:cat>
          <c:val>
            <c:numRef>
              <c:f>Sheet1!$C$2:$C$5</c:f>
              <c:numCache>
                <c:formatCode>General</c:formatCode>
                <c:ptCount val="4"/>
                <c:pt idx="0">
                  <c:v>4</c:v>
                </c:pt>
                <c:pt idx="1">
                  <c:v>2</c:v>
                </c:pt>
                <c:pt idx="2">
                  <c:v>2</c:v>
                </c:pt>
                <c:pt idx="3">
                  <c:v>3</c:v>
                </c:pt>
              </c:numCache>
            </c:numRef>
          </c:val>
          <c:extLst>
            <c:ext xmlns:c16="http://schemas.microsoft.com/office/drawing/2014/chart" uri="{C3380CC4-5D6E-409C-BE32-E72D297353CC}">
              <c16:uniqueId val="{00000001-294F-461D-9493-D499138F1DA8}"/>
            </c:ext>
          </c:extLst>
        </c:ser>
        <c:ser>
          <c:idx val="2"/>
          <c:order val="2"/>
          <c:tx>
            <c:strRef>
              <c:f>Sheet1!$D$1</c:f>
              <c:strCache>
                <c:ptCount val="1"/>
                <c:pt idx="0">
                  <c:v>Adequate</c:v>
                </c:pt>
              </c:strCache>
            </c:strRef>
          </c:tx>
          <c:spPr>
            <a:solidFill>
              <a:schemeClr val="accent4">
                <a:lumMod val="75000"/>
              </a:schemeClr>
            </a:solidFill>
          </c:spPr>
          <c:invertIfNegative val="0"/>
          <c:cat>
            <c:strRef>
              <c:f>Sheet1!$A$2:$A$5</c:f>
              <c:strCache>
                <c:ptCount val="4"/>
                <c:pt idx="0">
                  <c:v>Learning Environment</c:v>
                </c:pt>
                <c:pt idx="1">
                  <c:v>Relationahip with Pupils</c:v>
                </c:pt>
                <c:pt idx="2">
                  <c:v>Management of TA's</c:v>
                </c:pt>
                <c:pt idx="3">
                  <c:v>Pupil Engagement</c:v>
                </c:pt>
              </c:strCache>
            </c:strRef>
          </c:cat>
          <c:val>
            <c:numRef>
              <c:f>Sheet1!$D$2:$D$5</c:f>
              <c:numCache>
                <c:formatCode>General</c:formatCode>
                <c:ptCount val="4"/>
                <c:pt idx="0">
                  <c:v>4</c:v>
                </c:pt>
                <c:pt idx="1">
                  <c:v>0</c:v>
                </c:pt>
                <c:pt idx="2">
                  <c:v>1</c:v>
                </c:pt>
                <c:pt idx="3">
                  <c:v>0</c:v>
                </c:pt>
              </c:numCache>
            </c:numRef>
          </c:val>
          <c:extLst>
            <c:ext xmlns:c16="http://schemas.microsoft.com/office/drawing/2014/chart" uri="{C3380CC4-5D6E-409C-BE32-E72D297353CC}">
              <c16:uniqueId val="{00000002-294F-461D-9493-D499138F1DA8}"/>
            </c:ext>
          </c:extLst>
        </c:ser>
        <c:ser>
          <c:idx val="3"/>
          <c:order val="3"/>
          <c:tx>
            <c:strRef>
              <c:f>Sheet1!$E$1</c:f>
              <c:strCache>
                <c:ptCount val="1"/>
                <c:pt idx="0">
                  <c:v>Unsatisfactory</c:v>
                </c:pt>
              </c:strCache>
            </c:strRef>
          </c:tx>
          <c:spPr>
            <a:solidFill>
              <a:srgbClr val="FF0000"/>
            </a:solidFill>
          </c:spPr>
          <c:invertIfNegative val="0"/>
          <c:cat>
            <c:strRef>
              <c:f>Sheet1!$A$2:$A$5</c:f>
              <c:strCache>
                <c:ptCount val="4"/>
                <c:pt idx="0">
                  <c:v>Learning Environment</c:v>
                </c:pt>
                <c:pt idx="1">
                  <c:v>Relationahip with Pupils</c:v>
                </c:pt>
                <c:pt idx="2">
                  <c:v>Management of TA's</c:v>
                </c:pt>
                <c:pt idx="3">
                  <c:v>Pupil Engagement</c:v>
                </c:pt>
              </c:strCache>
            </c:strRef>
          </c:cat>
          <c:val>
            <c:numRef>
              <c:f>Sheet1!$E$2:$E$5</c:f>
              <c:numCache>
                <c:formatCode>General</c:formatCode>
                <c:ptCount val="4"/>
                <c:pt idx="0">
                  <c:v>0</c:v>
                </c:pt>
                <c:pt idx="1">
                  <c:v>0</c:v>
                </c:pt>
                <c:pt idx="2">
                  <c:v>0</c:v>
                </c:pt>
                <c:pt idx="3">
                  <c:v>0</c:v>
                </c:pt>
              </c:numCache>
            </c:numRef>
          </c:val>
          <c:extLst>
            <c:ext xmlns:c16="http://schemas.microsoft.com/office/drawing/2014/chart" uri="{C3380CC4-5D6E-409C-BE32-E72D297353CC}">
              <c16:uniqueId val="{00000003-294F-461D-9493-D499138F1DA8}"/>
            </c:ext>
          </c:extLst>
        </c:ser>
        <c:dLbls>
          <c:showLegendKey val="0"/>
          <c:showVal val="0"/>
          <c:showCatName val="0"/>
          <c:showSerName val="0"/>
          <c:showPercent val="0"/>
          <c:showBubbleSize val="0"/>
        </c:dLbls>
        <c:gapWidth val="150"/>
        <c:overlap val="100"/>
        <c:axId val="141257344"/>
        <c:axId val="141259136"/>
      </c:barChart>
      <c:catAx>
        <c:axId val="141257344"/>
        <c:scaling>
          <c:orientation val="minMax"/>
        </c:scaling>
        <c:delete val="0"/>
        <c:axPos val="b"/>
        <c:numFmt formatCode="General" sourceLinked="0"/>
        <c:majorTickMark val="out"/>
        <c:minorTickMark val="none"/>
        <c:tickLblPos val="nextTo"/>
        <c:crossAx val="141259136"/>
        <c:crosses val="autoZero"/>
        <c:auto val="1"/>
        <c:lblAlgn val="ctr"/>
        <c:lblOffset val="100"/>
        <c:noMultiLvlLbl val="0"/>
      </c:catAx>
      <c:valAx>
        <c:axId val="141259136"/>
        <c:scaling>
          <c:orientation val="minMax"/>
        </c:scaling>
        <c:delete val="0"/>
        <c:axPos val="l"/>
        <c:majorGridlines/>
        <c:numFmt formatCode="0%" sourceLinked="1"/>
        <c:majorTickMark val="out"/>
        <c:minorTickMark val="none"/>
        <c:tickLblPos val="nextTo"/>
        <c:crossAx val="141257344"/>
        <c:crosses val="autoZero"/>
        <c:crossBetween val="between"/>
      </c:valAx>
    </c:plotArea>
    <c:legend>
      <c:legendPos val="r"/>
      <c:overlay val="0"/>
    </c:legend>
    <c:plotVisOnly val="1"/>
    <c:dispBlanksAs val="gap"/>
    <c:showDLblsOverMax val="0"/>
  </c:chart>
  <c:spPr>
    <a:scene3d>
      <a:camera prst="orthographicFront"/>
      <a:lightRig rig="threePt" dir="t"/>
    </a:scene3d>
    <a:sp3d>
      <a:bevelT prst="convex"/>
    </a:sp3d>
  </c:spPr>
  <c:txPr>
    <a:bodyPr/>
    <a:lstStyle/>
    <a:p>
      <a:pPr>
        <a:defRPr sz="12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0"/>
    <c:plotArea>
      <c:layout/>
      <c:barChart>
        <c:barDir val="col"/>
        <c:grouping val="percentStacked"/>
        <c:varyColors val="0"/>
        <c:ser>
          <c:idx val="0"/>
          <c:order val="0"/>
          <c:tx>
            <c:strRef>
              <c:f>Sheet1!$B$1</c:f>
              <c:strCache>
                <c:ptCount val="1"/>
                <c:pt idx="0">
                  <c:v>Excellent</c:v>
                </c:pt>
              </c:strCache>
            </c:strRef>
          </c:tx>
          <c:spPr>
            <a:solidFill>
              <a:srgbClr val="92D050"/>
            </a:solidFill>
          </c:spPr>
          <c:invertIfNegative val="0"/>
          <c:cat>
            <c:strRef>
              <c:f>Sheet1!$A$2:$A$4</c:f>
              <c:strCache>
                <c:ptCount val="3"/>
                <c:pt idx="0">
                  <c:v>Aut 2018-19</c:v>
                </c:pt>
                <c:pt idx="1">
                  <c:v>Spr 2018-19</c:v>
                </c:pt>
                <c:pt idx="2">
                  <c:v>Sum 2018-19</c:v>
                </c:pt>
              </c:strCache>
            </c:strRef>
          </c:cat>
          <c:val>
            <c:numRef>
              <c:f>Sheet1!$B$2:$B$4</c:f>
              <c:numCache>
                <c:formatCode>0.00%</c:formatCode>
                <c:ptCount val="3"/>
                <c:pt idx="0">
                  <c:v>0</c:v>
                </c:pt>
                <c:pt idx="1">
                  <c:v>0</c:v>
                </c:pt>
                <c:pt idx="2">
                  <c:v>0</c:v>
                </c:pt>
              </c:numCache>
            </c:numRef>
          </c:val>
          <c:extLst>
            <c:ext xmlns:c16="http://schemas.microsoft.com/office/drawing/2014/chart" uri="{C3380CC4-5D6E-409C-BE32-E72D297353CC}">
              <c16:uniqueId val="{00000000-294F-461D-9493-D499138F1DA8}"/>
            </c:ext>
          </c:extLst>
        </c:ser>
        <c:ser>
          <c:idx val="1"/>
          <c:order val="1"/>
          <c:tx>
            <c:strRef>
              <c:f>Sheet1!$C$1</c:f>
              <c:strCache>
                <c:ptCount val="1"/>
                <c:pt idx="0">
                  <c:v>Good</c:v>
                </c:pt>
              </c:strCache>
            </c:strRef>
          </c:tx>
          <c:spPr>
            <a:solidFill>
              <a:srgbClr val="FFFF00"/>
            </a:solidFill>
          </c:spPr>
          <c:invertIfNegative val="0"/>
          <c:cat>
            <c:strRef>
              <c:f>Sheet1!$A$2:$A$4</c:f>
              <c:strCache>
                <c:ptCount val="3"/>
                <c:pt idx="0">
                  <c:v>Aut 2018-19</c:v>
                </c:pt>
                <c:pt idx="1">
                  <c:v>Spr 2018-19</c:v>
                </c:pt>
                <c:pt idx="2">
                  <c:v>Sum 2018-19</c:v>
                </c:pt>
              </c:strCache>
            </c:strRef>
          </c:cat>
          <c:val>
            <c:numRef>
              <c:f>Sheet1!$C$2:$C$4</c:f>
              <c:numCache>
                <c:formatCode>0.00%</c:formatCode>
                <c:ptCount val="3"/>
                <c:pt idx="0">
                  <c:v>0.4</c:v>
                </c:pt>
                <c:pt idx="1">
                  <c:v>0.4</c:v>
                </c:pt>
                <c:pt idx="2">
                  <c:v>0.56999999999999995</c:v>
                </c:pt>
              </c:numCache>
            </c:numRef>
          </c:val>
          <c:extLst>
            <c:ext xmlns:c16="http://schemas.microsoft.com/office/drawing/2014/chart" uri="{C3380CC4-5D6E-409C-BE32-E72D297353CC}">
              <c16:uniqueId val="{00000001-294F-461D-9493-D499138F1DA8}"/>
            </c:ext>
          </c:extLst>
        </c:ser>
        <c:ser>
          <c:idx val="2"/>
          <c:order val="2"/>
          <c:tx>
            <c:strRef>
              <c:f>Sheet1!$D$1</c:f>
              <c:strCache>
                <c:ptCount val="1"/>
                <c:pt idx="0">
                  <c:v>Adequate</c:v>
                </c:pt>
              </c:strCache>
            </c:strRef>
          </c:tx>
          <c:spPr>
            <a:solidFill>
              <a:schemeClr val="accent4">
                <a:lumMod val="75000"/>
              </a:schemeClr>
            </a:solidFill>
          </c:spPr>
          <c:invertIfNegative val="0"/>
          <c:cat>
            <c:strRef>
              <c:f>Sheet1!$A$2:$A$4</c:f>
              <c:strCache>
                <c:ptCount val="3"/>
                <c:pt idx="0">
                  <c:v>Aut 2018-19</c:v>
                </c:pt>
                <c:pt idx="1">
                  <c:v>Spr 2018-19</c:v>
                </c:pt>
                <c:pt idx="2">
                  <c:v>Sum 2018-19</c:v>
                </c:pt>
              </c:strCache>
            </c:strRef>
          </c:cat>
          <c:val>
            <c:numRef>
              <c:f>Sheet1!$D$2:$D$4</c:f>
              <c:numCache>
                <c:formatCode>0.00%</c:formatCode>
                <c:ptCount val="3"/>
                <c:pt idx="0">
                  <c:v>0.6</c:v>
                </c:pt>
                <c:pt idx="1">
                  <c:v>0.6</c:v>
                </c:pt>
                <c:pt idx="2">
                  <c:v>0.43</c:v>
                </c:pt>
              </c:numCache>
            </c:numRef>
          </c:val>
          <c:extLst>
            <c:ext xmlns:c16="http://schemas.microsoft.com/office/drawing/2014/chart" uri="{C3380CC4-5D6E-409C-BE32-E72D297353CC}">
              <c16:uniqueId val="{00000002-294F-461D-9493-D499138F1DA8}"/>
            </c:ext>
          </c:extLst>
        </c:ser>
        <c:ser>
          <c:idx val="3"/>
          <c:order val="3"/>
          <c:tx>
            <c:strRef>
              <c:f>Sheet1!$E$1</c:f>
              <c:strCache>
                <c:ptCount val="1"/>
                <c:pt idx="0">
                  <c:v>Unsatisfactory</c:v>
                </c:pt>
              </c:strCache>
            </c:strRef>
          </c:tx>
          <c:spPr>
            <a:solidFill>
              <a:srgbClr val="FF0000"/>
            </a:solidFill>
          </c:spPr>
          <c:invertIfNegative val="0"/>
          <c:cat>
            <c:strRef>
              <c:f>Sheet1!$A$2:$A$4</c:f>
              <c:strCache>
                <c:ptCount val="3"/>
                <c:pt idx="0">
                  <c:v>Aut 2018-19</c:v>
                </c:pt>
                <c:pt idx="1">
                  <c:v>Spr 2018-19</c:v>
                </c:pt>
                <c:pt idx="2">
                  <c:v>Sum 2018-19</c:v>
                </c:pt>
              </c:strCache>
            </c:strRef>
          </c:cat>
          <c:val>
            <c:numRef>
              <c:f>Sheet1!$E$2:$E$4</c:f>
              <c:numCache>
                <c:formatCode>0.00%</c:formatCode>
                <c:ptCount val="3"/>
                <c:pt idx="0">
                  <c:v>0</c:v>
                </c:pt>
                <c:pt idx="1">
                  <c:v>0</c:v>
                </c:pt>
                <c:pt idx="2">
                  <c:v>0</c:v>
                </c:pt>
              </c:numCache>
            </c:numRef>
          </c:val>
          <c:extLst>
            <c:ext xmlns:c16="http://schemas.microsoft.com/office/drawing/2014/chart" uri="{C3380CC4-5D6E-409C-BE32-E72D297353CC}">
              <c16:uniqueId val="{00000003-294F-461D-9493-D499138F1DA8}"/>
            </c:ext>
          </c:extLst>
        </c:ser>
        <c:dLbls>
          <c:showLegendKey val="0"/>
          <c:showVal val="0"/>
          <c:showCatName val="0"/>
          <c:showSerName val="0"/>
          <c:showPercent val="0"/>
          <c:showBubbleSize val="0"/>
        </c:dLbls>
        <c:gapWidth val="150"/>
        <c:overlap val="100"/>
        <c:axId val="141188480"/>
        <c:axId val="141194368"/>
      </c:barChart>
      <c:catAx>
        <c:axId val="141188480"/>
        <c:scaling>
          <c:orientation val="minMax"/>
        </c:scaling>
        <c:delete val="0"/>
        <c:axPos val="b"/>
        <c:numFmt formatCode="General" sourceLinked="0"/>
        <c:majorTickMark val="out"/>
        <c:minorTickMark val="none"/>
        <c:tickLblPos val="nextTo"/>
        <c:crossAx val="141194368"/>
        <c:crosses val="autoZero"/>
        <c:auto val="1"/>
        <c:lblAlgn val="ctr"/>
        <c:lblOffset val="100"/>
        <c:noMultiLvlLbl val="0"/>
      </c:catAx>
      <c:valAx>
        <c:axId val="141194368"/>
        <c:scaling>
          <c:orientation val="minMax"/>
        </c:scaling>
        <c:delete val="0"/>
        <c:axPos val="l"/>
        <c:majorGridlines/>
        <c:numFmt formatCode="0%" sourceLinked="1"/>
        <c:majorTickMark val="out"/>
        <c:minorTickMark val="none"/>
        <c:tickLblPos val="nextTo"/>
        <c:crossAx val="141188480"/>
        <c:crosses val="autoZero"/>
        <c:crossBetween val="between"/>
      </c:valAx>
    </c:plotArea>
    <c:legend>
      <c:legendPos val="r"/>
      <c:overlay val="0"/>
    </c:legend>
    <c:plotVisOnly val="1"/>
    <c:dispBlanksAs val="gap"/>
    <c:showDLblsOverMax val="0"/>
  </c:chart>
  <c:spPr>
    <a:scene3d>
      <a:camera prst="orthographicFront"/>
      <a:lightRig rig="threePt" dir="t"/>
    </a:scene3d>
    <a:sp3d>
      <a:bevelT prst="convex"/>
    </a:sp3d>
  </c:spPr>
  <c:txPr>
    <a:bodyPr/>
    <a:lstStyle/>
    <a:p>
      <a:pPr>
        <a:defRPr sz="12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title>
      <c:tx>
        <c:rich>
          <a:bodyPr/>
          <a:lstStyle/>
          <a:p>
            <a:pPr>
              <a:defRPr/>
            </a:pPr>
            <a:r>
              <a:rPr lang="en-GB" baseline="0" dirty="0"/>
              <a:t>External Moderation </a:t>
            </a:r>
            <a:r>
              <a:rPr lang="en-GB" sz="1200" i="1" baseline="0" dirty="0"/>
              <a:t>(3 year trend)</a:t>
            </a:r>
            <a:endParaRPr lang="en-GB" sz="1200" i="1" dirty="0"/>
          </a:p>
        </c:rich>
      </c:tx>
      <c:overlay val="0"/>
    </c:title>
    <c:autoTitleDeleted val="0"/>
    <c:plotArea>
      <c:layout/>
      <c:barChart>
        <c:barDir val="col"/>
        <c:grouping val="percentStacked"/>
        <c:varyColors val="0"/>
        <c:ser>
          <c:idx val="0"/>
          <c:order val="0"/>
          <c:tx>
            <c:strRef>
              <c:f>Sheet1!$B$1</c:f>
              <c:strCache>
                <c:ptCount val="1"/>
                <c:pt idx="0">
                  <c:v>Not Accepted</c:v>
                </c:pt>
              </c:strCache>
            </c:strRef>
          </c:tx>
          <c:spPr>
            <a:solidFill>
              <a:srgbClr val="FF0000"/>
            </a:solidFill>
          </c:spPr>
          <c:invertIfNegative val="0"/>
          <c:cat>
            <c:strRef>
              <c:f>Sheet1!$A$2:$A$4</c:f>
              <c:strCache>
                <c:ptCount val="3"/>
                <c:pt idx="0">
                  <c:v>2016-17</c:v>
                </c:pt>
                <c:pt idx="1">
                  <c:v>2017-18</c:v>
                </c:pt>
                <c:pt idx="2">
                  <c:v>2018-19</c:v>
                </c:pt>
              </c:strCache>
            </c:strRef>
          </c:cat>
          <c:val>
            <c:numRef>
              <c:f>Sheet1!$B$2:$B$4</c:f>
              <c:numCache>
                <c:formatCode>0%</c:formatCode>
                <c:ptCount val="3"/>
                <c:pt idx="0">
                  <c:v>0.5</c:v>
                </c:pt>
                <c:pt idx="1">
                  <c:v>0.25</c:v>
                </c:pt>
                <c:pt idx="2">
                  <c:v>0</c:v>
                </c:pt>
              </c:numCache>
            </c:numRef>
          </c:val>
          <c:extLst>
            <c:ext xmlns:c16="http://schemas.microsoft.com/office/drawing/2014/chart" uri="{C3380CC4-5D6E-409C-BE32-E72D297353CC}">
              <c16:uniqueId val="{00000000-9547-40DF-9CE4-2A086A38AAC6}"/>
            </c:ext>
          </c:extLst>
        </c:ser>
        <c:ser>
          <c:idx val="1"/>
          <c:order val="1"/>
          <c:tx>
            <c:strRef>
              <c:f>Sheet1!$C$1</c:f>
              <c:strCache>
                <c:ptCount val="1"/>
                <c:pt idx="0">
                  <c:v>Accepted</c:v>
                </c:pt>
              </c:strCache>
            </c:strRef>
          </c:tx>
          <c:spPr>
            <a:solidFill>
              <a:srgbClr val="00B050"/>
            </a:solidFill>
          </c:spPr>
          <c:invertIfNegative val="0"/>
          <c:cat>
            <c:strRef>
              <c:f>Sheet1!$A$2:$A$4</c:f>
              <c:strCache>
                <c:ptCount val="3"/>
                <c:pt idx="0">
                  <c:v>2016-17</c:v>
                </c:pt>
                <c:pt idx="1">
                  <c:v>2017-18</c:v>
                </c:pt>
                <c:pt idx="2">
                  <c:v>2018-19</c:v>
                </c:pt>
              </c:strCache>
            </c:strRef>
          </c:cat>
          <c:val>
            <c:numRef>
              <c:f>Sheet1!$C$2:$C$4</c:f>
              <c:numCache>
                <c:formatCode>0%</c:formatCode>
                <c:ptCount val="3"/>
                <c:pt idx="0">
                  <c:v>0.5</c:v>
                </c:pt>
                <c:pt idx="1">
                  <c:v>0.75</c:v>
                </c:pt>
                <c:pt idx="2">
                  <c:v>1</c:v>
                </c:pt>
              </c:numCache>
            </c:numRef>
          </c:val>
          <c:extLst>
            <c:ext xmlns:c16="http://schemas.microsoft.com/office/drawing/2014/chart" uri="{C3380CC4-5D6E-409C-BE32-E72D297353CC}">
              <c16:uniqueId val="{00000001-9547-40DF-9CE4-2A086A38AAC6}"/>
            </c:ext>
          </c:extLst>
        </c:ser>
        <c:dLbls>
          <c:showLegendKey val="0"/>
          <c:showVal val="0"/>
          <c:showCatName val="0"/>
          <c:showSerName val="0"/>
          <c:showPercent val="0"/>
          <c:showBubbleSize val="0"/>
        </c:dLbls>
        <c:gapWidth val="150"/>
        <c:overlap val="100"/>
        <c:axId val="141321344"/>
        <c:axId val="141322880"/>
      </c:barChart>
      <c:catAx>
        <c:axId val="141321344"/>
        <c:scaling>
          <c:orientation val="minMax"/>
        </c:scaling>
        <c:delete val="0"/>
        <c:axPos val="b"/>
        <c:numFmt formatCode="General" sourceLinked="0"/>
        <c:majorTickMark val="none"/>
        <c:minorTickMark val="none"/>
        <c:tickLblPos val="nextTo"/>
        <c:crossAx val="141322880"/>
        <c:crosses val="autoZero"/>
        <c:auto val="1"/>
        <c:lblAlgn val="ctr"/>
        <c:lblOffset val="100"/>
        <c:noMultiLvlLbl val="0"/>
      </c:catAx>
      <c:valAx>
        <c:axId val="141322880"/>
        <c:scaling>
          <c:orientation val="minMax"/>
          <c:max val="1"/>
        </c:scaling>
        <c:delete val="0"/>
        <c:axPos val="l"/>
        <c:majorGridlines/>
        <c:numFmt formatCode="0%" sourceLinked="1"/>
        <c:majorTickMark val="out"/>
        <c:minorTickMark val="none"/>
        <c:tickLblPos val="nextTo"/>
        <c:crossAx val="141321344"/>
        <c:crosses val="autoZero"/>
        <c:crossBetween val="between"/>
      </c:valAx>
    </c:plotArea>
    <c:legend>
      <c:legendPos val="r"/>
      <c:overlay val="0"/>
    </c:legend>
    <c:plotVisOnly val="1"/>
    <c:dispBlanksAs val="gap"/>
    <c:showDLblsOverMax val="0"/>
  </c:chart>
  <c:spPr>
    <a:scene3d>
      <a:camera prst="orthographicFront"/>
      <a:lightRig rig="threePt" dir="t"/>
    </a:scene3d>
    <a:sp3d prstMaterial="softEdge">
      <a:bevelT w="127000" prst="artDeco"/>
    </a:sp3d>
  </c:spPr>
  <c:txPr>
    <a:bodyPr/>
    <a:lstStyle/>
    <a:p>
      <a:pPr>
        <a:defRPr sz="1200" b="1"/>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title>
      <c:tx>
        <c:rich>
          <a:bodyPr/>
          <a:lstStyle/>
          <a:p>
            <a:pPr>
              <a:defRPr/>
            </a:pPr>
            <a:r>
              <a:rPr lang="en-GB" baseline="0" dirty="0"/>
              <a:t>Internal Moderation </a:t>
            </a:r>
            <a:r>
              <a:rPr lang="en-GB" sz="1200" i="1" baseline="0" dirty="0"/>
              <a:t>(32018-19)</a:t>
            </a:r>
            <a:endParaRPr lang="en-GB" sz="1200" i="1" dirty="0"/>
          </a:p>
        </c:rich>
      </c:tx>
      <c:overlay val="0"/>
    </c:title>
    <c:autoTitleDeleted val="0"/>
    <c:plotArea>
      <c:layout/>
      <c:barChart>
        <c:barDir val="col"/>
        <c:grouping val="percentStacked"/>
        <c:varyColors val="0"/>
        <c:ser>
          <c:idx val="0"/>
          <c:order val="0"/>
          <c:tx>
            <c:strRef>
              <c:f>Sheet1!$B$1</c:f>
              <c:strCache>
                <c:ptCount val="1"/>
                <c:pt idx="0">
                  <c:v>Not Accepted</c:v>
                </c:pt>
              </c:strCache>
            </c:strRef>
          </c:tx>
          <c:spPr>
            <a:solidFill>
              <a:srgbClr val="FF0000"/>
            </a:solidFill>
          </c:spPr>
          <c:invertIfNegative val="0"/>
          <c:cat>
            <c:strRef>
              <c:f>Sheet1!$A$2:$A$4</c:f>
              <c:strCache>
                <c:ptCount val="3"/>
                <c:pt idx="0">
                  <c:v>Autumn</c:v>
                </c:pt>
                <c:pt idx="1">
                  <c:v>Spring</c:v>
                </c:pt>
                <c:pt idx="2">
                  <c:v>Summer</c:v>
                </c:pt>
              </c:strCache>
            </c:strRef>
          </c:cat>
          <c:val>
            <c:numRef>
              <c:f>Sheet1!$B$2:$B$4</c:f>
              <c:numCache>
                <c:formatCode>0</c:formatCode>
                <c:ptCount val="3"/>
                <c:pt idx="0">
                  <c:v>5</c:v>
                </c:pt>
                <c:pt idx="1">
                  <c:v>2</c:v>
                </c:pt>
                <c:pt idx="2">
                  <c:v>1</c:v>
                </c:pt>
              </c:numCache>
            </c:numRef>
          </c:val>
          <c:extLst>
            <c:ext xmlns:c16="http://schemas.microsoft.com/office/drawing/2014/chart" uri="{C3380CC4-5D6E-409C-BE32-E72D297353CC}">
              <c16:uniqueId val="{00000000-9547-40DF-9CE4-2A086A38AAC6}"/>
            </c:ext>
          </c:extLst>
        </c:ser>
        <c:ser>
          <c:idx val="1"/>
          <c:order val="1"/>
          <c:tx>
            <c:strRef>
              <c:f>Sheet1!$C$1</c:f>
              <c:strCache>
                <c:ptCount val="1"/>
                <c:pt idx="0">
                  <c:v>Accepted</c:v>
                </c:pt>
              </c:strCache>
            </c:strRef>
          </c:tx>
          <c:spPr>
            <a:solidFill>
              <a:srgbClr val="00B050"/>
            </a:solidFill>
          </c:spPr>
          <c:invertIfNegative val="0"/>
          <c:cat>
            <c:strRef>
              <c:f>Sheet1!$A$2:$A$4</c:f>
              <c:strCache>
                <c:ptCount val="3"/>
                <c:pt idx="0">
                  <c:v>Autumn</c:v>
                </c:pt>
                <c:pt idx="1">
                  <c:v>Spring</c:v>
                </c:pt>
                <c:pt idx="2">
                  <c:v>Summer</c:v>
                </c:pt>
              </c:strCache>
            </c:strRef>
          </c:cat>
          <c:val>
            <c:numRef>
              <c:f>Sheet1!$C$2:$C$4</c:f>
              <c:numCache>
                <c:formatCode>0</c:formatCode>
                <c:ptCount val="3"/>
                <c:pt idx="0">
                  <c:v>3</c:v>
                </c:pt>
                <c:pt idx="1">
                  <c:v>6</c:v>
                </c:pt>
                <c:pt idx="2">
                  <c:v>8</c:v>
                </c:pt>
              </c:numCache>
            </c:numRef>
          </c:val>
          <c:extLst>
            <c:ext xmlns:c16="http://schemas.microsoft.com/office/drawing/2014/chart" uri="{C3380CC4-5D6E-409C-BE32-E72D297353CC}">
              <c16:uniqueId val="{00000001-9547-40DF-9CE4-2A086A38AAC6}"/>
            </c:ext>
          </c:extLst>
        </c:ser>
        <c:dLbls>
          <c:showLegendKey val="0"/>
          <c:showVal val="0"/>
          <c:showCatName val="0"/>
          <c:showSerName val="0"/>
          <c:showPercent val="0"/>
          <c:showBubbleSize val="0"/>
        </c:dLbls>
        <c:gapWidth val="150"/>
        <c:overlap val="100"/>
        <c:axId val="1462656"/>
        <c:axId val="1464192"/>
      </c:barChart>
      <c:catAx>
        <c:axId val="1462656"/>
        <c:scaling>
          <c:orientation val="minMax"/>
        </c:scaling>
        <c:delete val="0"/>
        <c:axPos val="b"/>
        <c:numFmt formatCode="General" sourceLinked="0"/>
        <c:majorTickMark val="none"/>
        <c:minorTickMark val="none"/>
        <c:tickLblPos val="nextTo"/>
        <c:crossAx val="1464192"/>
        <c:crosses val="autoZero"/>
        <c:auto val="1"/>
        <c:lblAlgn val="ctr"/>
        <c:lblOffset val="100"/>
        <c:noMultiLvlLbl val="0"/>
      </c:catAx>
      <c:valAx>
        <c:axId val="1464192"/>
        <c:scaling>
          <c:orientation val="minMax"/>
          <c:max val="1"/>
        </c:scaling>
        <c:delete val="0"/>
        <c:axPos val="l"/>
        <c:majorGridlines/>
        <c:numFmt formatCode="0%" sourceLinked="1"/>
        <c:majorTickMark val="out"/>
        <c:minorTickMark val="none"/>
        <c:tickLblPos val="nextTo"/>
        <c:crossAx val="1462656"/>
        <c:crosses val="autoZero"/>
        <c:crossBetween val="between"/>
      </c:valAx>
    </c:plotArea>
    <c:legend>
      <c:legendPos val="r"/>
      <c:overlay val="0"/>
    </c:legend>
    <c:plotVisOnly val="1"/>
    <c:dispBlanksAs val="gap"/>
    <c:showDLblsOverMax val="0"/>
  </c:chart>
  <c:spPr>
    <a:scene3d>
      <a:camera prst="orthographicFront"/>
      <a:lightRig rig="threePt" dir="t"/>
    </a:scene3d>
    <a:sp3d prstMaterial="softEdge">
      <a:bevelT w="127000" prst="artDeco"/>
    </a:sp3d>
  </c:spPr>
  <c:txPr>
    <a:bodyPr/>
    <a:lstStyle/>
    <a:p>
      <a:pPr>
        <a:defRPr sz="1200" b="1"/>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plotArea>
      <c:layout>
        <c:manualLayout>
          <c:layoutTarget val="inner"/>
          <c:xMode val="edge"/>
          <c:yMode val="edge"/>
          <c:x val="8.7573007444542036E-2"/>
          <c:y val="3.9372274771619142E-2"/>
          <c:w val="0.71670491913093493"/>
          <c:h val="0.86929180281496909"/>
        </c:manualLayout>
      </c:layout>
      <c:barChart>
        <c:barDir val="col"/>
        <c:grouping val="clustered"/>
        <c:varyColors val="0"/>
        <c:ser>
          <c:idx val="0"/>
          <c:order val="0"/>
          <c:tx>
            <c:strRef>
              <c:f>Sheet1!$B$1</c:f>
              <c:strCache>
                <c:ptCount val="1"/>
                <c:pt idx="0">
                  <c:v>Nurture</c:v>
                </c:pt>
              </c:strCache>
            </c:strRef>
          </c:tx>
          <c:spPr>
            <a:solidFill>
              <a:schemeClr val="accent1"/>
            </a:solidFill>
          </c:spPr>
          <c:invertIfNegative val="0"/>
          <c:dPt>
            <c:idx val="1"/>
            <c:invertIfNegative val="0"/>
            <c:bubble3D val="0"/>
            <c:extLst>
              <c:ext xmlns:c16="http://schemas.microsoft.com/office/drawing/2014/chart" uri="{C3380CC4-5D6E-409C-BE32-E72D297353CC}">
                <c16:uniqueId val="{00000000-534A-4974-8296-36BF3436B1AD}"/>
              </c:ext>
            </c:extLst>
          </c:dPt>
          <c:dPt>
            <c:idx val="2"/>
            <c:invertIfNegative val="0"/>
            <c:bubble3D val="0"/>
            <c:extLst>
              <c:ext xmlns:c16="http://schemas.microsoft.com/office/drawing/2014/chart" uri="{C3380CC4-5D6E-409C-BE32-E72D297353CC}">
                <c16:uniqueId val="{00000001-534A-4974-8296-36BF3436B1AD}"/>
              </c:ext>
            </c:extLst>
          </c:dPt>
          <c:cat>
            <c:strRef>
              <c:f>Sheet1!$A$2:$A$4</c:f>
              <c:strCache>
                <c:ptCount val="3"/>
                <c:pt idx="0">
                  <c:v>2016-17</c:v>
                </c:pt>
                <c:pt idx="1">
                  <c:v>2017-18</c:v>
                </c:pt>
                <c:pt idx="2">
                  <c:v>2018-19</c:v>
                </c:pt>
              </c:strCache>
            </c:strRef>
          </c:cat>
          <c:val>
            <c:numRef>
              <c:f>Sheet1!$B$2:$B$4</c:f>
              <c:numCache>
                <c:formatCode>0</c:formatCode>
                <c:ptCount val="3"/>
                <c:pt idx="0">
                  <c:v>10</c:v>
                </c:pt>
                <c:pt idx="1">
                  <c:v>14</c:v>
                </c:pt>
                <c:pt idx="2">
                  <c:v>15</c:v>
                </c:pt>
              </c:numCache>
            </c:numRef>
          </c:val>
          <c:extLst>
            <c:ext xmlns:c16="http://schemas.microsoft.com/office/drawing/2014/chart" uri="{C3380CC4-5D6E-409C-BE32-E72D297353CC}">
              <c16:uniqueId val="{00000002-534A-4974-8296-36BF3436B1AD}"/>
            </c:ext>
          </c:extLst>
        </c:ser>
        <c:ser>
          <c:idx val="1"/>
          <c:order val="1"/>
          <c:tx>
            <c:strRef>
              <c:f>Sheet1!$C$1</c:f>
              <c:strCache>
                <c:ptCount val="1"/>
                <c:pt idx="0">
                  <c:v>No Nurture</c:v>
                </c:pt>
              </c:strCache>
            </c:strRef>
          </c:tx>
          <c:invertIfNegative val="0"/>
          <c:cat>
            <c:strRef>
              <c:f>Sheet1!$A$2:$A$4</c:f>
              <c:strCache>
                <c:ptCount val="3"/>
                <c:pt idx="0">
                  <c:v>2016-17</c:v>
                </c:pt>
                <c:pt idx="1">
                  <c:v>2017-18</c:v>
                </c:pt>
                <c:pt idx="2">
                  <c:v>2018-19</c:v>
                </c:pt>
              </c:strCache>
            </c:strRef>
          </c:cat>
          <c:val>
            <c:numRef>
              <c:f>Sheet1!$C$2:$C$4</c:f>
              <c:numCache>
                <c:formatCode>0</c:formatCode>
                <c:ptCount val="3"/>
                <c:pt idx="0">
                  <c:v>58</c:v>
                </c:pt>
                <c:pt idx="1">
                  <c:v>56</c:v>
                </c:pt>
                <c:pt idx="2">
                  <c:v>55</c:v>
                </c:pt>
              </c:numCache>
            </c:numRef>
          </c:val>
          <c:extLst>
            <c:ext xmlns:c16="http://schemas.microsoft.com/office/drawing/2014/chart" uri="{C3380CC4-5D6E-409C-BE32-E72D297353CC}">
              <c16:uniqueId val="{00000003-534A-4974-8296-36BF3436B1AD}"/>
            </c:ext>
          </c:extLst>
        </c:ser>
        <c:dLbls>
          <c:showLegendKey val="0"/>
          <c:showVal val="0"/>
          <c:showCatName val="0"/>
          <c:showSerName val="0"/>
          <c:showPercent val="0"/>
          <c:showBubbleSize val="0"/>
        </c:dLbls>
        <c:gapWidth val="150"/>
        <c:axId val="80902400"/>
        <c:axId val="80908288"/>
      </c:barChart>
      <c:catAx>
        <c:axId val="80902400"/>
        <c:scaling>
          <c:orientation val="minMax"/>
        </c:scaling>
        <c:delete val="0"/>
        <c:axPos val="b"/>
        <c:numFmt formatCode="General" sourceLinked="1"/>
        <c:majorTickMark val="none"/>
        <c:minorTickMark val="none"/>
        <c:tickLblPos val="nextTo"/>
        <c:txPr>
          <a:bodyPr/>
          <a:lstStyle/>
          <a:p>
            <a:pPr>
              <a:defRPr b="1"/>
            </a:pPr>
            <a:endParaRPr lang="en-US"/>
          </a:p>
        </c:txPr>
        <c:crossAx val="80908288"/>
        <c:crosses val="autoZero"/>
        <c:auto val="1"/>
        <c:lblAlgn val="ctr"/>
        <c:lblOffset val="100"/>
        <c:noMultiLvlLbl val="0"/>
      </c:catAx>
      <c:valAx>
        <c:axId val="80908288"/>
        <c:scaling>
          <c:orientation val="minMax"/>
          <c:max val="75"/>
          <c:min val="0"/>
        </c:scaling>
        <c:delete val="0"/>
        <c:axPos val="l"/>
        <c:majorGridlines/>
        <c:numFmt formatCode="#,##0" sourceLinked="0"/>
        <c:majorTickMark val="out"/>
        <c:minorTickMark val="none"/>
        <c:tickLblPos val="nextTo"/>
        <c:txPr>
          <a:bodyPr/>
          <a:lstStyle/>
          <a:p>
            <a:pPr>
              <a:defRPr b="1"/>
            </a:pPr>
            <a:endParaRPr lang="en-US"/>
          </a:p>
        </c:txPr>
        <c:crossAx val="80902400"/>
        <c:crosses val="autoZero"/>
        <c:crossBetween val="between"/>
        <c:majorUnit val="25"/>
        <c:minorUnit val="2.0000000000000004E-2"/>
      </c:valAx>
    </c:plotArea>
    <c:legend>
      <c:legendPos val="r"/>
      <c:layout>
        <c:manualLayout>
          <c:xMode val="edge"/>
          <c:yMode val="edge"/>
          <c:x val="0.78526708178667515"/>
          <c:y val="0.44075605446656041"/>
          <c:w val="0.2004747846217235"/>
          <c:h val="0.11848762620838378"/>
        </c:manualLayout>
      </c:layout>
      <c:overlay val="0"/>
      <c:txPr>
        <a:bodyPr/>
        <a:lstStyle/>
        <a:p>
          <a:pPr>
            <a:defRPr sz="1050"/>
          </a:pPr>
          <a:endParaRPr lang="en-US"/>
        </a:p>
      </c:txPr>
    </c:legend>
    <c:plotVisOnly val="1"/>
    <c:dispBlanksAs val="gap"/>
    <c:showDLblsOverMax val="0"/>
  </c:chart>
  <c:spPr>
    <a:scene3d>
      <a:camera prst="orthographicFront"/>
      <a:lightRig rig="threePt" dir="t"/>
    </a:scene3d>
    <a:sp3d prstMaterial="metal">
      <a:bevelT w="88900" h="88900"/>
    </a:sp3d>
  </c:spPr>
  <c:txPr>
    <a:bodyPr/>
    <a:lstStyle/>
    <a:p>
      <a:pPr>
        <a:defRPr sz="1200"/>
      </a:pPr>
      <a:endParaRPr lang="en-US"/>
    </a:p>
  </c:txPr>
  <c:externalData r:id="rId1">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title>
      <c:tx>
        <c:rich>
          <a:bodyPr/>
          <a:lstStyle/>
          <a:p>
            <a:pPr>
              <a:defRPr/>
            </a:pPr>
            <a:r>
              <a:rPr lang="en-GB" baseline="0" dirty="0"/>
              <a:t>Internal Moderation </a:t>
            </a:r>
            <a:r>
              <a:rPr lang="en-GB" sz="1200" i="1" baseline="0" dirty="0"/>
              <a:t>(3 year trend)</a:t>
            </a:r>
            <a:endParaRPr lang="en-GB" sz="1200" i="1" dirty="0"/>
          </a:p>
        </c:rich>
      </c:tx>
      <c:overlay val="0"/>
    </c:title>
    <c:autoTitleDeleted val="0"/>
    <c:plotArea>
      <c:layout/>
      <c:barChart>
        <c:barDir val="col"/>
        <c:grouping val="percentStacked"/>
        <c:varyColors val="0"/>
        <c:ser>
          <c:idx val="0"/>
          <c:order val="0"/>
          <c:tx>
            <c:strRef>
              <c:f>Sheet1!$B$1</c:f>
              <c:strCache>
                <c:ptCount val="1"/>
                <c:pt idx="0">
                  <c:v>Not Accepted</c:v>
                </c:pt>
              </c:strCache>
            </c:strRef>
          </c:tx>
          <c:spPr>
            <a:solidFill>
              <a:srgbClr val="FF0000"/>
            </a:solidFill>
          </c:spPr>
          <c:invertIfNegative val="0"/>
          <c:cat>
            <c:strRef>
              <c:f>Sheet1!$A$2:$A$4</c:f>
              <c:strCache>
                <c:ptCount val="3"/>
                <c:pt idx="0">
                  <c:v>2016-17</c:v>
                </c:pt>
                <c:pt idx="1">
                  <c:v>2017-18</c:v>
                </c:pt>
                <c:pt idx="2">
                  <c:v>2018-19</c:v>
                </c:pt>
              </c:strCache>
            </c:strRef>
          </c:cat>
          <c:val>
            <c:numRef>
              <c:f>Sheet1!$B$2:$B$4</c:f>
              <c:numCache>
                <c:formatCode>0</c:formatCode>
                <c:ptCount val="3"/>
                <c:pt idx="0">
                  <c:v>20</c:v>
                </c:pt>
                <c:pt idx="1">
                  <c:v>16</c:v>
                </c:pt>
                <c:pt idx="2">
                  <c:v>7</c:v>
                </c:pt>
              </c:numCache>
            </c:numRef>
          </c:val>
          <c:extLst>
            <c:ext xmlns:c16="http://schemas.microsoft.com/office/drawing/2014/chart" uri="{C3380CC4-5D6E-409C-BE32-E72D297353CC}">
              <c16:uniqueId val="{00000000-9547-40DF-9CE4-2A086A38AAC6}"/>
            </c:ext>
          </c:extLst>
        </c:ser>
        <c:ser>
          <c:idx val="1"/>
          <c:order val="1"/>
          <c:tx>
            <c:strRef>
              <c:f>Sheet1!$C$1</c:f>
              <c:strCache>
                <c:ptCount val="1"/>
                <c:pt idx="0">
                  <c:v>Accepted</c:v>
                </c:pt>
              </c:strCache>
            </c:strRef>
          </c:tx>
          <c:spPr>
            <a:solidFill>
              <a:srgbClr val="00B050"/>
            </a:solidFill>
          </c:spPr>
          <c:invertIfNegative val="0"/>
          <c:cat>
            <c:strRef>
              <c:f>Sheet1!$A$2:$A$4</c:f>
              <c:strCache>
                <c:ptCount val="3"/>
                <c:pt idx="0">
                  <c:v>2016-17</c:v>
                </c:pt>
                <c:pt idx="1">
                  <c:v>2017-18</c:v>
                </c:pt>
                <c:pt idx="2">
                  <c:v>2018-19</c:v>
                </c:pt>
              </c:strCache>
            </c:strRef>
          </c:cat>
          <c:val>
            <c:numRef>
              <c:f>Sheet1!$C$2:$C$4</c:f>
              <c:numCache>
                <c:formatCode>0</c:formatCode>
                <c:ptCount val="3"/>
                <c:pt idx="0">
                  <c:v>4</c:v>
                </c:pt>
                <c:pt idx="1">
                  <c:v>8</c:v>
                </c:pt>
                <c:pt idx="2">
                  <c:v>17</c:v>
                </c:pt>
              </c:numCache>
            </c:numRef>
          </c:val>
          <c:extLst>
            <c:ext xmlns:c16="http://schemas.microsoft.com/office/drawing/2014/chart" uri="{C3380CC4-5D6E-409C-BE32-E72D297353CC}">
              <c16:uniqueId val="{00000001-9547-40DF-9CE4-2A086A38AAC6}"/>
            </c:ext>
          </c:extLst>
        </c:ser>
        <c:dLbls>
          <c:showLegendKey val="0"/>
          <c:showVal val="0"/>
          <c:showCatName val="0"/>
          <c:showSerName val="0"/>
          <c:showPercent val="0"/>
          <c:showBubbleSize val="0"/>
        </c:dLbls>
        <c:gapWidth val="150"/>
        <c:overlap val="100"/>
        <c:axId val="1494400"/>
        <c:axId val="1504384"/>
      </c:barChart>
      <c:catAx>
        <c:axId val="1494400"/>
        <c:scaling>
          <c:orientation val="minMax"/>
        </c:scaling>
        <c:delete val="0"/>
        <c:axPos val="b"/>
        <c:numFmt formatCode="General" sourceLinked="0"/>
        <c:majorTickMark val="none"/>
        <c:minorTickMark val="none"/>
        <c:tickLblPos val="nextTo"/>
        <c:crossAx val="1504384"/>
        <c:crosses val="autoZero"/>
        <c:auto val="1"/>
        <c:lblAlgn val="ctr"/>
        <c:lblOffset val="100"/>
        <c:noMultiLvlLbl val="0"/>
      </c:catAx>
      <c:valAx>
        <c:axId val="1504384"/>
        <c:scaling>
          <c:orientation val="minMax"/>
          <c:max val="1"/>
        </c:scaling>
        <c:delete val="0"/>
        <c:axPos val="l"/>
        <c:majorGridlines/>
        <c:numFmt formatCode="0%" sourceLinked="1"/>
        <c:majorTickMark val="out"/>
        <c:minorTickMark val="none"/>
        <c:tickLblPos val="nextTo"/>
        <c:crossAx val="1494400"/>
        <c:crosses val="autoZero"/>
        <c:crossBetween val="between"/>
      </c:valAx>
    </c:plotArea>
    <c:legend>
      <c:legendPos val="r"/>
      <c:overlay val="0"/>
    </c:legend>
    <c:plotVisOnly val="1"/>
    <c:dispBlanksAs val="gap"/>
    <c:showDLblsOverMax val="0"/>
  </c:chart>
  <c:spPr>
    <a:scene3d>
      <a:camera prst="orthographicFront"/>
      <a:lightRig rig="threePt" dir="t"/>
    </a:scene3d>
    <a:sp3d prstMaterial="softEdge">
      <a:bevelT w="127000" prst="artDeco"/>
    </a:sp3d>
  </c:spPr>
  <c:txPr>
    <a:bodyPr/>
    <a:lstStyle/>
    <a:p>
      <a:pPr>
        <a:defRPr sz="1200" b="1"/>
      </a:pPr>
      <a:endParaRPr lang="en-US"/>
    </a:p>
  </c:txPr>
  <c:externalData r:id="rId1">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title>
      <c:tx>
        <c:rich>
          <a:bodyPr/>
          <a:lstStyle/>
          <a:p>
            <a:pPr>
              <a:defRPr/>
            </a:pPr>
            <a:r>
              <a:rPr lang="en-GB" baseline="0" dirty="0"/>
              <a:t>Survey – Partner Schools</a:t>
            </a:r>
            <a:endParaRPr lang="en-GB" sz="1200" i="1" dirty="0"/>
          </a:p>
        </c:rich>
      </c:tx>
      <c:overlay val="0"/>
    </c:title>
    <c:autoTitleDeleted val="0"/>
    <c:plotArea>
      <c:layout/>
      <c:barChart>
        <c:barDir val="col"/>
        <c:grouping val="percentStacked"/>
        <c:varyColors val="0"/>
        <c:ser>
          <c:idx val="0"/>
          <c:order val="0"/>
          <c:tx>
            <c:strRef>
              <c:f>Sheet1!$B$1</c:f>
              <c:strCache>
                <c:ptCount val="1"/>
                <c:pt idx="0">
                  <c:v>Strongly Agree</c:v>
                </c:pt>
              </c:strCache>
            </c:strRef>
          </c:tx>
          <c:spPr>
            <a:solidFill>
              <a:srgbClr val="00B050"/>
            </a:solidFill>
          </c:spPr>
          <c:invertIfNegative val="0"/>
          <c:cat>
            <c:strRef>
              <c:f>Sheet1!$A$2:$A$8</c:f>
              <c:strCache>
                <c:ptCount val="7"/>
                <c:pt idx="0">
                  <c:v>Q1</c:v>
                </c:pt>
                <c:pt idx="1">
                  <c:v>Q2</c:v>
                </c:pt>
                <c:pt idx="2">
                  <c:v>Q3</c:v>
                </c:pt>
                <c:pt idx="3">
                  <c:v>Q4</c:v>
                </c:pt>
                <c:pt idx="4">
                  <c:v>Q5</c:v>
                </c:pt>
                <c:pt idx="5">
                  <c:v>Q6</c:v>
                </c:pt>
                <c:pt idx="6">
                  <c:v>Q7</c:v>
                </c:pt>
              </c:strCache>
            </c:strRef>
          </c:cat>
          <c:val>
            <c:numRef>
              <c:f>Sheet1!$B$2:$B$8</c:f>
              <c:numCache>
                <c:formatCode>0%</c:formatCode>
                <c:ptCount val="7"/>
                <c:pt idx="0">
                  <c:v>0.67</c:v>
                </c:pt>
                <c:pt idx="1">
                  <c:v>0.67</c:v>
                </c:pt>
                <c:pt idx="2">
                  <c:v>0.67</c:v>
                </c:pt>
                <c:pt idx="3">
                  <c:v>0.67</c:v>
                </c:pt>
                <c:pt idx="4">
                  <c:v>0.67</c:v>
                </c:pt>
                <c:pt idx="5">
                  <c:v>0.78</c:v>
                </c:pt>
                <c:pt idx="6">
                  <c:v>0.78</c:v>
                </c:pt>
              </c:numCache>
            </c:numRef>
          </c:val>
          <c:extLst>
            <c:ext xmlns:c16="http://schemas.microsoft.com/office/drawing/2014/chart" uri="{C3380CC4-5D6E-409C-BE32-E72D297353CC}">
              <c16:uniqueId val="{00000000-9547-40DF-9CE4-2A086A38AAC6}"/>
            </c:ext>
          </c:extLst>
        </c:ser>
        <c:ser>
          <c:idx val="1"/>
          <c:order val="1"/>
          <c:tx>
            <c:strRef>
              <c:f>Sheet1!$C$1</c:f>
              <c:strCache>
                <c:ptCount val="1"/>
                <c:pt idx="0">
                  <c:v>Agree</c:v>
                </c:pt>
              </c:strCache>
            </c:strRef>
          </c:tx>
          <c:spPr>
            <a:solidFill>
              <a:srgbClr val="92D050"/>
            </a:solidFill>
          </c:spPr>
          <c:invertIfNegative val="0"/>
          <c:cat>
            <c:strRef>
              <c:f>Sheet1!$A$2:$A$8</c:f>
              <c:strCache>
                <c:ptCount val="7"/>
                <c:pt idx="0">
                  <c:v>Q1</c:v>
                </c:pt>
                <c:pt idx="1">
                  <c:v>Q2</c:v>
                </c:pt>
                <c:pt idx="2">
                  <c:v>Q3</c:v>
                </c:pt>
                <c:pt idx="3">
                  <c:v>Q4</c:v>
                </c:pt>
                <c:pt idx="4">
                  <c:v>Q5</c:v>
                </c:pt>
                <c:pt idx="5">
                  <c:v>Q6</c:v>
                </c:pt>
                <c:pt idx="6">
                  <c:v>Q7</c:v>
                </c:pt>
              </c:strCache>
            </c:strRef>
          </c:cat>
          <c:val>
            <c:numRef>
              <c:f>Sheet1!$C$2:$C$8</c:f>
              <c:numCache>
                <c:formatCode>0%</c:formatCode>
                <c:ptCount val="7"/>
                <c:pt idx="0">
                  <c:v>0.33</c:v>
                </c:pt>
                <c:pt idx="1">
                  <c:v>0.33</c:v>
                </c:pt>
                <c:pt idx="2">
                  <c:v>0.33</c:v>
                </c:pt>
                <c:pt idx="3">
                  <c:v>0.33</c:v>
                </c:pt>
                <c:pt idx="4">
                  <c:v>0.33</c:v>
                </c:pt>
                <c:pt idx="5">
                  <c:v>0.22</c:v>
                </c:pt>
                <c:pt idx="6">
                  <c:v>0.22</c:v>
                </c:pt>
              </c:numCache>
            </c:numRef>
          </c:val>
          <c:extLst>
            <c:ext xmlns:c16="http://schemas.microsoft.com/office/drawing/2014/chart" uri="{C3380CC4-5D6E-409C-BE32-E72D297353CC}">
              <c16:uniqueId val="{00000001-9547-40DF-9CE4-2A086A38AAC6}"/>
            </c:ext>
          </c:extLst>
        </c:ser>
        <c:ser>
          <c:idx val="2"/>
          <c:order val="2"/>
          <c:tx>
            <c:strRef>
              <c:f>Sheet1!$D$1</c:f>
              <c:strCache>
                <c:ptCount val="1"/>
                <c:pt idx="0">
                  <c:v>Don't Know</c:v>
                </c:pt>
              </c:strCache>
            </c:strRef>
          </c:tx>
          <c:spPr>
            <a:solidFill>
              <a:srgbClr val="FFFF00"/>
            </a:solidFill>
          </c:spPr>
          <c:invertIfNegative val="0"/>
          <c:cat>
            <c:strRef>
              <c:f>Sheet1!$A$2:$A$8</c:f>
              <c:strCache>
                <c:ptCount val="7"/>
                <c:pt idx="0">
                  <c:v>Q1</c:v>
                </c:pt>
                <c:pt idx="1">
                  <c:v>Q2</c:v>
                </c:pt>
                <c:pt idx="2">
                  <c:v>Q3</c:v>
                </c:pt>
                <c:pt idx="3">
                  <c:v>Q4</c:v>
                </c:pt>
                <c:pt idx="4">
                  <c:v>Q5</c:v>
                </c:pt>
                <c:pt idx="5">
                  <c:v>Q6</c:v>
                </c:pt>
                <c:pt idx="6">
                  <c:v>Q7</c:v>
                </c:pt>
              </c:strCache>
            </c:strRef>
          </c:cat>
          <c:val>
            <c:numRef>
              <c:f>Sheet1!$D$2:$D$8</c:f>
              <c:numCache>
                <c:formatCode>0.00%</c:formatCode>
                <c:ptCount val="7"/>
                <c:pt idx="0">
                  <c:v>0</c:v>
                </c:pt>
                <c:pt idx="1">
                  <c:v>0</c:v>
                </c:pt>
                <c:pt idx="2">
                  <c:v>0</c:v>
                </c:pt>
                <c:pt idx="3">
                  <c:v>0</c:v>
                </c:pt>
                <c:pt idx="4">
                  <c:v>0</c:v>
                </c:pt>
                <c:pt idx="5">
                  <c:v>0</c:v>
                </c:pt>
                <c:pt idx="6">
                  <c:v>0</c:v>
                </c:pt>
              </c:numCache>
            </c:numRef>
          </c:val>
          <c:extLst>
            <c:ext xmlns:c16="http://schemas.microsoft.com/office/drawing/2014/chart" uri="{C3380CC4-5D6E-409C-BE32-E72D297353CC}">
              <c16:uniqueId val="{00000000-C531-44E4-9D83-7A29A066B017}"/>
            </c:ext>
          </c:extLst>
        </c:ser>
        <c:ser>
          <c:idx val="3"/>
          <c:order val="3"/>
          <c:tx>
            <c:strRef>
              <c:f>Sheet1!$E$1</c:f>
              <c:strCache>
                <c:ptCount val="1"/>
                <c:pt idx="0">
                  <c:v>Disagree</c:v>
                </c:pt>
              </c:strCache>
            </c:strRef>
          </c:tx>
          <c:invertIfNegative val="0"/>
          <c:cat>
            <c:strRef>
              <c:f>Sheet1!$A$2:$A$8</c:f>
              <c:strCache>
                <c:ptCount val="7"/>
                <c:pt idx="0">
                  <c:v>Q1</c:v>
                </c:pt>
                <c:pt idx="1">
                  <c:v>Q2</c:v>
                </c:pt>
                <c:pt idx="2">
                  <c:v>Q3</c:v>
                </c:pt>
                <c:pt idx="3">
                  <c:v>Q4</c:v>
                </c:pt>
                <c:pt idx="4">
                  <c:v>Q5</c:v>
                </c:pt>
                <c:pt idx="5">
                  <c:v>Q6</c:v>
                </c:pt>
                <c:pt idx="6">
                  <c:v>Q7</c:v>
                </c:pt>
              </c:strCache>
            </c:strRef>
          </c:cat>
          <c:val>
            <c:numRef>
              <c:f>Sheet1!$E$2:$E$8</c:f>
              <c:numCache>
                <c:formatCode>0.00%</c:formatCode>
                <c:ptCount val="7"/>
                <c:pt idx="0">
                  <c:v>0</c:v>
                </c:pt>
                <c:pt idx="1">
                  <c:v>0</c:v>
                </c:pt>
                <c:pt idx="2">
                  <c:v>0</c:v>
                </c:pt>
                <c:pt idx="3">
                  <c:v>0</c:v>
                </c:pt>
                <c:pt idx="4">
                  <c:v>0</c:v>
                </c:pt>
                <c:pt idx="5">
                  <c:v>0</c:v>
                </c:pt>
                <c:pt idx="6">
                  <c:v>0</c:v>
                </c:pt>
              </c:numCache>
            </c:numRef>
          </c:val>
          <c:extLst>
            <c:ext xmlns:c16="http://schemas.microsoft.com/office/drawing/2014/chart" uri="{C3380CC4-5D6E-409C-BE32-E72D297353CC}">
              <c16:uniqueId val="{00000001-C531-44E4-9D83-7A29A066B017}"/>
            </c:ext>
          </c:extLst>
        </c:ser>
        <c:ser>
          <c:idx val="4"/>
          <c:order val="4"/>
          <c:tx>
            <c:strRef>
              <c:f>Sheet1!$F$1</c:f>
              <c:strCache>
                <c:ptCount val="1"/>
                <c:pt idx="0">
                  <c:v>Strongly Disagree</c:v>
                </c:pt>
              </c:strCache>
            </c:strRef>
          </c:tx>
          <c:invertIfNegative val="0"/>
          <c:cat>
            <c:strRef>
              <c:f>Sheet1!$A$2:$A$8</c:f>
              <c:strCache>
                <c:ptCount val="7"/>
                <c:pt idx="0">
                  <c:v>Q1</c:v>
                </c:pt>
                <c:pt idx="1">
                  <c:v>Q2</c:v>
                </c:pt>
                <c:pt idx="2">
                  <c:v>Q3</c:v>
                </c:pt>
                <c:pt idx="3">
                  <c:v>Q4</c:v>
                </c:pt>
                <c:pt idx="4">
                  <c:v>Q5</c:v>
                </c:pt>
                <c:pt idx="5">
                  <c:v>Q6</c:v>
                </c:pt>
                <c:pt idx="6">
                  <c:v>Q7</c:v>
                </c:pt>
              </c:strCache>
            </c:strRef>
          </c:cat>
          <c:val>
            <c:numRef>
              <c:f>Sheet1!$F$2:$F$8</c:f>
              <c:numCache>
                <c:formatCode>0.00%</c:formatCode>
                <c:ptCount val="7"/>
                <c:pt idx="0">
                  <c:v>0</c:v>
                </c:pt>
                <c:pt idx="1">
                  <c:v>0</c:v>
                </c:pt>
                <c:pt idx="2">
                  <c:v>0</c:v>
                </c:pt>
                <c:pt idx="3">
                  <c:v>0</c:v>
                </c:pt>
                <c:pt idx="4">
                  <c:v>0</c:v>
                </c:pt>
                <c:pt idx="5">
                  <c:v>0</c:v>
                </c:pt>
                <c:pt idx="6">
                  <c:v>0</c:v>
                </c:pt>
              </c:numCache>
            </c:numRef>
          </c:val>
          <c:extLst>
            <c:ext xmlns:c16="http://schemas.microsoft.com/office/drawing/2014/chart" uri="{C3380CC4-5D6E-409C-BE32-E72D297353CC}">
              <c16:uniqueId val="{00000002-C531-44E4-9D83-7A29A066B017}"/>
            </c:ext>
          </c:extLst>
        </c:ser>
        <c:dLbls>
          <c:showLegendKey val="0"/>
          <c:showVal val="0"/>
          <c:showCatName val="0"/>
          <c:showSerName val="0"/>
          <c:showPercent val="0"/>
          <c:showBubbleSize val="0"/>
        </c:dLbls>
        <c:gapWidth val="150"/>
        <c:overlap val="100"/>
        <c:axId val="144062336"/>
        <c:axId val="144063872"/>
      </c:barChart>
      <c:catAx>
        <c:axId val="144062336"/>
        <c:scaling>
          <c:orientation val="minMax"/>
        </c:scaling>
        <c:delete val="0"/>
        <c:axPos val="b"/>
        <c:numFmt formatCode="General" sourceLinked="0"/>
        <c:majorTickMark val="none"/>
        <c:minorTickMark val="none"/>
        <c:tickLblPos val="nextTo"/>
        <c:crossAx val="144063872"/>
        <c:crosses val="autoZero"/>
        <c:auto val="1"/>
        <c:lblAlgn val="ctr"/>
        <c:lblOffset val="100"/>
        <c:noMultiLvlLbl val="0"/>
      </c:catAx>
      <c:valAx>
        <c:axId val="144063872"/>
        <c:scaling>
          <c:orientation val="minMax"/>
          <c:max val="1"/>
        </c:scaling>
        <c:delete val="0"/>
        <c:axPos val="l"/>
        <c:majorGridlines/>
        <c:numFmt formatCode="0%" sourceLinked="1"/>
        <c:majorTickMark val="out"/>
        <c:minorTickMark val="none"/>
        <c:tickLblPos val="nextTo"/>
        <c:crossAx val="144062336"/>
        <c:crosses val="autoZero"/>
        <c:crossBetween val="between"/>
      </c:valAx>
    </c:plotArea>
    <c:legend>
      <c:legendPos val="r"/>
      <c:layout>
        <c:manualLayout>
          <c:xMode val="edge"/>
          <c:yMode val="edge"/>
          <c:x val="0.7614659213943582"/>
          <c:y val="0.39367766567965151"/>
          <c:w val="0.22697107808287878"/>
          <c:h val="0.40346341838212268"/>
        </c:manualLayout>
      </c:layout>
      <c:overlay val="0"/>
    </c:legend>
    <c:plotVisOnly val="1"/>
    <c:dispBlanksAs val="gap"/>
    <c:showDLblsOverMax val="0"/>
  </c:chart>
  <c:spPr>
    <a:scene3d>
      <a:camera prst="orthographicFront"/>
      <a:lightRig rig="threePt" dir="t"/>
    </a:scene3d>
    <a:sp3d prstMaterial="softEdge">
      <a:bevelT w="127000" prst="artDeco"/>
    </a:sp3d>
  </c:spPr>
  <c:txPr>
    <a:bodyPr/>
    <a:lstStyle/>
    <a:p>
      <a:pPr>
        <a:defRPr sz="1200" b="1"/>
      </a:pPr>
      <a:endParaRPr lang="en-US"/>
    </a:p>
  </c:txPr>
  <c:externalData r:id="rId1">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title>
      <c:tx>
        <c:rich>
          <a:bodyPr/>
          <a:lstStyle/>
          <a:p>
            <a:pPr>
              <a:defRPr/>
            </a:pPr>
            <a:r>
              <a:rPr lang="en-GB" baseline="0" dirty="0"/>
              <a:t>Number of pupils supporting through Aspire   </a:t>
            </a:r>
          </a:p>
          <a:p>
            <a:pPr>
              <a:defRPr/>
            </a:pPr>
            <a:r>
              <a:rPr lang="en-GB" sz="1200" i="1" baseline="0" dirty="0"/>
              <a:t>(3 year trend)</a:t>
            </a:r>
            <a:endParaRPr lang="en-GB" sz="1200" i="1" dirty="0"/>
          </a:p>
        </c:rich>
      </c:tx>
      <c:overlay val="0"/>
    </c:title>
    <c:autoTitleDeleted val="0"/>
    <c:plotArea>
      <c:layout/>
      <c:barChart>
        <c:barDir val="col"/>
        <c:grouping val="clustered"/>
        <c:varyColors val="0"/>
        <c:ser>
          <c:idx val="0"/>
          <c:order val="0"/>
          <c:tx>
            <c:strRef>
              <c:f>Sheet1!$B$1</c:f>
              <c:strCache>
                <c:ptCount val="1"/>
                <c:pt idx="0">
                  <c:v>#</c:v>
                </c:pt>
              </c:strCache>
            </c:strRef>
          </c:tx>
          <c:spPr>
            <a:solidFill>
              <a:schemeClr val="accent3">
                <a:lumMod val="75000"/>
              </a:schemeClr>
            </a:solidFill>
          </c:spPr>
          <c:invertIfNegative val="0"/>
          <c:cat>
            <c:strRef>
              <c:f>Sheet1!$A$2:$A$4</c:f>
              <c:strCache>
                <c:ptCount val="3"/>
                <c:pt idx="0">
                  <c:v>2016-17</c:v>
                </c:pt>
                <c:pt idx="1">
                  <c:v>2017-18</c:v>
                </c:pt>
                <c:pt idx="2">
                  <c:v>2018-19</c:v>
                </c:pt>
              </c:strCache>
            </c:strRef>
          </c:cat>
          <c:val>
            <c:numRef>
              <c:f>Sheet1!$B$2:$B$4</c:f>
              <c:numCache>
                <c:formatCode>0</c:formatCode>
                <c:ptCount val="3"/>
                <c:pt idx="0">
                  <c:v>52</c:v>
                </c:pt>
                <c:pt idx="1">
                  <c:v>61</c:v>
                </c:pt>
                <c:pt idx="2">
                  <c:v>28</c:v>
                </c:pt>
              </c:numCache>
            </c:numRef>
          </c:val>
          <c:extLst>
            <c:ext xmlns:c16="http://schemas.microsoft.com/office/drawing/2014/chart" uri="{C3380CC4-5D6E-409C-BE32-E72D297353CC}">
              <c16:uniqueId val="{00000000-9547-40DF-9CE4-2A086A38AAC6}"/>
            </c:ext>
          </c:extLst>
        </c:ser>
        <c:dLbls>
          <c:showLegendKey val="0"/>
          <c:showVal val="0"/>
          <c:showCatName val="0"/>
          <c:showSerName val="0"/>
          <c:showPercent val="0"/>
          <c:showBubbleSize val="0"/>
        </c:dLbls>
        <c:gapWidth val="150"/>
        <c:axId val="144110720"/>
        <c:axId val="144112256"/>
      </c:barChart>
      <c:catAx>
        <c:axId val="144110720"/>
        <c:scaling>
          <c:orientation val="minMax"/>
        </c:scaling>
        <c:delete val="0"/>
        <c:axPos val="b"/>
        <c:numFmt formatCode="General" sourceLinked="0"/>
        <c:majorTickMark val="none"/>
        <c:minorTickMark val="none"/>
        <c:tickLblPos val="nextTo"/>
        <c:crossAx val="144112256"/>
        <c:crosses val="autoZero"/>
        <c:auto val="1"/>
        <c:lblAlgn val="ctr"/>
        <c:lblOffset val="100"/>
        <c:noMultiLvlLbl val="0"/>
      </c:catAx>
      <c:valAx>
        <c:axId val="144112256"/>
        <c:scaling>
          <c:orientation val="minMax"/>
        </c:scaling>
        <c:delete val="0"/>
        <c:axPos val="l"/>
        <c:majorGridlines/>
        <c:numFmt formatCode="0" sourceLinked="1"/>
        <c:majorTickMark val="out"/>
        <c:minorTickMark val="none"/>
        <c:tickLblPos val="nextTo"/>
        <c:crossAx val="144110720"/>
        <c:crosses val="autoZero"/>
        <c:crossBetween val="between"/>
      </c:valAx>
    </c:plotArea>
    <c:legend>
      <c:legendPos val="r"/>
      <c:overlay val="0"/>
    </c:legend>
    <c:plotVisOnly val="1"/>
    <c:dispBlanksAs val="gap"/>
    <c:showDLblsOverMax val="0"/>
  </c:chart>
  <c:spPr>
    <a:scene3d>
      <a:camera prst="orthographicFront"/>
      <a:lightRig rig="threePt" dir="t"/>
    </a:scene3d>
    <a:sp3d prstMaterial="softEdge">
      <a:bevelT w="127000" prst="artDeco"/>
    </a:sp3d>
  </c:spPr>
  <c:txPr>
    <a:bodyPr/>
    <a:lstStyle/>
    <a:p>
      <a:pPr>
        <a:defRPr sz="1200" b="1"/>
      </a:pPr>
      <a:endParaRPr lang="en-US"/>
    </a:p>
  </c:txPr>
  <c:externalData r:id="rId1">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GB"/>
              <a:t>Staff and Governors</a:t>
            </a:r>
          </a:p>
        </c:rich>
      </c:tx>
      <c:overlay val="0"/>
    </c:title>
    <c:autoTitleDeleted val="0"/>
    <c:plotArea>
      <c:layout/>
      <c:barChart>
        <c:barDir val="col"/>
        <c:grouping val="percentStacked"/>
        <c:varyColors val="0"/>
        <c:ser>
          <c:idx val="0"/>
          <c:order val="0"/>
          <c:tx>
            <c:strRef>
              <c:f>Sheet1!$B$1</c:f>
              <c:strCache>
                <c:ptCount val="1"/>
                <c:pt idx="0">
                  <c:v>Strongly Agree</c:v>
                </c:pt>
              </c:strCache>
            </c:strRef>
          </c:tx>
          <c:spPr>
            <a:solidFill>
              <a:srgbClr val="00B050"/>
            </a:solidFill>
          </c:spPr>
          <c:invertIfNegative val="0"/>
          <c:cat>
            <c:strRef>
              <c:f>Sheet1!$A$2:$A$7</c:f>
              <c:strCache>
                <c:ptCount val="6"/>
                <c:pt idx="0">
                  <c:v>Q1</c:v>
                </c:pt>
                <c:pt idx="1">
                  <c:v>Q2</c:v>
                </c:pt>
                <c:pt idx="2">
                  <c:v>Q3</c:v>
                </c:pt>
                <c:pt idx="3">
                  <c:v>Q4</c:v>
                </c:pt>
                <c:pt idx="4">
                  <c:v>Q5</c:v>
                </c:pt>
                <c:pt idx="5">
                  <c:v>Q6</c:v>
                </c:pt>
              </c:strCache>
            </c:strRef>
          </c:cat>
          <c:val>
            <c:numRef>
              <c:f>Sheet1!$B$2:$B$7</c:f>
              <c:numCache>
                <c:formatCode>General</c:formatCode>
                <c:ptCount val="6"/>
                <c:pt idx="0">
                  <c:v>9</c:v>
                </c:pt>
                <c:pt idx="1">
                  <c:v>14</c:v>
                </c:pt>
                <c:pt idx="2">
                  <c:v>9</c:v>
                </c:pt>
                <c:pt idx="3">
                  <c:v>14</c:v>
                </c:pt>
                <c:pt idx="4">
                  <c:v>11</c:v>
                </c:pt>
                <c:pt idx="5">
                  <c:v>3</c:v>
                </c:pt>
              </c:numCache>
            </c:numRef>
          </c:val>
          <c:extLst>
            <c:ext xmlns:c16="http://schemas.microsoft.com/office/drawing/2014/chart" uri="{C3380CC4-5D6E-409C-BE32-E72D297353CC}">
              <c16:uniqueId val="{00000000-AF04-4177-AF11-B59DA24DEB17}"/>
            </c:ext>
          </c:extLst>
        </c:ser>
        <c:ser>
          <c:idx val="1"/>
          <c:order val="1"/>
          <c:tx>
            <c:strRef>
              <c:f>Sheet1!$C$1</c:f>
              <c:strCache>
                <c:ptCount val="1"/>
                <c:pt idx="0">
                  <c:v>Agree</c:v>
                </c:pt>
              </c:strCache>
            </c:strRef>
          </c:tx>
          <c:spPr>
            <a:solidFill>
              <a:srgbClr val="92D050"/>
            </a:solidFill>
          </c:spPr>
          <c:invertIfNegative val="0"/>
          <c:cat>
            <c:strRef>
              <c:f>Sheet1!$A$2:$A$7</c:f>
              <c:strCache>
                <c:ptCount val="6"/>
                <c:pt idx="0">
                  <c:v>Q1</c:v>
                </c:pt>
                <c:pt idx="1">
                  <c:v>Q2</c:v>
                </c:pt>
                <c:pt idx="2">
                  <c:v>Q3</c:v>
                </c:pt>
                <c:pt idx="3">
                  <c:v>Q4</c:v>
                </c:pt>
                <c:pt idx="4">
                  <c:v>Q5</c:v>
                </c:pt>
                <c:pt idx="5">
                  <c:v>Q6</c:v>
                </c:pt>
              </c:strCache>
            </c:strRef>
          </c:cat>
          <c:val>
            <c:numRef>
              <c:f>Sheet1!$C$2:$C$7</c:f>
              <c:numCache>
                <c:formatCode>General</c:formatCode>
                <c:ptCount val="6"/>
                <c:pt idx="0">
                  <c:v>11</c:v>
                </c:pt>
                <c:pt idx="1">
                  <c:v>9</c:v>
                </c:pt>
                <c:pt idx="2">
                  <c:v>8</c:v>
                </c:pt>
                <c:pt idx="3">
                  <c:v>9</c:v>
                </c:pt>
                <c:pt idx="4">
                  <c:v>4</c:v>
                </c:pt>
                <c:pt idx="5">
                  <c:v>9</c:v>
                </c:pt>
              </c:numCache>
            </c:numRef>
          </c:val>
          <c:extLst>
            <c:ext xmlns:c16="http://schemas.microsoft.com/office/drawing/2014/chart" uri="{C3380CC4-5D6E-409C-BE32-E72D297353CC}">
              <c16:uniqueId val="{00000001-AF04-4177-AF11-B59DA24DEB17}"/>
            </c:ext>
          </c:extLst>
        </c:ser>
        <c:ser>
          <c:idx val="2"/>
          <c:order val="2"/>
          <c:tx>
            <c:strRef>
              <c:f>Sheet1!$D$1</c:f>
              <c:strCache>
                <c:ptCount val="1"/>
                <c:pt idx="0">
                  <c:v>Unsure</c:v>
                </c:pt>
              </c:strCache>
            </c:strRef>
          </c:tx>
          <c:spPr>
            <a:solidFill>
              <a:srgbClr val="FFFF00"/>
            </a:solidFill>
          </c:spPr>
          <c:invertIfNegative val="0"/>
          <c:cat>
            <c:strRef>
              <c:f>Sheet1!$A$2:$A$7</c:f>
              <c:strCache>
                <c:ptCount val="6"/>
                <c:pt idx="0">
                  <c:v>Q1</c:v>
                </c:pt>
                <c:pt idx="1">
                  <c:v>Q2</c:v>
                </c:pt>
                <c:pt idx="2">
                  <c:v>Q3</c:v>
                </c:pt>
                <c:pt idx="3">
                  <c:v>Q4</c:v>
                </c:pt>
                <c:pt idx="4">
                  <c:v>Q5</c:v>
                </c:pt>
                <c:pt idx="5">
                  <c:v>Q6</c:v>
                </c:pt>
              </c:strCache>
            </c:strRef>
          </c:cat>
          <c:val>
            <c:numRef>
              <c:f>Sheet1!$D$2:$D$7</c:f>
              <c:numCache>
                <c:formatCode>General</c:formatCode>
                <c:ptCount val="6"/>
                <c:pt idx="0">
                  <c:v>1</c:v>
                </c:pt>
                <c:pt idx="1">
                  <c:v>0</c:v>
                </c:pt>
                <c:pt idx="2">
                  <c:v>2</c:v>
                </c:pt>
                <c:pt idx="3">
                  <c:v>0</c:v>
                </c:pt>
                <c:pt idx="4">
                  <c:v>2</c:v>
                </c:pt>
                <c:pt idx="5">
                  <c:v>1</c:v>
                </c:pt>
              </c:numCache>
            </c:numRef>
          </c:val>
          <c:extLst>
            <c:ext xmlns:c16="http://schemas.microsoft.com/office/drawing/2014/chart" uri="{C3380CC4-5D6E-409C-BE32-E72D297353CC}">
              <c16:uniqueId val="{00000002-AF04-4177-AF11-B59DA24DEB17}"/>
            </c:ext>
          </c:extLst>
        </c:ser>
        <c:ser>
          <c:idx val="3"/>
          <c:order val="3"/>
          <c:tx>
            <c:strRef>
              <c:f>Sheet1!$E$1</c:f>
              <c:strCache>
                <c:ptCount val="1"/>
                <c:pt idx="0">
                  <c:v>Disagree</c:v>
                </c:pt>
              </c:strCache>
            </c:strRef>
          </c:tx>
          <c:spPr>
            <a:solidFill>
              <a:srgbClr val="FFC000"/>
            </a:solidFill>
          </c:spPr>
          <c:invertIfNegative val="0"/>
          <c:cat>
            <c:strRef>
              <c:f>Sheet1!$A$2:$A$7</c:f>
              <c:strCache>
                <c:ptCount val="6"/>
                <c:pt idx="0">
                  <c:v>Q1</c:v>
                </c:pt>
                <c:pt idx="1">
                  <c:v>Q2</c:v>
                </c:pt>
                <c:pt idx="2">
                  <c:v>Q3</c:v>
                </c:pt>
                <c:pt idx="3">
                  <c:v>Q4</c:v>
                </c:pt>
                <c:pt idx="4">
                  <c:v>Q5</c:v>
                </c:pt>
                <c:pt idx="5">
                  <c:v>Q6</c:v>
                </c:pt>
              </c:strCache>
            </c:strRef>
          </c:cat>
          <c:val>
            <c:numRef>
              <c:f>Sheet1!$E$2:$E$7</c:f>
              <c:numCache>
                <c:formatCode>General</c:formatCode>
                <c:ptCount val="6"/>
                <c:pt idx="0">
                  <c:v>2</c:v>
                </c:pt>
                <c:pt idx="1">
                  <c:v>0</c:v>
                </c:pt>
                <c:pt idx="2">
                  <c:v>4</c:v>
                </c:pt>
                <c:pt idx="3">
                  <c:v>0</c:v>
                </c:pt>
                <c:pt idx="4">
                  <c:v>4</c:v>
                </c:pt>
                <c:pt idx="5">
                  <c:v>7</c:v>
                </c:pt>
              </c:numCache>
            </c:numRef>
          </c:val>
          <c:extLst>
            <c:ext xmlns:c16="http://schemas.microsoft.com/office/drawing/2014/chart" uri="{C3380CC4-5D6E-409C-BE32-E72D297353CC}">
              <c16:uniqueId val="{00000003-AF04-4177-AF11-B59DA24DEB17}"/>
            </c:ext>
          </c:extLst>
        </c:ser>
        <c:ser>
          <c:idx val="4"/>
          <c:order val="4"/>
          <c:tx>
            <c:strRef>
              <c:f>Sheet1!$F$1</c:f>
              <c:strCache>
                <c:ptCount val="1"/>
                <c:pt idx="0">
                  <c:v>Strongly Disagree</c:v>
                </c:pt>
              </c:strCache>
            </c:strRef>
          </c:tx>
          <c:spPr>
            <a:solidFill>
              <a:srgbClr val="FF0000"/>
            </a:solidFill>
          </c:spPr>
          <c:invertIfNegative val="0"/>
          <c:cat>
            <c:strRef>
              <c:f>Sheet1!$A$2:$A$7</c:f>
              <c:strCache>
                <c:ptCount val="6"/>
                <c:pt idx="0">
                  <c:v>Q1</c:v>
                </c:pt>
                <c:pt idx="1">
                  <c:v>Q2</c:v>
                </c:pt>
                <c:pt idx="2">
                  <c:v>Q3</c:v>
                </c:pt>
                <c:pt idx="3">
                  <c:v>Q4</c:v>
                </c:pt>
                <c:pt idx="4">
                  <c:v>Q5</c:v>
                </c:pt>
                <c:pt idx="5">
                  <c:v>Q6</c:v>
                </c:pt>
              </c:strCache>
            </c:strRef>
          </c:cat>
          <c:val>
            <c:numRef>
              <c:f>Sheet1!$F$2:$F$7</c:f>
              <c:numCache>
                <c:formatCode>General</c:formatCode>
                <c:ptCount val="6"/>
                <c:pt idx="0">
                  <c:v>0</c:v>
                </c:pt>
                <c:pt idx="1">
                  <c:v>0</c:v>
                </c:pt>
                <c:pt idx="2">
                  <c:v>0</c:v>
                </c:pt>
                <c:pt idx="3">
                  <c:v>0</c:v>
                </c:pt>
                <c:pt idx="4">
                  <c:v>2</c:v>
                </c:pt>
                <c:pt idx="5">
                  <c:v>3</c:v>
                </c:pt>
              </c:numCache>
            </c:numRef>
          </c:val>
          <c:extLst>
            <c:ext xmlns:c16="http://schemas.microsoft.com/office/drawing/2014/chart" uri="{C3380CC4-5D6E-409C-BE32-E72D297353CC}">
              <c16:uniqueId val="{00000004-AF04-4177-AF11-B59DA24DEB17}"/>
            </c:ext>
          </c:extLst>
        </c:ser>
        <c:dLbls>
          <c:showLegendKey val="0"/>
          <c:showVal val="0"/>
          <c:showCatName val="0"/>
          <c:showSerName val="0"/>
          <c:showPercent val="0"/>
          <c:showBubbleSize val="0"/>
        </c:dLbls>
        <c:gapWidth val="55"/>
        <c:overlap val="100"/>
        <c:axId val="143911936"/>
        <c:axId val="143803136"/>
      </c:barChart>
      <c:catAx>
        <c:axId val="143911936"/>
        <c:scaling>
          <c:orientation val="minMax"/>
        </c:scaling>
        <c:delete val="0"/>
        <c:axPos val="b"/>
        <c:numFmt formatCode="General" sourceLinked="0"/>
        <c:majorTickMark val="none"/>
        <c:minorTickMark val="none"/>
        <c:tickLblPos val="nextTo"/>
        <c:crossAx val="143803136"/>
        <c:crosses val="autoZero"/>
        <c:auto val="1"/>
        <c:lblAlgn val="ctr"/>
        <c:lblOffset val="100"/>
        <c:noMultiLvlLbl val="0"/>
      </c:catAx>
      <c:valAx>
        <c:axId val="143803136"/>
        <c:scaling>
          <c:orientation val="minMax"/>
        </c:scaling>
        <c:delete val="0"/>
        <c:axPos val="l"/>
        <c:majorGridlines/>
        <c:numFmt formatCode="0%" sourceLinked="1"/>
        <c:majorTickMark val="none"/>
        <c:minorTickMark val="none"/>
        <c:tickLblPos val="nextTo"/>
        <c:crossAx val="143911936"/>
        <c:crosses val="autoZero"/>
        <c:crossBetween val="between"/>
      </c:valAx>
    </c:plotArea>
    <c:legend>
      <c:legendPos val="r"/>
      <c:overlay val="0"/>
      <c:txPr>
        <a:bodyPr/>
        <a:lstStyle/>
        <a:p>
          <a:pPr>
            <a:defRPr sz="1050"/>
          </a:pPr>
          <a:endParaRPr lang="en-US"/>
        </a:p>
      </c:txPr>
    </c:legend>
    <c:plotVisOnly val="1"/>
    <c:dispBlanksAs val="gap"/>
    <c:showDLblsOverMax val="0"/>
  </c:chart>
  <c:spPr>
    <a:gradFill rotWithShape="1">
      <a:gsLst>
        <a:gs pos="0">
          <a:srgbClr val="222222">
            <a:tint val="50000"/>
            <a:satMod val="300000"/>
          </a:srgbClr>
        </a:gs>
        <a:gs pos="35000">
          <a:srgbClr val="222222">
            <a:tint val="37000"/>
            <a:satMod val="300000"/>
          </a:srgbClr>
        </a:gs>
        <a:gs pos="100000">
          <a:srgbClr val="222222">
            <a:tint val="15000"/>
            <a:satMod val="350000"/>
          </a:srgbClr>
        </a:gs>
      </a:gsLst>
      <a:lin ang="16200000" scaled="1"/>
    </a:gradFill>
    <a:ln w="9525" cap="flat" cmpd="sng" algn="ctr">
      <a:solidFill>
        <a:srgbClr val="222222">
          <a:shade val="95000"/>
          <a:satMod val="105000"/>
        </a:srgbClr>
      </a:solidFill>
      <a:prstDash val="solid"/>
    </a:ln>
    <a:effectLst>
      <a:outerShdw blurRad="40000" dist="20000" dir="5400000" rotWithShape="0">
        <a:srgbClr val="000000">
          <a:alpha val="38000"/>
        </a:srgbClr>
      </a:outerShdw>
    </a:effectLst>
    <a:scene3d>
      <a:camera prst="orthographicFront"/>
      <a:lightRig rig="threePt" dir="t"/>
    </a:scene3d>
    <a:sp3d>
      <a:bevelT prst="angle"/>
    </a:sp3d>
  </c:spPr>
  <c:txPr>
    <a:bodyPr/>
    <a:lstStyle/>
    <a:p>
      <a:pPr>
        <a:defRPr>
          <a:solidFill>
            <a:srgbClr val="222222"/>
          </a:solidFill>
          <a:latin typeface="+mn-lt"/>
          <a:ea typeface="+mn-ea"/>
          <a:cs typeface="+mn-cs"/>
        </a:defRPr>
      </a:pPr>
      <a:endParaRPr lang="en-US"/>
    </a:p>
  </c:txPr>
  <c:externalData r:id="rId2">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400"/>
            </a:pPr>
            <a:r>
              <a:rPr lang="en-GB" sz="1400"/>
              <a:t>2016-17</a:t>
            </a:r>
          </a:p>
        </c:rich>
      </c:tx>
      <c:overlay val="0"/>
    </c:title>
    <c:autoTitleDeleted val="0"/>
    <c:plotArea>
      <c:layout/>
      <c:barChart>
        <c:barDir val="col"/>
        <c:grouping val="percentStacked"/>
        <c:varyColors val="0"/>
        <c:ser>
          <c:idx val="0"/>
          <c:order val="0"/>
          <c:tx>
            <c:strRef>
              <c:f>Sheet1!$B$1</c:f>
              <c:strCache>
                <c:ptCount val="1"/>
                <c:pt idx="0">
                  <c:v>Strongly Agree</c:v>
                </c:pt>
              </c:strCache>
            </c:strRef>
          </c:tx>
          <c:spPr>
            <a:solidFill>
              <a:srgbClr val="00B050"/>
            </a:solidFill>
          </c:spPr>
          <c:invertIfNegative val="0"/>
          <c:cat>
            <c:strRef>
              <c:f>Sheet1!$A$2:$A$20</c:f>
              <c:strCache>
                <c:ptCount val="19"/>
                <c:pt idx="0">
                  <c:v>Q1</c:v>
                </c:pt>
                <c:pt idx="1">
                  <c:v>Q2</c:v>
                </c:pt>
                <c:pt idx="2">
                  <c:v>Q3</c:v>
                </c:pt>
                <c:pt idx="3">
                  <c:v>Q4</c:v>
                </c:pt>
                <c:pt idx="4">
                  <c:v>Q5</c:v>
                </c:pt>
                <c:pt idx="5">
                  <c:v>Q6</c:v>
                </c:pt>
                <c:pt idx="6">
                  <c:v>Q7</c:v>
                </c:pt>
                <c:pt idx="7">
                  <c:v>Q8</c:v>
                </c:pt>
                <c:pt idx="8">
                  <c:v>Q9</c:v>
                </c:pt>
                <c:pt idx="9">
                  <c:v>Q10</c:v>
                </c:pt>
                <c:pt idx="10">
                  <c:v>Q11</c:v>
                </c:pt>
                <c:pt idx="11">
                  <c:v>Q12</c:v>
                </c:pt>
                <c:pt idx="12">
                  <c:v>Q13</c:v>
                </c:pt>
                <c:pt idx="13">
                  <c:v>Q14</c:v>
                </c:pt>
                <c:pt idx="14">
                  <c:v>Q15</c:v>
                </c:pt>
                <c:pt idx="15">
                  <c:v>Q16</c:v>
                </c:pt>
                <c:pt idx="16">
                  <c:v>Q17</c:v>
                </c:pt>
                <c:pt idx="17">
                  <c:v>Q18</c:v>
                </c:pt>
                <c:pt idx="18">
                  <c:v>Q19</c:v>
                </c:pt>
              </c:strCache>
            </c:strRef>
          </c:cat>
          <c:val>
            <c:numRef>
              <c:f>Sheet1!$B$2:$B$20</c:f>
              <c:numCache>
                <c:formatCode>General</c:formatCode>
                <c:ptCount val="19"/>
                <c:pt idx="0">
                  <c:v>14</c:v>
                </c:pt>
                <c:pt idx="1">
                  <c:v>18</c:v>
                </c:pt>
                <c:pt idx="2">
                  <c:v>18</c:v>
                </c:pt>
                <c:pt idx="3">
                  <c:v>15</c:v>
                </c:pt>
                <c:pt idx="4">
                  <c:v>8</c:v>
                </c:pt>
                <c:pt idx="5">
                  <c:v>14</c:v>
                </c:pt>
                <c:pt idx="6">
                  <c:v>14</c:v>
                </c:pt>
                <c:pt idx="7">
                  <c:v>6</c:v>
                </c:pt>
                <c:pt idx="8">
                  <c:v>13</c:v>
                </c:pt>
                <c:pt idx="9">
                  <c:v>13</c:v>
                </c:pt>
                <c:pt idx="10">
                  <c:v>13</c:v>
                </c:pt>
                <c:pt idx="11">
                  <c:v>13</c:v>
                </c:pt>
                <c:pt idx="12">
                  <c:v>13</c:v>
                </c:pt>
                <c:pt idx="13">
                  <c:v>14</c:v>
                </c:pt>
                <c:pt idx="14">
                  <c:v>9</c:v>
                </c:pt>
                <c:pt idx="15">
                  <c:v>14</c:v>
                </c:pt>
                <c:pt idx="16">
                  <c:v>8</c:v>
                </c:pt>
                <c:pt idx="17">
                  <c:v>11</c:v>
                </c:pt>
                <c:pt idx="18">
                  <c:v>14</c:v>
                </c:pt>
              </c:numCache>
            </c:numRef>
          </c:val>
          <c:extLst>
            <c:ext xmlns:c16="http://schemas.microsoft.com/office/drawing/2014/chart" uri="{C3380CC4-5D6E-409C-BE32-E72D297353CC}">
              <c16:uniqueId val="{00000000-82E0-40B3-9565-89434819023D}"/>
            </c:ext>
          </c:extLst>
        </c:ser>
        <c:ser>
          <c:idx val="1"/>
          <c:order val="1"/>
          <c:tx>
            <c:strRef>
              <c:f>Sheet1!$C$1</c:f>
              <c:strCache>
                <c:ptCount val="1"/>
                <c:pt idx="0">
                  <c:v>Agree</c:v>
                </c:pt>
              </c:strCache>
            </c:strRef>
          </c:tx>
          <c:spPr>
            <a:solidFill>
              <a:srgbClr val="92D050"/>
            </a:solidFill>
          </c:spPr>
          <c:invertIfNegative val="0"/>
          <c:cat>
            <c:strRef>
              <c:f>Sheet1!$A$2:$A$20</c:f>
              <c:strCache>
                <c:ptCount val="19"/>
                <c:pt idx="0">
                  <c:v>Q1</c:v>
                </c:pt>
                <c:pt idx="1">
                  <c:v>Q2</c:v>
                </c:pt>
                <c:pt idx="2">
                  <c:v>Q3</c:v>
                </c:pt>
                <c:pt idx="3">
                  <c:v>Q4</c:v>
                </c:pt>
                <c:pt idx="4">
                  <c:v>Q5</c:v>
                </c:pt>
                <c:pt idx="5">
                  <c:v>Q6</c:v>
                </c:pt>
                <c:pt idx="6">
                  <c:v>Q7</c:v>
                </c:pt>
                <c:pt idx="7">
                  <c:v>Q8</c:v>
                </c:pt>
                <c:pt idx="8">
                  <c:v>Q9</c:v>
                </c:pt>
                <c:pt idx="9">
                  <c:v>Q10</c:v>
                </c:pt>
                <c:pt idx="10">
                  <c:v>Q11</c:v>
                </c:pt>
                <c:pt idx="11">
                  <c:v>Q12</c:v>
                </c:pt>
                <c:pt idx="12">
                  <c:v>Q13</c:v>
                </c:pt>
                <c:pt idx="13">
                  <c:v>Q14</c:v>
                </c:pt>
                <c:pt idx="14">
                  <c:v>Q15</c:v>
                </c:pt>
                <c:pt idx="15">
                  <c:v>Q16</c:v>
                </c:pt>
                <c:pt idx="16">
                  <c:v>Q17</c:v>
                </c:pt>
                <c:pt idx="17">
                  <c:v>Q18</c:v>
                </c:pt>
                <c:pt idx="18">
                  <c:v>Q19</c:v>
                </c:pt>
              </c:strCache>
            </c:strRef>
          </c:cat>
          <c:val>
            <c:numRef>
              <c:f>Sheet1!$C$2:$C$20</c:f>
              <c:numCache>
                <c:formatCode>General</c:formatCode>
                <c:ptCount val="19"/>
                <c:pt idx="0">
                  <c:v>6</c:v>
                </c:pt>
                <c:pt idx="1">
                  <c:v>3</c:v>
                </c:pt>
                <c:pt idx="2">
                  <c:v>3</c:v>
                </c:pt>
                <c:pt idx="3">
                  <c:v>6</c:v>
                </c:pt>
                <c:pt idx="4">
                  <c:v>9</c:v>
                </c:pt>
                <c:pt idx="5">
                  <c:v>7</c:v>
                </c:pt>
                <c:pt idx="6">
                  <c:v>5</c:v>
                </c:pt>
                <c:pt idx="7">
                  <c:v>5</c:v>
                </c:pt>
                <c:pt idx="8">
                  <c:v>7</c:v>
                </c:pt>
                <c:pt idx="9">
                  <c:v>7</c:v>
                </c:pt>
                <c:pt idx="10">
                  <c:v>7</c:v>
                </c:pt>
                <c:pt idx="11">
                  <c:v>4</c:v>
                </c:pt>
                <c:pt idx="12">
                  <c:v>7</c:v>
                </c:pt>
                <c:pt idx="13">
                  <c:v>6</c:v>
                </c:pt>
                <c:pt idx="14">
                  <c:v>8</c:v>
                </c:pt>
                <c:pt idx="15">
                  <c:v>6</c:v>
                </c:pt>
                <c:pt idx="16">
                  <c:v>3</c:v>
                </c:pt>
                <c:pt idx="17">
                  <c:v>9</c:v>
                </c:pt>
                <c:pt idx="18">
                  <c:v>6</c:v>
                </c:pt>
              </c:numCache>
            </c:numRef>
          </c:val>
          <c:extLst>
            <c:ext xmlns:c16="http://schemas.microsoft.com/office/drawing/2014/chart" uri="{C3380CC4-5D6E-409C-BE32-E72D297353CC}">
              <c16:uniqueId val="{00000001-82E0-40B3-9565-89434819023D}"/>
            </c:ext>
          </c:extLst>
        </c:ser>
        <c:ser>
          <c:idx val="2"/>
          <c:order val="2"/>
          <c:tx>
            <c:strRef>
              <c:f>Sheet1!$D$1</c:f>
              <c:strCache>
                <c:ptCount val="1"/>
                <c:pt idx="0">
                  <c:v>Unsure</c:v>
                </c:pt>
              </c:strCache>
            </c:strRef>
          </c:tx>
          <c:spPr>
            <a:solidFill>
              <a:srgbClr val="FFFF00"/>
            </a:solidFill>
          </c:spPr>
          <c:invertIfNegative val="0"/>
          <c:cat>
            <c:strRef>
              <c:f>Sheet1!$A$2:$A$20</c:f>
              <c:strCache>
                <c:ptCount val="19"/>
                <c:pt idx="0">
                  <c:v>Q1</c:v>
                </c:pt>
                <c:pt idx="1">
                  <c:v>Q2</c:v>
                </c:pt>
                <c:pt idx="2">
                  <c:v>Q3</c:v>
                </c:pt>
                <c:pt idx="3">
                  <c:v>Q4</c:v>
                </c:pt>
                <c:pt idx="4">
                  <c:v>Q5</c:v>
                </c:pt>
                <c:pt idx="5">
                  <c:v>Q6</c:v>
                </c:pt>
                <c:pt idx="6">
                  <c:v>Q7</c:v>
                </c:pt>
                <c:pt idx="7">
                  <c:v>Q8</c:v>
                </c:pt>
                <c:pt idx="8">
                  <c:v>Q9</c:v>
                </c:pt>
                <c:pt idx="9">
                  <c:v>Q10</c:v>
                </c:pt>
                <c:pt idx="10">
                  <c:v>Q11</c:v>
                </c:pt>
                <c:pt idx="11">
                  <c:v>Q12</c:v>
                </c:pt>
                <c:pt idx="12">
                  <c:v>Q13</c:v>
                </c:pt>
                <c:pt idx="13">
                  <c:v>Q14</c:v>
                </c:pt>
                <c:pt idx="14">
                  <c:v>Q15</c:v>
                </c:pt>
                <c:pt idx="15">
                  <c:v>Q16</c:v>
                </c:pt>
                <c:pt idx="16">
                  <c:v>Q17</c:v>
                </c:pt>
                <c:pt idx="17">
                  <c:v>Q18</c:v>
                </c:pt>
                <c:pt idx="18">
                  <c:v>Q19</c:v>
                </c:pt>
              </c:strCache>
            </c:strRef>
          </c:cat>
          <c:val>
            <c:numRef>
              <c:f>Sheet1!$D$2:$D$20</c:f>
              <c:numCache>
                <c:formatCode>General</c:formatCode>
                <c:ptCount val="19"/>
                <c:pt idx="0">
                  <c:v>0</c:v>
                </c:pt>
                <c:pt idx="1">
                  <c:v>0</c:v>
                </c:pt>
                <c:pt idx="2">
                  <c:v>0</c:v>
                </c:pt>
                <c:pt idx="3">
                  <c:v>0</c:v>
                </c:pt>
                <c:pt idx="4">
                  <c:v>4</c:v>
                </c:pt>
                <c:pt idx="5">
                  <c:v>0</c:v>
                </c:pt>
                <c:pt idx="6">
                  <c:v>2</c:v>
                </c:pt>
                <c:pt idx="7">
                  <c:v>10</c:v>
                </c:pt>
                <c:pt idx="8">
                  <c:v>1</c:v>
                </c:pt>
                <c:pt idx="9">
                  <c:v>0</c:v>
                </c:pt>
                <c:pt idx="10">
                  <c:v>0</c:v>
                </c:pt>
                <c:pt idx="11">
                  <c:v>2</c:v>
                </c:pt>
                <c:pt idx="12">
                  <c:v>0</c:v>
                </c:pt>
                <c:pt idx="13">
                  <c:v>1</c:v>
                </c:pt>
                <c:pt idx="14">
                  <c:v>3</c:v>
                </c:pt>
                <c:pt idx="15">
                  <c:v>0</c:v>
                </c:pt>
                <c:pt idx="16">
                  <c:v>7</c:v>
                </c:pt>
                <c:pt idx="17">
                  <c:v>0</c:v>
                </c:pt>
                <c:pt idx="18">
                  <c:v>1</c:v>
                </c:pt>
              </c:numCache>
            </c:numRef>
          </c:val>
          <c:extLst>
            <c:ext xmlns:c16="http://schemas.microsoft.com/office/drawing/2014/chart" uri="{C3380CC4-5D6E-409C-BE32-E72D297353CC}">
              <c16:uniqueId val="{00000002-82E0-40B3-9565-89434819023D}"/>
            </c:ext>
          </c:extLst>
        </c:ser>
        <c:ser>
          <c:idx val="3"/>
          <c:order val="3"/>
          <c:tx>
            <c:strRef>
              <c:f>Sheet1!$E$1</c:f>
              <c:strCache>
                <c:ptCount val="1"/>
                <c:pt idx="0">
                  <c:v>Disagree</c:v>
                </c:pt>
              </c:strCache>
            </c:strRef>
          </c:tx>
          <c:spPr>
            <a:solidFill>
              <a:srgbClr val="FFC000"/>
            </a:solidFill>
          </c:spPr>
          <c:invertIfNegative val="0"/>
          <c:cat>
            <c:strRef>
              <c:f>Sheet1!$A$2:$A$20</c:f>
              <c:strCache>
                <c:ptCount val="19"/>
                <c:pt idx="0">
                  <c:v>Q1</c:v>
                </c:pt>
                <c:pt idx="1">
                  <c:v>Q2</c:v>
                </c:pt>
                <c:pt idx="2">
                  <c:v>Q3</c:v>
                </c:pt>
                <c:pt idx="3">
                  <c:v>Q4</c:v>
                </c:pt>
                <c:pt idx="4">
                  <c:v>Q5</c:v>
                </c:pt>
                <c:pt idx="5">
                  <c:v>Q6</c:v>
                </c:pt>
                <c:pt idx="6">
                  <c:v>Q7</c:v>
                </c:pt>
                <c:pt idx="7">
                  <c:v>Q8</c:v>
                </c:pt>
                <c:pt idx="8">
                  <c:v>Q9</c:v>
                </c:pt>
                <c:pt idx="9">
                  <c:v>Q10</c:v>
                </c:pt>
                <c:pt idx="10">
                  <c:v>Q11</c:v>
                </c:pt>
                <c:pt idx="11">
                  <c:v>Q12</c:v>
                </c:pt>
                <c:pt idx="12">
                  <c:v>Q13</c:v>
                </c:pt>
                <c:pt idx="13">
                  <c:v>Q14</c:v>
                </c:pt>
                <c:pt idx="14">
                  <c:v>Q15</c:v>
                </c:pt>
                <c:pt idx="15">
                  <c:v>Q16</c:v>
                </c:pt>
                <c:pt idx="16">
                  <c:v>Q17</c:v>
                </c:pt>
                <c:pt idx="17">
                  <c:v>Q18</c:v>
                </c:pt>
                <c:pt idx="18">
                  <c:v>Q19</c:v>
                </c:pt>
              </c:strCache>
            </c:strRef>
          </c:cat>
          <c:val>
            <c:numRef>
              <c:f>Sheet1!$E$2:$E$20</c:f>
              <c:numCache>
                <c:formatCode>General</c:formatCode>
                <c:ptCount val="19"/>
                <c:pt idx="0">
                  <c:v>1</c:v>
                </c:pt>
                <c:pt idx="1">
                  <c:v>0</c:v>
                </c:pt>
                <c:pt idx="2">
                  <c:v>0</c:v>
                </c:pt>
                <c:pt idx="3">
                  <c:v>0</c:v>
                </c:pt>
                <c:pt idx="4">
                  <c:v>0</c:v>
                </c:pt>
                <c:pt idx="5">
                  <c:v>0</c:v>
                </c:pt>
                <c:pt idx="6">
                  <c:v>0</c:v>
                </c:pt>
                <c:pt idx="7">
                  <c:v>0</c:v>
                </c:pt>
                <c:pt idx="8">
                  <c:v>1</c:v>
                </c:pt>
                <c:pt idx="9">
                  <c:v>1</c:v>
                </c:pt>
                <c:pt idx="10">
                  <c:v>1</c:v>
                </c:pt>
                <c:pt idx="11">
                  <c:v>1</c:v>
                </c:pt>
                <c:pt idx="12">
                  <c:v>1</c:v>
                </c:pt>
                <c:pt idx="13">
                  <c:v>0</c:v>
                </c:pt>
                <c:pt idx="14">
                  <c:v>1</c:v>
                </c:pt>
                <c:pt idx="15">
                  <c:v>1</c:v>
                </c:pt>
                <c:pt idx="16">
                  <c:v>2</c:v>
                </c:pt>
                <c:pt idx="17">
                  <c:v>1</c:v>
                </c:pt>
                <c:pt idx="18">
                  <c:v>0</c:v>
                </c:pt>
              </c:numCache>
            </c:numRef>
          </c:val>
          <c:extLst>
            <c:ext xmlns:c16="http://schemas.microsoft.com/office/drawing/2014/chart" uri="{C3380CC4-5D6E-409C-BE32-E72D297353CC}">
              <c16:uniqueId val="{00000003-82E0-40B3-9565-89434819023D}"/>
            </c:ext>
          </c:extLst>
        </c:ser>
        <c:ser>
          <c:idx val="4"/>
          <c:order val="4"/>
          <c:tx>
            <c:strRef>
              <c:f>Sheet1!$F$1</c:f>
              <c:strCache>
                <c:ptCount val="1"/>
                <c:pt idx="0">
                  <c:v>Strongly Disagree</c:v>
                </c:pt>
              </c:strCache>
            </c:strRef>
          </c:tx>
          <c:spPr>
            <a:solidFill>
              <a:srgbClr val="FF0000"/>
            </a:solidFill>
          </c:spPr>
          <c:invertIfNegative val="0"/>
          <c:cat>
            <c:strRef>
              <c:f>Sheet1!$A$2:$A$20</c:f>
              <c:strCache>
                <c:ptCount val="19"/>
                <c:pt idx="0">
                  <c:v>Q1</c:v>
                </c:pt>
                <c:pt idx="1">
                  <c:v>Q2</c:v>
                </c:pt>
                <c:pt idx="2">
                  <c:v>Q3</c:v>
                </c:pt>
                <c:pt idx="3">
                  <c:v>Q4</c:v>
                </c:pt>
                <c:pt idx="4">
                  <c:v>Q5</c:v>
                </c:pt>
                <c:pt idx="5">
                  <c:v>Q6</c:v>
                </c:pt>
                <c:pt idx="6">
                  <c:v>Q7</c:v>
                </c:pt>
                <c:pt idx="7">
                  <c:v>Q8</c:v>
                </c:pt>
                <c:pt idx="8">
                  <c:v>Q9</c:v>
                </c:pt>
                <c:pt idx="9">
                  <c:v>Q10</c:v>
                </c:pt>
                <c:pt idx="10">
                  <c:v>Q11</c:v>
                </c:pt>
                <c:pt idx="11">
                  <c:v>Q12</c:v>
                </c:pt>
                <c:pt idx="12">
                  <c:v>Q13</c:v>
                </c:pt>
                <c:pt idx="13">
                  <c:v>Q14</c:v>
                </c:pt>
                <c:pt idx="14">
                  <c:v>Q15</c:v>
                </c:pt>
                <c:pt idx="15">
                  <c:v>Q16</c:v>
                </c:pt>
                <c:pt idx="16">
                  <c:v>Q17</c:v>
                </c:pt>
                <c:pt idx="17">
                  <c:v>Q18</c:v>
                </c:pt>
                <c:pt idx="18">
                  <c:v>Q19</c:v>
                </c:pt>
              </c:strCache>
            </c:strRef>
          </c:cat>
          <c:val>
            <c:numRef>
              <c:f>Sheet1!$F$2:$F$20</c:f>
              <c:numCache>
                <c:formatCode>General</c:formatCode>
                <c:ptCount val="19"/>
                <c:pt idx="0">
                  <c:v>0</c:v>
                </c:pt>
                <c:pt idx="1">
                  <c:v>0</c:v>
                </c:pt>
                <c:pt idx="2">
                  <c:v>0</c:v>
                </c:pt>
                <c:pt idx="3">
                  <c:v>0</c:v>
                </c:pt>
                <c:pt idx="4">
                  <c:v>0</c:v>
                </c:pt>
                <c:pt idx="5">
                  <c:v>0</c:v>
                </c:pt>
                <c:pt idx="6">
                  <c:v>0</c:v>
                </c:pt>
                <c:pt idx="7">
                  <c:v>0</c:v>
                </c:pt>
                <c:pt idx="8">
                  <c:v>0</c:v>
                </c:pt>
                <c:pt idx="9">
                  <c:v>0</c:v>
                </c:pt>
                <c:pt idx="10">
                  <c:v>1</c:v>
                </c:pt>
                <c:pt idx="11">
                  <c:v>0</c:v>
                </c:pt>
                <c:pt idx="12">
                  <c:v>0</c:v>
                </c:pt>
                <c:pt idx="13">
                  <c:v>0</c:v>
                </c:pt>
                <c:pt idx="14">
                  <c:v>0</c:v>
                </c:pt>
                <c:pt idx="15">
                  <c:v>0</c:v>
                </c:pt>
                <c:pt idx="16">
                  <c:v>0</c:v>
                </c:pt>
                <c:pt idx="17">
                  <c:v>0</c:v>
                </c:pt>
                <c:pt idx="18">
                  <c:v>0</c:v>
                </c:pt>
              </c:numCache>
            </c:numRef>
          </c:val>
          <c:extLst>
            <c:ext xmlns:c16="http://schemas.microsoft.com/office/drawing/2014/chart" uri="{C3380CC4-5D6E-409C-BE32-E72D297353CC}">
              <c16:uniqueId val="{00000004-82E0-40B3-9565-89434819023D}"/>
            </c:ext>
          </c:extLst>
        </c:ser>
        <c:dLbls>
          <c:showLegendKey val="0"/>
          <c:showVal val="0"/>
          <c:showCatName val="0"/>
          <c:showSerName val="0"/>
          <c:showPercent val="0"/>
          <c:showBubbleSize val="0"/>
        </c:dLbls>
        <c:gapWidth val="55"/>
        <c:overlap val="100"/>
        <c:axId val="144405248"/>
        <c:axId val="144406784"/>
      </c:barChart>
      <c:catAx>
        <c:axId val="144405248"/>
        <c:scaling>
          <c:orientation val="minMax"/>
        </c:scaling>
        <c:delete val="0"/>
        <c:axPos val="b"/>
        <c:numFmt formatCode="General" sourceLinked="0"/>
        <c:majorTickMark val="none"/>
        <c:minorTickMark val="none"/>
        <c:tickLblPos val="nextTo"/>
        <c:crossAx val="144406784"/>
        <c:crosses val="autoZero"/>
        <c:auto val="1"/>
        <c:lblAlgn val="ctr"/>
        <c:lblOffset val="100"/>
        <c:noMultiLvlLbl val="0"/>
      </c:catAx>
      <c:valAx>
        <c:axId val="144406784"/>
        <c:scaling>
          <c:orientation val="minMax"/>
        </c:scaling>
        <c:delete val="0"/>
        <c:axPos val="l"/>
        <c:majorGridlines/>
        <c:numFmt formatCode="0%" sourceLinked="1"/>
        <c:majorTickMark val="none"/>
        <c:minorTickMark val="none"/>
        <c:tickLblPos val="nextTo"/>
        <c:crossAx val="144405248"/>
        <c:crosses val="autoZero"/>
        <c:crossBetween val="between"/>
      </c:valAx>
    </c:plotArea>
    <c:legend>
      <c:legendPos val="r"/>
      <c:layout>
        <c:manualLayout>
          <c:xMode val="edge"/>
          <c:yMode val="edge"/>
          <c:x val="0.76672243634193937"/>
          <c:y val="0.29182988048823993"/>
          <c:w val="0.21688531067068745"/>
          <c:h val="0.58520755293937776"/>
        </c:manualLayout>
      </c:layout>
      <c:overlay val="0"/>
    </c:legend>
    <c:plotVisOnly val="1"/>
    <c:dispBlanksAs val="gap"/>
    <c:showDLblsOverMax val="0"/>
  </c:chart>
  <c:spPr>
    <a:gradFill rotWithShape="1">
      <a:gsLst>
        <a:gs pos="0">
          <a:srgbClr val="222222">
            <a:tint val="50000"/>
            <a:satMod val="300000"/>
          </a:srgbClr>
        </a:gs>
        <a:gs pos="35000">
          <a:srgbClr val="222222">
            <a:tint val="37000"/>
            <a:satMod val="300000"/>
          </a:srgbClr>
        </a:gs>
        <a:gs pos="100000">
          <a:srgbClr val="222222">
            <a:tint val="15000"/>
            <a:satMod val="350000"/>
          </a:srgbClr>
        </a:gs>
      </a:gsLst>
      <a:lin ang="16200000" scaled="1"/>
    </a:gradFill>
    <a:ln w="9525" cap="flat" cmpd="sng" algn="ctr">
      <a:solidFill>
        <a:srgbClr val="222222">
          <a:shade val="95000"/>
          <a:satMod val="105000"/>
        </a:srgbClr>
      </a:solidFill>
      <a:prstDash val="solid"/>
    </a:ln>
    <a:effectLst>
      <a:outerShdw blurRad="40000" dist="20000" dir="5400000" rotWithShape="0">
        <a:srgbClr val="000000">
          <a:alpha val="38000"/>
        </a:srgbClr>
      </a:outerShdw>
    </a:effectLst>
    <a:scene3d>
      <a:camera prst="orthographicFront"/>
      <a:lightRig rig="threePt" dir="t"/>
    </a:scene3d>
    <a:sp3d>
      <a:bevelT prst="angle"/>
    </a:sp3d>
  </c:spPr>
  <c:txPr>
    <a:bodyPr/>
    <a:lstStyle/>
    <a:p>
      <a:pPr>
        <a:defRPr>
          <a:solidFill>
            <a:srgbClr val="222222"/>
          </a:solidFill>
          <a:latin typeface="+mn-lt"/>
          <a:ea typeface="+mn-ea"/>
          <a:cs typeface="+mn-cs"/>
        </a:defRPr>
      </a:pPr>
      <a:endParaRPr lang="en-US"/>
    </a:p>
  </c:txPr>
  <c:externalData r:id="rId2">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400"/>
            </a:pPr>
            <a:r>
              <a:rPr lang="en-GB" sz="1400"/>
              <a:t>2017-18</a:t>
            </a:r>
          </a:p>
        </c:rich>
      </c:tx>
      <c:overlay val="0"/>
    </c:title>
    <c:autoTitleDeleted val="0"/>
    <c:plotArea>
      <c:layout/>
      <c:barChart>
        <c:barDir val="col"/>
        <c:grouping val="percentStacked"/>
        <c:varyColors val="0"/>
        <c:ser>
          <c:idx val="0"/>
          <c:order val="0"/>
          <c:tx>
            <c:strRef>
              <c:f>Sheet1!$B$1</c:f>
              <c:strCache>
                <c:ptCount val="1"/>
                <c:pt idx="0">
                  <c:v>Strongly Agree</c:v>
                </c:pt>
              </c:strCache>
            </c:strRef>
          </c:tx>
          <c:spPr>
            <a:solidFill>
              <a:srgbClr val="00B050"/>
            </a:solidFill>
          </c:spPr>
          <c:invertIfNegative val="0"/>
          <c:cat>
            <c:strRef>
              <c:f>Sheet1!$A$2:$A$20</c:f>
              <c:strCache>
                <c:ptCount val="19"/>
                <c:pt idx="0">
                  <c:v>Q1</c:v>
                </c:pt>
                <c:pt idx="1">
                  <c:v>Q2</c:v>
                </c:pt>
                <c:pt idx="2">
                  <c:v>Q3</c:v>
                </c:pt>
                <c:pt idx="3">
                  <c:v>Q4</c:v>
                </c:pt>
                <c:pt idx="4">
                  <c:v>Q5</c:v>
                </c:pt>
                <c:pt idx="5">
                  <c:v>Q6</c:v>
                </c:pt>
                <c:pt idx="6">
                  <c:v>Q7</c:v>
                </c:pt>
                <c:pt idx="7">
                  <c:v>Q8</c:v>
                </c:pt>
                <c:pt idx="8">
                  <c:v>Q9</c:v>
                </c:pt>
                <c:pt idx="9">
                  <c:v>Q10</c:v>
                </c:pt>
                <c:pt idx="10">
                  <c:v>Q11</c:v>
                </c:pt>
                <c:pt idx="11">
                  <c:v>Q12</c:v>
                </c:pt>
                <c:pt idx="12">
                  <c:v>Q13</c:v>
                </c:pt>
                <c:pt idx="13">
                  <c:v>Q14</c:v>
                </c:pt>
                <c:pt idx="14">
                  <c:v>Q15</c:v>
                </c:pt>
                <c:pt idx="15">
                  <c:v>Q16</c:v>
                </c:pt>
                <c:pt idx="16">
                  <c:v>Q17</c:v>
                </c:pt>
                <c:pt idx="17">
                  <c:v>Q18</c:v>
                </c:pt>
                <c:pt idx="18">
                  <c:v>Q19</c:v>
                </c:pt>
              </c:strCache>
            </c:strRef>
          </c:cat>
          <c:val>
            <c:numRef>
              <c:f>Sheet1!$B$2:$B$20</c:f>
              <c:numCache>
                <c:formatCode>General</c:formatCode>
                <c:ptCount val="19"/>
                <c:pt idx="0">
                  <c:v>14</c:v>
                </c:pt>
                <c:pt idx="1">
                  <c:v>20</c:v>
                </c:pt>
                <c:pt idx="2">
                  <c:v>18</c:v>
                </c:pt>
                <c:pt idx="3">
                  <c:v>13</c:v>
                </c:pt>
                <c:pt idx="4">
                  <c:v>7</c:v>
                </c:pt>
                <c:pt idx="5">
                  <c:v>12</c:v>
                </c:pt>
                <c:pt idx="6">
                  <c:v>12</c:v>
                </c:pt>
                <c:pt idx="7">
                  <c:v>7</c:v>
                </c:pt>
                <c:pt idx="8">
                  <c:v>16</c:v>
                </c:pt>
                <c:pt idx="9">
                  <c:v>14</c:v>
                </c:pt>
                <c:pt idx="10">
                  <c:v>16</c:v>
                </c:pt>
                <c:pt idx="11">
                  <c:v>14</c:v>
                </c:pt>
                <c:pt idx="12">
                  <c:v>10</c:v>
                </c:pt>
                <c:pt idx="13">
                  <c:v>18</c:v>
                </c:pt>
                <c:pt idx="14">
                  <c:v>11</c:v>
                </c:pt>
                <c:pt idx="15">
                  <c:v>13</c:v>
                </c:pt>
                <c:pt idx="16">
                  <c:v>6</c:v>
                </c:pt>
                <c:pt idx="17">
                  <c:v>13</c:v>
                </c:pt>
                <c:pt idx="18">
                  <c:v>12</c:v>
                </c:pt>
              </c:numCache>
            </c:numRef>
          </c:val>
          <c:extLst>
            <c:ext xmlns:c16="http://schemas.microsoft.com/office/drawing/2014/chart" uri="{C3380CC4-5D6E-409C-BE32-E72D297353CC}">
              <c16:uniqueId val="{00000000-5848-4019-A611-EC9C7C061300}"/>
            </c:ext>
          </c:extLst>
        </c:ser>
        <c:ser>
          <c:idx val="1"/>
          <c:order val="1"/>
          <c:tx>
            <c:strRef>
              <c:f>Sheet1!$C$1</c:f>
              <c:strCache>
                <c:ptCount val="1"/>
                <c:pt idx="0">
                  <c:v>Agree</c:v>
                </c:pt>
              </c:strCache>
            </c:strRef>
          </c:tx>
          <c:spPr>
            <a:solidFill>
              <a:srgbClr val="92D050"/>
            </a:solidFill>
          </c:spPr>
          <c:invertIfNegative val="0"/>
          <c:cat>
            <c:strRef>
              <c:f>Sheet1!$A$2:$A$20</c:f>
              <c:strCache>
                <c:ptCount val="19"/>
                <c:pt idx="0">
                  <c:v>Q1</c:v>
                </c:pt>
                <c:pt idx="1">
                  <c:v>Q2</c:v>
                </c:pt>
                <c:pt idx="2">
                  <c:v>Q3</c:v>
                </c:pt>
                <c:pt idx="3">
                  <c:v>Q4</c:v>
                </c:pt>
                <c:pt idx="4">
                  <c:v>Q5</c:v>
                </c:pt>
                <c:pt idx="5">
                  <c:v>Q6</c:v>
                </c:pt>
                <c:pt idx="6">
                  <c:v>Q7</c:v>
                </c:pt>
                <c:pt idx="7">
                  <c:v>Q8</c:v>
                </c:pt>
                <c:pt idx="8">
                  <c:v>Q9</c:v>
                </c:pt>
                <c:pt idx="9">
                  <c:v>Q10</c:v>
                </c:pt>
                <c:pt idx="10">
                  <c:v>Q11</c:v>
                </c:pt>
                <c:pt idx="11">
                  <c:v>Q12</c:v>
                </c:pt>
                <c:pt idx="12">
                  <c:v>Q13</c:v>
                </c:pt>
                <c:pt idx="13">
                  <c:v>Q14</c:v>
                </c:pt>
                <c:pt idx="14">
                  <c:v>Q15</c:v>
                </c:pt>
                <c:pt idx="15">
                  <c:v>Q16</c:v>
                </c:pt>
                <c:pt idx="16">
                  <c:v>Q17</c:v>
                </c:pt>
                <c:pt idx="17">
                  <c:v>Q18</c:v>
                </c:pt>
                <c:pt idx="18">
                  <c:v>Q19</c:v>
                </c:pt>
              </c:strCache>
            </c:strRef>
          </c:cat>
          <c:val>
            <c:numRef>
              <c:f>Sheet1!$C$2:$C$20</c:f>
              <c:numCache>
                <c:formatCode>General</c:formatCode>
                <c:ptCount val="19"/>
                <c:pt idx="0">
                  <c:v>12</c:v>
                </c:pt>
                <c:pt idx="1">
                  <c:v>6</c:v>
                </c:pt>
                <c:pt idx="2">
                  <c:v>8</c:v>
                </c:pt>
                <c:pt idx="3">
                  <c:v>13</c:v>
                </c:pt>
                <c:pt idx="4">
                  <c:v>13</c:v>
                </c:pt>
                <c:pt idx="5">
                  <c:v>14</c:v>
                </c:pt>
                <c:pt idx="6">
                  <c:v>14</c:v>
                </c:pt>
                <c:pt idx="7">
                  <c:v>7</c:v>
                </c:pt>
                <c:pt idx="8">
                  <c:v>10</c:v>
                </c:pt>
                <c:pt idx="9">
                  <c:v>10</c:v>
                </c:pt>
                <c:pt idx="10">
                  <c:v>10</c:v>
                </c:pt>
                <c:pt idx="11">
                  <c:v>10</c:v>
                </c:pt>
                <c:pt idx="12">
                  <c:v>16</c:v>
                </c:pt>
                <c:pt idx="13">
                  <c:v>8</c:v>
                </c:pt>
                <c:pt idx="14">
                  <c:v>14</c:v>
                </c:pt>
                <c:pt idx="15">
                  <c:v>11</c:v>
                </c:pt>
                <c:pt idx="16">
                  <c:v>10</c:v>
                </c:pt>
                <c:pt idx="17">
                  <c:v>12</c:v>
                </c:pt>
                <c:pt idx="18">
                  <c:v>13</c:v>
                </c:pt>
              </c:numCache>
            </c:numRef>
          </c:val>
          <c:extLst>
            <c:ext xmlns:c16="http://schemas.microsoft.com/office/drawing/2014/chart" uri="{C3380CC4-5D6E-409C-BE32-E72D297353CC}">
              <c16:uniqueId val="{00000001-5848-4019-A611-EC9C7C061300}"/>
            </c:ext>
          </c:extLst>
        </c:ser>
        <c:ser>
          <c:idx val="2"/>
          <c:order val="2"/>
          <c:tx>
            <c:strRef>
              <c:f>Sheet1!$D$1</c:f>
              <c:strCache>
                <c:ptCount val="1"/>
                <c:pt idx="0">
                  <c:v>Unsure</c:v>
                </c:pt>
              </c:strCache>
            </c:strRef>
          </c:tx>
          <c:spPr>
            <a:solidFill>
              <a:srgbClr val="FFFF00"/>
            </a:solidFill>
          </c:spPr>
          <c:invertIfNegative val="0"/>
          <c:cat>
            <c:strRef>
              <c:f>Sheet1!$A$2:$A$20</c:f>
              <c:strCache>
                <c:ptCount val="19"/>
                <c:pt idx="0">
                  <c:v>Q1</c:v>
                </c:pt>
                <c:pt idx="1">
                  <c:v>Q2</c:v>
                </c:pt>
                <c:pt idx="2">
                  <c:v>Q3</c:v>
                </c:pt>
                <c:pt idx="3">
                  <c:v>Q4</c:v>
                </c:pt>
                <c:pt idx="4">
                  <c:v>Q5</c:v>
                </c:pt>
                <c:pt idx="5">
                  <c:v>Q6</c:v>
                </c:pt>
                <c:pt idx="6">
                  <c:v>Q7</c:v>
                </c:pt>
                <c:pt idx="7">
                  <c:v>Q8</c:v>
                </c:pt>
                <c:pt idx="8">
                  <c:v>Q9</c:v>
                </c:pt>
                <c:pt idx="9">
                  <c:v>Q10</c:v>
                </c:pt>
                <c:pt idx="10">
                  <c:v>Q11</c:v>
                </c:pt>
                <c:pt idx="11">
                  <c:v>Q12</c:v>
                </c:pt>
                <c:pt idx="12">
                  <c:v>Q13</c:v>
                </c:pt>
                <c:pt idx="13">
                  <c:v>Q14</c:v>
                </c:pt>
                <c:pt idx="14">
                  <c:v>Q15</c:v>
                </c:pt>
                <c:pt idx="15">
                  <c:v>Q16</c:v>
                </c:pt>
                <c:pt idx="16">
                  <c:v>Q17</c:v>
                </c:pt>
                <c:pt idx="17">
                  <c:v>Q18</c:v>
                </c:pt>
                <c:pt idx="18">
                  <c:v>Q19</c:v>
                </c:pt>
              </c:strCache>
            </c:strRef>
          </c:cat>
          <c:val>
            <c:numRef>
              <c:f>Sheet1!$D$2:$D$20</c:f>
              <c:numCache>
                <c:formatCode>General</c:formatCode>
                <c:ptCount val="19"/>
                <c:pt idx="0">
                  <c:v>0</c:v>
                </c:pt>
                <c:pt idx="1">
                  <c:v>0</c:v>
                </c:pt>
                <c:pt idx="2">
                  <c:v>0</c:v>
                </c:pt>
                <c:pt idx="3">
                  <c:v>0</c:v>
                </c:pt>
                <c:pt idx="4">
                  <c:v>6</c:v>
                </c:pt>
                <c:pt idx="5">
                  <c:v>0</c:v>
                </c:pt>
                <c:pt idx="6">
                  <c:v>0</c:v>
                </c:pt>
                <c:pt idx="7">
                  <c:v>9</c:v>
                </c:pt>
                <c:pt idx="8">
                  <c:v>0</c:v>
                </c:pt>
                <c:pt idx="9">
                  <c:v>2</c:v>
                </c:pt>
                <c:pt idx="10">
                  <c:v>0</c:v>
                </c:pt>
                <c:pt idx="11">
                  <c:v>2</c:v>
                </c:pt>
                <c:pt idx="12">
                  <c:v>0</c:v>
                </c:pt>
                <c:pt idx="13">
                  <c:v>0</c:v>
                </c:pt>
                <c:pt idx="14">
                  <c:v>1</c:v>
                </c:pt>
                <c:pt idx="15">
                  <c:v>2</c:v>
                </c:pt>
                <c:pt idx="16">
                  <c:v>10</c:v>
                </c:pt>
                <c:pt idx="17">
                  <c:v>1</c:v>
                </c:pt>
                <c:pt idx="18">
                  <c:v>1</c:v>
                </c:pt>
              </c:numCache>
            </c:numRef>
          </c:val>
          <c:extLst>
            <c:ext xmlns:c16="http://schemas.microsoft.com/office/drawing/2014/chart" uri="{C3380CC4-5D6E-409C-BE32-E72D297353CC}">
              <c16:uniqueId val="{00000002-5848-4019-A611-EC9C7C061300}"/>
            </c:ext>
          </c:extLst>
        </c:ser>
        <c:ser>
          <c:idx val="3"/>
          <c:order val="3"/>
          <c:tx>
            <c:strRef>
              <c:f>Sheet1!$E$1</c:f>
              <c:strCache>
                <c:ptCount val="1"/>
                <c:pt idx="0">
                  <c:v>Disagree</c:v>
                </c:pt>
              </c:strCache>
            </c:strRef>
          </c:tx>
          <c:spPr>
            <a:solidFill>
              <a:srgbClr val="FFC000"/>
            </a:solidFill>
          </c:spPr>
          <c:invertIfNegative val="0"/>
          <c:cat>
            <c:strRef>
              <c:f>Sheet1!$A$2:$A$20</c:f>
              <c:strCache>
                <c:ptCount val="19"/>
                <c:pt idx="0">
                  <c:v>Q1</c:v>
                </c:pt>
                <c:pt idx="1">
                  <c:v>Q2</c:v>
                </c:pt>
                <c:pt idx="2">
                  <c:v>Q3</c:v>
                </c:pt>
                <c:pt idx="3">
                  <c:v>Q4</c:v>
                </c:pt>
                <c:pt idx="4">
                  <c:v>Q5</c:v>
                </c:pt>
                <c:pt idx="5">
                  <c:v>Q6</c:v>
                </c:pt>
                <c:pt idx="6">
                  <c:v>Q7</c:v>
                </c:pt>
                <c:pt idx="7">
                  <c:v>Q8</c:v>
                </c:pt>
                <c:pt idx="8">
                  <c:v>Q9</c:v>
                </c:pt>
                <c:pt idx="9">
                  <c:v>Q10</c:v>
                </c:pt>
                <c:pt idx="10">
                  <c:v>Q11</c:v>
                </c:pt>
                <c:pt idx="11">
                  <c:v>Q12</c:v>
                </c:pt>
                <c:pt idx="12">
                  <c:v>Q13</c:v>
                </c:pt>
                <c:pt idx="13">
                  <c:v>Q14</c:v>
                </c:pt>
                <c:pt idx="14">
                  <c:v>Q15</c:v>
                </c:pt>
                <c:pt idx="15">
                  <c:v>Q16</c:v>
                </c:pt>
                <c:pt idx="16">
                  <c:v>Q17</c:v>
                </c:pt>
                <c:pt idx="17">
                  <c:v>Q18</c:v>
                </c:pt>
                <c:pt idx="18">
                  <c:v>Q19</c:v>
                </c:pt>
              </c:strCache>
            </c:strRef>
          </c:cat>
          <c:val>
            <c:numRef>
              <c:f>Sheet1!$E$2:$E$20</c:f>
              <c:numCache>
                <c:formatCode>General</c:formatCode>
                <c:ptCount val="19"/>
                <c:pt idx="0">
                  <c:v>0</c:v>
                </c:pt>
                <c:pt idx="1">
                  <c:v>0</c:v>
                </c:pt>
                <c:pt idx="2">
                  <c:v>0</c:v>
                </c:pt>
                <c:pt idx="3">
                  <c:v>0</c:v>
                </c:pt>
                <c:pt idx="4">
                  <c:v>0</c:v>
                </c:pt>
                <c:pt idx="5">
                  <c:v>0</c:v>
                </c:pt>
                <c:pt idx="6">
                  <c:v>0</c:v>
                </c:pt>
                <c:pt idx="7">
                  <c:v>3</c:v>
                </c:pt>
                <c:pt idx="8">
                  <c:v>0</c:v>
                </c:pt>
                <c:pt idx="9">
                  <c:v>0</c:v>
                </c:pt>
                <c:pt idx="10">
                  <c:v>0</c:v>
                </c:pt>
                <c:pt idx="11">
                  <c:v>0</c:v>
                </c:pt>
                <c:pt idx="12">
                  <c:v>0</c:v>
                </c:pt>
                <c:pt idx="13">
                  <c:v>0</c:v>
                </c:pt>
                <c:pt idx="14">
                  <c:v>0</c:v>
                </c:pt>
                <c:pt idx="15">
                  <c:v>0</c:v>
                </c:pt>
                <c:pt idx="16">
                  <c:v>0</c:v>
                </c:pt>
                <c:pt idx="17">
                  <c:v>0</c:v>
                </c:pt>
                <c:pt idx="18">
                  <c:v>0</c:v>
                </c:pt>
              </c:numCache>
            </c:numRef>
          </c:val>
          <c:extLst>
            <c:ext xmlns:c16="http://schemas.microsoft.com/office/drawing/2014/chart" uri="{C3380CC4-5D6E-409C-BE32-E72D297353CC}">
              <c16:uniqueId val="{00000003-5848-4019-A611-EC9C7C061300}"/>
            </c:ext>
          </c:extLst>
        </c:ser>
        <c:ser>
          <c:idx val="4"/>
          <c:order val="4"/>
          <c:tx>
            <c:strRef>
              <c:f>Sheet1!$F$1</c:f>
              <c:strCache>
                <c:ptCount val="1"/>
                <c:pt idx="0">
                  <c:v>Strongly Disagree</c:v>
                </c:pt>
              </c:strCache>
            </c:strRef>
          </c:tx>
          <c:spPr>
            <a:solidFill>
              <a:srgbClr val="FF0000"/>
            </a:solidFill>
          </c:spPr>
          <c:invertIfNegative val="0"/>
          <c:cat>
            <c:strRef>
              <c:f>Sheet1!$A$2:$A$20</c:f>
              <c:strCache>
                <c:ptCount val="19"/>
                <c:pt idx="0">
                  <c:v>Q1</c:v>
                </c:pt>
                <c:pt idx="1">
                  <c:v>Q2</c:v>
                </c:pt>
                <c:pt idx="2">
                  <c:v>Q3</c:v>
                </c:pt>
                <c:pt idx="3">
                  <c:v>Q4</c:v>
                </c:pt>
                <c:pt idx="4">
                  <c:v>Q5</c:v>
                </c:pt>
                <c:pt idx="5">
                  <c:v>Q6</c:v>
                </c:pt>
                <c:pt idx="6">
                  <c:v>Q7</c:v>
                </c:pt>
                <c:pt idx="7">
                  <c:v>Q8</c:v>
                </c:pt>
                <c:pt idx="8">
                  <c:v>Q9</c:v>
                </c:pt>
                <c:pt idx="9">
                  <c:v>Q10</c:v>
                </c:pt>
                <c:pt idx="10">
                  <c:v>Q11</c:v>
                </c:pt>
                <c:pt idx="11">
                  <c:v>Q12</c:v>
                </c:pt>
                <c:pt idx="12">
                  <c:v>Q13</c:v>
                </c:pt>
                <c:pt idx="13">
                  <c:v>Q14</c:v>
                </c:pt>
                <c:pt idx="14">
                  <c:v>Q15</c:v>
                </c:pt>
                <c:pt idx="15">
                  <c:v>Q16</c:v>
                </c:pt>
                <c:pt idx="16">
                  <c:v>Q17</c:v>
                </c:pt>
                <c:pt idx="17">
                  <c:v>Q18</c:v>
                </c:pt>
                <c:pt idx="18">
                  <c:v>Q19</c:v>
                </c:pt>
              </c:strCache>
            </c:strRef>
          </c:cat>
          <c:val>
            <c:numRef>
              <c:f>Sheet1!$F$2:$F$20</c:f>
              <c:numCache>
                <c:formatCode>General</c:formatCode>
                <c:ptCount val="19"/>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numCache>
            </c:numRef>
          </c:val>
          <c:extLst>
            <c:ext xmlns:c16="http://schemas.microsoft.com/office/drawing/2014/chart" uri="{C3380CC4-5D6E-409C-BE32-E72D297353CC}">
              <c16:uniqueId val="{00000004-5848-4019-A611-EC9C7C061300}"/>
            </c:ext>
          </c:extLst>
        </c:ser>
        <c:dLbls>
          <c:showLegendKey val="0"/>
          <c:showVal val="0"/>
          <c:showCatName val="0"/>
          <c:showSerName val="0"/>
          <c:showPercent val="0"/>
          <c:showBubbleSize val="0"/>
        </c:dLbls>
        <c:gapWidth val="55"/>
        <c:overlap val="100"/>
        <c:axId val="144440704"/>
        <c:axId val="144450688"/>
      </c:barChart>
      <c:catAx>
        <c:axId val="144440704"/>
        <c:scaling>
          <c:orientation val="minMax"/>
        </c:scaling>
        <c:delete val="0"/>
        <c:axPos val="b"/>
        <c:numFmt formatCode="General" sourceLinked="0"/>
        <c:majorTickMark val="none"/>
        <c:minorTickMark val="none"/>
        <c:tickLblPos val="nextTo"/>
        <c:crossAx val="144450688"/>
        <c:crosses val="autoZero"/>
        <c:auto val="1"/>
        <c:lblAlgn val="ctr"/>
        <c:lblOffset val="100"/>
        <c:noMultiLvlLbl val="0"/>
      </c:catAx>
      <c:valAx>
        <c:axId val="144450688"/>
        <c:scaling>
          <c:orientation val="minMax"/>
        </c:scaling>
        <c:delete val="0"/>
        <c:axPos val="l"/>
        <c:majorGridlines/>
        <c:numFmt formatCode="0%" sourceLinked="1"/>
        <c:majorTickMark val="none"/>
        <c:minorTickMark val="none"/>
        <c:tickLblPos val="nextTo"/>
        <c:crossAx val="144440704"/>
        <c:crosses val="autoZero"/>
        <c:crossBetween val="between"/>
      </c:valAx>
    </c:plotArea>
    <c:legend>
      <c:legendPos val="r"/>
      <c:overlay val="0"/>
    </c:legend>
    <c:plotVisOnly val="1"/>
    <c:dispBlanksAs val="gap"/>
    <c:showDLblsOverMax val="0"/>
  </c:chart>
  <c:spPr>
    <a:gradFill rotWithShape="1">
      <a:gsLst>
        <a:gs pos="0">
          <a:srgbClr val="222222">
            <a:tint val="50000"/>
            <a:satMod val="300000"/>
          </a:srgbClr>
        </a:gs>
        <a:gs pos="35000">
          <a:srgbClr val="222222">
            <a:tint val="37000"/>
            <a:satMod val="300000"/>
          </a:srgbClr>
        </a:gs>
        <a:gs pos="100000">
          <a:srgbClr val="222222">
            <a:tint val="15000"/>
            <a:satMod val="350000"/>
          </a:srgbClr>
        </a:gs>
      </a:gsLst>
      <a:lin ang="16200000" scaled="1"/>
    </a:gradFill>
    <a:ln w="9525" cap="flat" cmpd="sng" algn="ctr">
      <a:solidFill>
        <a:srgbClr val="222222">
          <a:shade val="95000"/>
          <a:satMod val="105000"/>
        </a:srgbClr>
      </a:solidFill>
      <a:prstDash val="solid"/>
    </a:ln>
    <a:effectLst>
      <a:outerShdw blurRad="40000" dist="20000" dir="5400000" rotWithShape="0">
        <a:srgbClr val="000000">
          <a:alpha val="38000"/>
        </a:srgbClr>
      </a:outerShdw>
    </a:effectLst>
    <a:scene3d>
      <a:camera prst="orthographicFront"/>
      <a:lightRig rig="threePt" dir="t"/>
    </a:scene3d>
    <a:sp3d>
      <a:bevelT prst="angle"/>
    </a:sp3d>
  </c:spPr>
  <c:txPr>
    <a:bodyPr/>
    <a:lstStyle/>
    <a:p>
      <a:pPr>
        <a:defRPr>
          <a:solidFill>
            <a:srgbClr val="222222"/>
          </a:solidFill>
          <a:latin typeface="+mn-lt"/>
          <a:ea typeface="+mn-ea"/>
          <a:cs typeface="+mn-cs"/>
        </a:defRPr>
      </a:pPr>
      <a:endParaRPr lang="en-US"/>
    </a:p>
  </c:txPr>
  <c:externalData r:id="rId2">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400"/>
            </a:pPr>
            <a:r>
              <a:rPr lang="en-GB" sz="1400"/>
              <a:t>2018-19</a:t>
            </a:r>
          </a:p>
        </c:rich>
      </c:tx>
      <c:overlay val="0"/>
    </c:title>
    <c:autoTitleDeleted val="0"/>
    <c:plotArea>
      <c:layout/>
      <c:barChart>
        <c:barDir val="col"/>
        <c:grouping val="percentStacked"/>
        <c:varyColors val="0"/>
        <c:ser>
          <c:idx val="0"/>
          <c:order val="0"/>
          <c:tx>
            <c:strRef>
              <c:f>Sheet1!$B$1</c:f>
              <c:strCache>
                <c:ptCount val="1"/>
                <c:pt idx="0">
                  <c:v>Strongly Agree</c:v>
                </c:pt>
              </c:strCache>
            </c:strRef>
          </c:tx>
          <c:spPr>
            <a:solidFill>
              <a:srgbClr val="00B050"/>
            </a:solidFill>
          </c:spPr>
          <c:invertIfNegative val="0"/>
          <c:cat>
            <c:strRef>
              <c:f>Sheet1!$A$2:$A$20</c:f>
              <c:strCache>
                <c:ptCount val="19"/>
                <c:pt idx="0">
                  <c:v>Q1</c:v>
                </c:pt>
                <c:pt idx="1">
                  <c:v>Q2</c:v>
                </c:pt>
                <c:pt idx="2">
                  <c:v>Q3</c:v>
                </c:pt>
                <c:pt idx="3">
                  <c:v>Q4</c:v>
                </c:pt>
                <c:pt idx="4">
                  <c:v>Q5</c:v>
                </c:pt>
                <c:pt idx="5">
                  <c:v>Q6</c:v>
                </c:pt>
                <c:pt idx="6">
                  <c:v>Q7</c:v>
                </c:pt>
                <c:pt idx="7">
                  <c:v>Q8</c:v>
                </c:pt>
                <c:pt idx="8">
                  <c:v>Q9</c:v>
                </c:pt>
                <c:pt idx="9">
                  <c:v>Q10</c:v>
                </c:pt>
                <c:pt idx="10">
                  <c:v>Q11</c:v>
                </c:pt>
                <c:pt idx="11">
                  <c:v>Q12</c:v>
                </c:pt>
                <c:pt idx="12">
                  <c:v>Q13</c:v>
                </c:pt>
                <c:pt idx="13">
                  <c:v>Q14</c:v>
                </c:pt>
                <c:pt idx="14">
                  <c:v>Q15</c:v>
                </c:pt>
                <c:pt idx="15">
                  <c:v>Q16</c:v>
                </c:pt>
                <c:pt idx="16">
                  <c:v>Q17</c:v>
                </c:pt>
                <c:pt idx="17">
                  <c:v>Q18</c:v>
                </c:pt>
                <c:pt idx="18">
                  <c:v>Q19</c:v>
                </c:pt>
              </c:strCache>
            </c:strRef>
          </c:cat>
          <c:val>
            <c:numRef>
              <c:f>Sheet1!$B$2:$B$20</c:f>
              <c:numCache>
                <c:formatCode>General</c:formatCode>
                <c:ptCount val="19"/>
                <c:pt idx="0">
                  <c:v>16</c:v>
                </c:pt>
                <c:pt idx="1">
                  <c:v>16</c:v>
                </c:pt>
                <c:pt idx="2">
                  <c:v>16</c:v>
                </c:pt>
                <c:pt idx="3">
                  <c:v>14</c:v>
                </c:pt>
                <c:pt idx="4">
                  <c:v>8</c:v>
                </c:pt>
                <c:pt idx="5">
                  <c:v>14</c:v>
                </c:pt>
                <c:pt idx="6">
                  <c:v>13</c:v>
                </c:pt>
                <c:pt idx="7">
                  <c:v>8</c:v>
                </c:pt>
                <c:pt idx="8">
                  <c:v>15</c:v>
                </c:pt>
                <c:pt idx="9">
                  <c:v>12</c:v>
                </c:pt>
                <c:pt idx="10">
                  <c:v>13</c:v>
                </c:pt>
                <c:pt idx="11">
                  <c:v>12</c:v>
                </c:pt>
                <c:pt idx="12">
                  <c:v>12</c:v>
                </c:pt>
                <c:pt idx="13">
                  <c:v>16</c:v>
                </c:pt>
                <c:pt idx="14">
                  <c:v>5</c:v>
                </c:pt>
                <c:pt idx="15">
                  <c:v>12</c:v>
                </c:pt>
                <c:pt idx="16">
                  <c:v>4</c:v>
                </c:pt>
                <c:pt idx="17">
                  <c:v>10</c:v>
                </c:pt>
                <c:pt idx="18">
                  <c:v>13</c:v>
                </c:pt>
              </c:numCache>
            </c:numRef>
          </c:val>
          <c:extLst>
            <c:ext xmlns:c16="http://schemas.microsoft.com/office/drawing/2014/chart" uri="{C3380CC4-5D6E-409C-BE32-E72D297353CC}">
              <c16:uniqueId val="{00000000-8E7B-4E51-A885-474482B45BCA}"/>
            </c:ext>
          </c:extLst>
        </c:ser>
        <c:ser>
          <c:idx val="1"/>
          <c:order val="1"/>
          <c:tx>
            <c:strRef>
              <c:f>Sheet1!$C$1</c:f>
              <c:strCache>
                <c:ptCount val="1"/>
                <c:pt idx="0">
                  <c:v>Agree</c:v>
                </c:pt>
              </c:strCache>
            </c:strRef>
          </c:tx>
          <c:spPr>
            <a:solidFill>
              <a:srgbClr val="92D050"/>
            </a:solidFill>
          </c:spPr>
          <c:invertIfNegative val="0"/>
          <c:cat>
            <c:strRef>
              <c:f>Sheet1!$A$2:$A$20</c:f>
              <c:strCache>
                <c:ptCount val="19"/>
                <c:pt idx="0">
                  <c:v>Q1</c:v>
                </c:pt>
                <c:pt idx="1">
                  <c:v>Q2</c:v>
                </c:pt>
                <c:pt idx="2">
                  <c:v>Q3</c:v>
                </c:pt>
                <c:pt idx="3">
                  <c:v>Q4</c:v>
                </c:pt>
                <c:pt idx="4">
                  <c:v>Q5</c:v>
                </c:pt>
                <c:pt idx="5">
                  <c:v>Q6</c:v>
                </c:pt>
                <c:pt idx="6">
                  <c:v>Q7</c:v>
                </c:pt>
                <c:pt idx="7">
                  <c:v>Q8</c:v>
                </c:pt>
                <c:pt idx="8">
                  <c:v>Q9</c:v>
                </c:pt>
                <c:pt idx="9">
                  <c:v>Q10</c:v>
                </c:pt>
                <c:pt idx="10">
                  <c:v>Q11</c:v>
                </c:pt>
                <c:pt idx="11">
                  <c:v>Q12</c:v>
                </c:pt>
                <c:pt idx="12">
                  <c:v>Q13</c:v>
                </c:pt>
                <c:pt idx="13">
                  <c:v>Q14</c:v>
                </c:pt>
                <c:pt idx="14">
                  <c:v>Q15</c:v>
                </c:pt>
                <c:pt idx="15">
                  <c:v>Q16</c:v>
                </c:pt>
                <c:pt idx="16">
                  <c:v>Q17</c:v>
                </c:pt>
                <c:pt idx="17">
                  <c:v>Q18</c:v>
                </c:pt>
                <c:pt idx="18">
                  <c:v>Q19</c:v>
                </c:pt>
              </c:strCache>
            </c:strRef>
          </c:cat>
          <c:val>
            <c:numRef>
              <c:f>Sheet1!$C$2:$C$20</c:f>
              <c:numCache>
                <c:formatCode>General</c:formatCode>
                <c:ptCount val="19"/>
                <c:pt idx="0">
                  <c:v>4</c:v>
                </c:pt>
                <c:pt idx="1">
                  <c:v>4</c:v>
                </c:pt>
                <c:pt idx="2">
                  <c:v>4</c:v>
                </c:pt>
                <c:pt idx="3">
                  <c:v>6</c:v>
                </c:pt>
                <c:pt idx="4">
                  <c:v>6</c:v>
                </c:pt>
                <c:pt idx="5">
                  <c:v>6</c:v>
                </c:pt>
                <c:pt idx="6">
                  <c:v>7</c:v>
                </c:pt>
                <c:pt idx="7">
                  <c:v>9</c:v>
                </c:pt>
                <c:pt idx="8">
                  <c:v>5</c:v>
                </c:pt>
                <c:pt idx="9">
                  <c:v>7</c:v>
                </c:pt>
                <c:pt idx="10">
                  <c:v>7</c:v>
                </c:pt>
                <c:pt idx="11">
                  <c:v>7</c:v>
                </c:pt>
                <c:pt idx="12">
                  <c:v>5</c:v>
                </c:pt>
                <c:pt idx="13">
                  <c:v>2</c:v>
                </c:pt>
                <c:pt idx="14">
                  <c:v>12</c:v>
                </c:pt>
                <c:pt idx="15">
                  <c:v>8</c:v>
                </c:pt>
                <c:pt idx="16">
                  <c:v>9</c:v>
                </c:pt>
                <c:pt idx="17">
                  <c:v>8</c:v>
                </c:pt>
                <c:pt idx="18">
                  <c:v>6</c:v>
                </c:pt>
              </c:numCache>
            </c:numRef>
          </c:val>
          <c:extLst>
            <c:ext xmlns:c16="http://schemas.microsoft.com/office/drawing/2014/chart" uri="{C3380CC4-5D6E-409C-BE32-E72D297353CC}">
              <c16:uniqueId val="{00000001-8E7B-4E51-A885-474482B45BCA}"/>
            </c:ext>
          </c:extLst>
        </c:ser>
        <c:ser>
          <c:idx val="2"/>
          <c:order val="2"/>
          <c:tx>
            <c:strRef>
              <c:f>Sheet1!$D$1</c:f>
              <c:strCache>
                <c:ptCount val="1"/>
                <c:pt idx="0">
                  <c:v>Unsure</c:v>
                </c:pt>
              </c:strCache>
            </c:strRef>
          </c:tx>
          <c:spPr>
            <a:solidFill>
              <a:srgbClr val="FFFF00"/>
            </a:solidFill>
          </c:spPr>
          <c:invertIfNegative val="0"/>
          <c:cat>
            <c:strRef>
              <c:f>Sheet1!$A$2:$A$20</c:f>
              <c:strCache>
                <c:ptCount val="19"/>
                <c:pt idx="0">
                  <c:v>Q1</c:v>
                </c:pt>
                <c:pt idx="1">
                  <c:v>Q2</c:v>
                </c:pt>
                <c:pt idx="2">
                  <c:v>Q3</c:v>
                </c:pt>
                <c:pt idx="3">
                  <c:v>Q4</c:v>
                </c:pt>
                <c:pt idx="4">
                  <c:v>Q5</c:v>
                </c:pt>
                <c:pt idx="5">
                  <c:v>Q6</c:v>
                </c:pt>
                <c:pt idx="6">
                  <c:v>Q7</c:v>
                </c:pt>
                <c:pt idx="7">
                  <c:v>Q8</c:v>
                </c:pt>
                <c:pt idx="8">
                  <c:v>Q9</c:v>
                </c:pt>
                <c:pt idx="9">
                  <c:v>Q10</c:v>
                </c:pt>
                <c:pt idx="10">
                  <c:v>Q11</c:v>
                </c:pt>
                <c:pt idx="11">
                  <c:v>Q12</c:v>
                </c:pt>
                <c:pt idx="12">
                  <c:v>Q13</c:v>
                </c:pt>
                <c:pt idx="13">
                  <c:v>Q14</c:v>
                </c:pt>
                <c:pt idx="14">
                  <c:v>Q15</c:v>
                </c:pt>
                <c:pt idx="15">
                  <c:v>Q16</c:v>
                </c:pt>
                <c:pt idx="16">
                  <c:v>Q17</c:v>
                </c:pt>
                <c:pt idx="17">
                  <c:v>Q18</c:v>
                </c:pt>
                <c:pt idx="18">
                  <c:v>Q19</c:v>
                </c:pt>
              </c:strCache>
            </c:strRef>
          </c:cat>
          <c:val>
            <c:numRef>
              <c:f>Sheet1!$D$2:$D$20</c:f>
              <c:numCache>
                <c:formatCode>General</c:formatCode>
                <c:ptCount val="19"/>
                <c:pt idx="0">
                  <c:v>0</c:v>
                </c:pt>
                <c:pt idx="1">
                  <c:v>0</c:v>
                </c:pt>
                <c:pt idx="2">
                  <c:v>0</c:v>
                </c:pt>
                <c:pt idx="3">
                  <c:v>0</c:v>
                </c:pt>
                <c:pt idx="4">
                  <c:v>4</c:v>
                </c:pt>
                <c:pt idx="5">
                  <c:v>0</c:v>
                </c:pt>
                <c:pt idx="6">
                  <c:v>0</c:v>
                </c:pt>
                <c:pt idx="7">
                  <c:v>1</c:v>
                </c:pt>
                <c:pt idx="8">
                  <c:v>0</c:v>
                </c:pt>
                <c:pt idx="9">
                  <c:v>1</c:v>
                </c:pt>
                <c:pt idx="10">
                  <c:v>0</c:v>
                </c:pt>
                <c:pt idx="11">
                  <c:v>1</c:v>
                </c:pt>
                <c:pt idx="12">
                  <c:v>0</c:v>
                </c:pt>
                <c:pt idx="13">
                  <c:v>0</c:v>
                </c:pt>
                <c:pt idx="14">
                  <c:v>2</c:v>
                </c:pt>
                <c:pt idx="15">
                  <c:v>0</c:v>
                </c:pt>
                <c:pt idx="16">
                  <c:v>0</c:v>
                </c:pt>
                <c:pt idx="17">
                  <c:v>2</c:v>
                </c:pt>
                <c:pt idx="18">
                  <c:v>2</c:v>
                </c:pt>
              </c:numCache>
            </c:numRef>
          </c:val>
          <c:extLst>
            <c:ext xmlns:c16="http://schemas.microsoft.com/office/drawing/2014/chart" uri="{C3380CC4-5D6E-409C-BE32-E72D297353CC}">
              <c16:uniqueId val="{00000002-8E7B-4E51-A885-474482B45BCA}"/>
            </c:ext>
          </c:extLst>
        </c:ser>
        <c:ser>
          <c:idx val="3"/>
          <c:order val="3"/>
          <c:tx>
            <c:strRef>
              <c:f>Sheet1!$E$1</c:f>
              <c:strCache>
                <c:ptCount val="1"/>
                <c:pt idx="0">
                  <c:v>Disagree</c:v>
                </c:pt>
              </c:strCache>
            </c:strRef>
          </c:tx>
          <c:spPr>
            <a:solidFill>
              <a:srgbClr val="FFC000"/>
            </a:solidFill>
          </c:spPr>
          <c:invertIfNegative val="0"/>
          <c:cat>
            <c:strRef>
              <c:f>Sheet1!$A$2:$A$20</c:f>
              <c:strCache>
                <c:ptCount val="19"/>
                <c:pt idx="0">
                  <c:v>Q1</c:v>
                </c:pt>
                <c:pt idx="1">
                  <c:v>Q2</c:v>
                </c:pt>
                <c:pt idx="2">
                  <c:v>Q3</c:v>
                </c:pt>
                <c:pt idx="3">
                  <c:v>Q4</c:v>
                </c:pt>
                <c:pt idx="4">
                  <c:v>Q5</c:v>
                </c:pt>
                <c:pt idx="5">
                  <c:v>Q6</c:v>
                </c:pt>
                <c:pt idx="6">
                  <c:v>Q7</c:v>
                </c:pt>
                <c:pt idx="7">
                  <c:v>Q8</c:v>
                </c:pt>
                <c:pt idx="8">
                  <c:v>Q9</c:v>
                </c:pt>
                <c:pt idx="9">
                  <c:v>Q10</c:v>
                </c:pt>
                <c:pt idx="10">
                  <c:v>Q11</c:v>
                </c:pt>
                <c:pt idx="11">
                  <c:v>Q12</c:v>
                </c:pt>
                <c:pt idx="12">
                  <c:v>Q13</c:v>
                </c:pt>
                <c:pt idx="13">
                  <c:v>Q14</c:v>
                </c:pt>
                <c:pt idx="14">
                  <c:v>Q15</c:v>
                </c:pt>
                <c:pt idx="15">
                  <c:v>Q16</c:v>
                </c:pt>
                <c:pt idx="16">
                  <c:v>Q17</c:v>
                </c:pt>
                <c:pt idx="17">
                  <c:v>Q18</c:v>
                </c:pt>
                <c:pt idx="18">
                  <c:v>Q19</c:v>
                </c:pt>
              </c:strCache>
            </c:strRef>
          </c:cat>
          <c:val>
            <c:numRef>
              <c:f>Sheet1!$E$2:$E$20</c:f>
              <c:numCache>
                <c:formatCode>General</c:formatCode>
                <c:ptCount val="19"/>
                <c:pt idx="0">
                  <c:v>0</c:v>
                </c:pt>
                <c:pt idx="1">
                  <c:v>0</c:v>
                </c:pt>
                <c:pt idx="2">
                  <c:v>0</c:v>
                </c:pt>
                <c:pt idx="3">
                  <c:v>0</c:v>
                </c:pt>
                <c:pt idx="4">
                  <c:v>1</c:v>
                </c:pt>
                <c:pt idx="5">
                  <c:v>0</c:v>
                </c:pt>
                <c:pt idx="6">
                  <c:v>0</c:v>
                </c:pt>
                <c:pt idx="7">
                  <c:v>0</c:v>
                </c:pt>
                <c:pt idx="8">
                  <c:v>0</c:v>
                </c:pt>
                <c:pt idx="9">
                  <c:v>0</c:v>
                </c:pt>
                <c:pt idx="10">
                  <c:v>0</c:v>
                </c:pt>
                <c:pt idx="11">
                  <c:v>0</c:v>
                </c:pt>
                <c:pt idx="12">
                  <c:v>2</c:v>
                </c:pt>
                <c:pt idx="13">
                  <c:v>2</c:v>
                </c:pt>
                <c:pt idx="14">
                  <c:v>1</c:v>
                </c:pt>
                <c:pt idx="15">
                  <c:v>0</c:v>
                </c:pt>
                <c:pt idx="16">
                  <c:v>1</c:v>
                </c:pt>
                <c:pt idx="17">
                  <c:v>0</c:v>
                </c:pt>
                <c:pt idx="18">
                  <c:v>0</c:v>
                </c:pt>
              </c:numCache>
            </c:numRef>
          </c:val>
          <c:extLst>
            <c:ext xmlns:c16="http://schemas.microsoft.com/office/drawing/2014/chart" uri="{C3380CC4-5D6E-409C-BE32-E72D297353CC}">
              <c16:uniqueId val="{00000003-8E7B-4E51-A885-474482B45BCA}"/>
            </c:ext>
          </c:extLst>
        </c:ser>
        <c:ser>
          <c:idx val="4"/>
          <c:order val="4"/>
          <c:tx>
            <c:strRef>
              <c:f>Sheet1!$F$1</c:f>
              <c:strCache>
                <c:ptCount val="1"/>
                <c:pt idx="0">
                  <c:v>Strongly Disagree</c:v>
                </c:pt>
              </c:strCache>
            </c:strRef>
          </c:tx>
          <c:spPr>
            <a:solidFill>
              <a:srgbClr val="FF0000"/>
            </a:solidFill>
          </c:spPr>
          <c:invertIfNegative val="0"/>
          <c:cat>
            <c:strRef>
              <c:f>Sheet1!$A$2:$A$20</c:f>
              <c:strCache>
                <c:ptCount val="19"/>
                <c:pt idx="0">
                  <c:v>Q1</c:v>
                </c:pt>
                <c:pt idx="1">
                  <c:v>Q2</c:v>
                </c:pt>
                <c:pt idx="2">
                  <c:v>Q3</c:v>
                </c:pt>
                <c:pt idx="3">
                  <c:v>Q4</c:v>
                </c:pt>
                <c:pt idx="4">
                  <c:v>Q5</c:v>
                </c:pt>
                <c:pt idx="5">
                  <c:v>Q6</c:v>
                </c:pt>
                <c:pt idx="6">
                  <c:v>Q7</c:v>
                </c:pt>
                <c:pt idx="7">
                  <c:v>Q8</c:v>
                </c:pt>
                <c:pt idx="8">
                  <c:v>Q9</c:v>
                </c:pt>
                <c:pt idx="9">
                  <c:v>Q10</c:v>
                </c:pt>
                <c:pt idx="10">
                  <c:v>Q11</c:v>
                </c:pt>
                <c:pt idx="11">
                  <c:v>Q12</c:v>
                </c:pt>
                <c:pt idx="12">
                  <c:v>Q13</c:v>
                </c:pt>
                <c:pt idx="13">
                  <c:v>Q14</c:v>
                </c:pt>
                <c:pt idx="14">
                  <c:v>Q15</c:v>
                </c:pt>
                <c:pt idx="15">
                  <c:v>Q16</c:v>
                </c:pt>
                <c:pt idx="16">
                  <c:v>Q17</c:v>
                </c:pt>
                <c:pt idx="17">
                  <c:v>Q18</c:v>
                </c:pt>
                <c:pt idx="18">
                  <c:v>Q19</c:v>
                </c:pt>
              </c:strCache>
            </c:strRef>
          </c:cat>
          <c:val>
            <c:numRef>
              <c:f>Sheet1!$F$2:$F$20</c:f>
              <c:numCache>
                <c:formatCode>General</c:formatCode>
                <c:ptCount val="19"/>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1</c:v>
                </c:pt>
                <c:pt idx="17">
                  <c:v>0</c:v>
                </c:pt>
                <c:pt idx="18">
                  <c:v>0</c:v>
                </c:pt>
              </c:numCache>
            </c:numRef>
          </c:val>
          <c:extLst>
            <c:ext xmlns:c16="http://schemas.microsoft.com/office/drawing/2014/chart" uri="{C3380CC4-5D6E-409C-BE32-E72D297353CC}">
              <c16:uniqueId val="{00000004-8E7B-4E51-A885-474482B45BCA}"/>
            </c:ext>
          </c:extLst>
        </c:ser>
        <c:dLbls>
          <c:showLegendKey val="0"/>
          <c:showVal val="0"/>
          <c:showCatName val="0"/>
          <c:showSerName val="0"/>
          <c:showPercent val="0"/>
          <c:showBubbleSize val="0"/>
        </c:dLbls>
        <c:gapWidth val="55"/>
        <c:overlap val="100"/>
        <c:axId val="144201984"/>
        <c:axId val="144203776"/>
      </c:barChart>
      <c:catAx>
        <c:axId val="144201984"/>
        <c:scaling>
          <c:orientation val="minMax"/>
        </c:scaling>
        <c:delete val="0"/>
        <c:axPos val="b"/>
        <c:numFmt formatCode="General" sourceLinked="0"/>
        <c:majorTickMark val="none"/>
        <c:minorTickMark val="none"/>
        <c:tickLblPos val="nextTo"/>
        <c:crossAx val="144203776"/>
        <c:crosses val="autoZero"/>
        <c:auto val="1"/>
        <c:lblAlgn val="ctr"/>
        <c:lblOffset val="100"/>
        <c:noMultiLvlLbl val="0"/>
      </c:catAx>
      <c:valAx>
        <c:axId val="144203776"/>
        <c:scaling>
          <c:orientation val="minMax"/>
        </c:scaling>
        <c:delete val="0"/>
        <c:axPos val="l"/>
        <c:majorGridlines/>
        <c:numFmt formatCode="0%" sourceLinked="1"/>
        <c:majorTickMark val="none"/>
        <c:minorTickMark val="none"/>
        <c:tickLblPos val="nextTo"/>
        <c:crossAx val="144201984"/>
        <c:crosses val="autoZero"/>
        <c:crossBetween val="between"/>
      </c:valAx>
    </c:plotArea>
    <c:legend>
      <c:legendPos val="r"/>
      <c:overlay val="0"/>
    </c:legend>
    <c:plotVisOnly val="1"/>
    <c:dispBlanksAs val="gap"/>
    <c:showDLblsOverMax val="0"/>
  </c:chart>
  <c:spPr>
    <a:gradFill rotWithShape="1">
      <a:gsLst>
        <a:gs pos="0">
          <a:srgbClr val="222222">
            <a:tint val="50000"/>
            <a:satMod val="300000"/>
          </a:srgbClr>
        </a:gs>
        <a:gs pos="35000">
          <a:srgbClr val="222222">
            <a:tint val="37000"/>
            <a:satMod val="300000"/>
          </a:srgbClr>
        </a:gs>
        <a:gs pos="100000">
          <a:srgbClr val="222222">
            <a:tint val="15000"/>
            <a:satMod val="350000"/>
          </a:srgbClr>
        </a:gs>
      </a:gsLst>
      <a:lin ang="16200000" scaled="1"/>
    </a:gradFill>
    <a:ln w="9525" cap="flat" cmpd="sng" algn="ctr">
      <a:solidFill>
        <a:srgbClr val="222222">
          <a:shade val="95000"/>
          <a:satMod val="105000"/>
        </a:srgbClr>
      </a:solidFill>
      <a:prstDash val="solid"/>
    </a:ln>
    <a:effectLst>
      <a:outerShdw blurRad="40000" dist="20000" dir="5400000" rotWithShape="0">
        <a:srgbClr val="000000">
          <a:alpha val="38000"/>
        </a:srgbClr>
      </a:outerShdw>
    </a:effectLst>
    <a:scene3d>
      <a:camera prst="orthographicFront"/>
      <a:lightRig rig="threePt" dir="t"/>
    </a:scene3d>
    <a:sp3d>
      <a:bevelT prst="angle"/>
    </a:sp3d>
  </c:spPr>
  <c:txPr>
    <a:bodyPr/>
    <a:lstStyle/>
    <a:p>
      <a:pPr>
        <a:defRPr>
          <a:solidFill>
            <a:srgbClr val="222222"/>
          </a:solidFill>
          <a:latin typeface="+mn-lt"/>
          <a:ea typeface="+mn-ea"/>
          <a:cs typeface="+mn-cs"/>
        </a:defRPr>
      </a:pPr>
      <a:endParaRPr lang="en-US"/>
    </a:p>
  </c:txPr>
  <c:externalData r:id="rId2">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400"/>
            </a:pPr>
            <a:r>
              <a:rPr lang="en-GB" sz="1400" dirty="0"/>
              <a:t>Q1</a:t>
            </a:r>
            <a:r>
              <a:rPr lang="en-GB" sz="1400" baseline="0" dirty="0"/>
              <a:t> – Overall I am satisfied with the school.</a:t>
            </a:r>
            <a:endParaRPr lang="en-GB" sz="1400" dirty="0"/>
          </a:p>
        </c:rich>
      </c:tx>
      <c:overlay val="0"/>
    </c:title>
    <c:autoTitleDeleted val="0"/>
    <c:plotArea>
      <c:layout/>
      <c:barChart>
        <c:barDir val="col"/>
        <c:grouping val="percentStacked"/>
        <c:varyColors val="0"/>
        <c:ser>
          <c:idx val="0"/>
          <c:order val="0"/>
          <c:tx>
            <c:strRef>
              <c:f>Sheet1!$B$1</c:f>
              <c:strCache>
                <c:ptCount val="1"/>
                <c:pt idx="0">
                  <c:v>Strongly Agree</c:v>
                </c:pt>
              </c:strCache>
            </c:strRef>
          </c:tx>
          <c:spPr>
            <a:solidFill>
              <a:srgbClr val="00B050"/>
            </a:solidFill>
          </c:spPr>
          <c:invertIfNegative val="0"/>
          <c:cat>
            <c:strRef>
              <c:f>Sheet1!$A$2:$A$4</c:f>
              <c:strCache>
                <c:ptCount val="3"/>
                <c:pt idx="0">
                  <c:v>2016-17</c:v>
                </c:pt>
                <c:pt idx="1">
                  <c:v>2017-18</c:v>
                </c:pt>
                <c:pt idx="2">
                  <c:v>2018-19</c:v>
                </c:pt>
              </c:strCache>
            </c:strRef>
          </c:cat>
          <c:val>
            <c:numRef>
              <c:f>Sheet1!$B$2:$B$4</c:f>
              <c:numCache>
                <c:formatCode>General</c:formatCode>
                <c:ptCount val="3"/>
                <c:pt idx="0">
                  <c:v>14</c:v>
                </c:pt>
                <c:pt idx="1">
                  <c:v>14</c:v>
                </c:pt>
                <c:pt idx="2">
                  <c:v>16</c:v>
                </c:pt>
              </c:numCache>
            </c:numRef>
          </c:val>
          <c:extLst>
            <c:ext xmlns:c16="http://schemas.microsoft.com/office/drawing/2014/chart" uri="{C3380CC4-5D6E-409C-BE32-E72D297353CC}">
              <c16:uniqueId val="{00000000-B486-4D8C-B808-42A5168BF6CD}"/>
            </c:ext>
          </c:extLst>
        </c:ser>
        <c:ser>
          <c:idx val="1"/>
          <c:order val="1"/>
          <c:tx>
            <c:strRef>
              <c:f>Sheet1!$C$1</c:f>
              <c:strCache>
                <c:ptCount val="1"/>
                <c:pt idx="0">
                  <c:v>Agree</c:v>
                </c:pt>
              </c:strCache>
            </c:strRef>
          </c:tx>
          <c:spPr>
            <a:solidFill>
              <a:srgbClr val="92D050"/>
            </a:solidFill>
          </c:spPr>
          <c:invertIfNegative val="0"/>
          <c:cat>
            <c:strRef>
              <c:f>Sheet1!$A$2:$A$4</c:f>
              <c:strCache>
                <c:ptCount val="3"/>
                <c:pt idx="0">
                  <c:v>2016-17</c:v>
                </c:pt>
                <c:pt idx="1">
                  <c:v>2017-18</c:v>
                </c:pt>
                <c:pt idx="2">
                  <c:v>2018-19</c:v>
                </c:pt>
              </c:strCache>
            </c:strRef>
          </c:cat>
          <c:val>
            <c:numRef>
              <c:f>Sheet1!$C$2:$C$4</c:f>
              <c:numCache>
                <c:formatCode>General</c:formatCode>
                <c:ptCount val="3"/>
                <c:pt idx="0">
                  <c:v>6</c:v>
                </c:pt>
                <c:pt idx="1">
                  <c:v>12</c:v>
                </c:pt>
                <c:pt idx="2">
                  <c:v>4</c:v>
                </c:pt>
              </c:numCache>
            </c:numRef>
          </c:val>
          <c:extLst>
            <c:ext xmlns:c16="http://schemas.microsoft.com/office/drawing/2014/chart" uri="{C3380CC4-5D6E-409C-BE32-E72D297353CC}">
              <c16:uniqueId val="{00000001-B486-4D8C-B808-42A5168BF6CD}"/>
            </c:ext>
          </c:extLst>
        </c:ser>
        <c:ser>
          <c:idx val="2"/>
          <c:order val="2"/>
          <c:tx>
            <c:strRef>
              <c:f>Sheet1!$D$1</c:f>
              <c:strCache>
                <c:ptCount val="1"/>
                <c:pt idx="0">
                  <c:v>Unsure</c:v>
                </c:pt>
              </c:strCache>
            </c:strRef>
          </c:tx>
          <c:spPr>
            <a:solidFill>
              <a:srgbClr val="FFFF00"/>
            </a:solidFill>
          </c:spPr>
          <c:invertIfNegative val="0"/>
          <c:cat>
            <c:strRef>
              <c:f>Sheet1!$A$2:$A$4</c:f>
              <c:strCache>
                <c:ptCount val="3"/>
                <c:pt idx="0">
                  <c:v>2016-17</c:v>
                </c:pt>
                <c:pt idx="1">
                  <c:v>2017-18</c:v>
                </c:pt>
                <c:pt idx="2">
                  <c:v>2018-19</c:v>
                </c:pt>
              </c:strCache>
            </c:strRef>
          </c:cat>
          <c:val>
            <c:numRef>
              <c:f>Sheet1!$D$2:$D$4</c:f>
              <c:numCache>
                <c:formatCode>General</c:formatCode>
                <c:ptCount val="3"/>
                <c:pt idx="0">
                  <c:v>0</c:v>
                </c:pt>
                <c:pt idx="1">
                  <c:v>0</c:v>
                </c:pt>
                <c:pt idx="2">
                  <c:v>0</c:v>
                </c:pt>
              </c:numCache>
            </c:numRef>
          </c:val>
          <c:extLst>
            <c:ext xmlns:c16="http://schemas.microsoft.com/office/drawing/2014/chart" uri="{C3380CC4-5D6E-409C-BE32-E72D297353CC}">
              <c16:uniqueId val="{00000002-B486-4D8C-B808-42A5168BF6CD}"/>
            </c:ext>
          </c:extLst>
        </c:ser>
        <c:ser>
          <c:idx val="3"/>
          <c:order val="3"/>
          <c:tx>
            <c:strRef>
              <c:f>Sheet1!$E$1</c:f>
              <c:strCache>
                <c:ptCount val="1"/>
                <c:pt idx="0">
                  <c:v>Disagree</c:v>
                </c:pt>
              </c:strCache>
            </c:strRef>
          </c:tx>
          <c:spPr>
            <a:solidFill>
              <a:srgbClr val="FFC000"/>
            </a:solidFill>
          </c:spPr>
          <c:invertIfNegative val="0"/>
          <c:cat>
            <c:strRef>
              <c:f>Sheet1!$A$2:$A$4</c:f>
              <c:strCache>
                <c:ptCount val="3"/>
                <c:pt idx="0">
                  <c:v>2016-17</c:v>
                </c:pt>
                <c:pt idx="1">
                  <c:v>2017-18</c:v>
                </c:pt>
                <c:pt idx="2">
                  <c:v>2018-19</c:v>
                </c:pt>
              </c:strCache>
            </c:strRef>
          </c:cat>
          <c:val>
            <c:numRef>
              <c:f>Sheet1!$E$2:$E$4</c:f>
              <c:numCache>
                <c:formatCode>General</c:formatCode>
                <c:ptCount val="3"/>
                <c:pt idx="0">
                  <c:v>1</c:v>
                </c:pt>
                <c:pt idx="1">
                  <c:v>0</c:v>
                </c:pt>
                <c:pt idx="2">
                  <c:v>0</c:v>
                </c:pt>
              </c:numCache>
            </c:numRef>
          </c:val>
          <c:extLst>
            <c:ext xmlns:c16="http://schemas.microsoft.com/office/drawing/2014/chart" uri="{C3380CC4-5D6E-409C-BE32-E72D297353CC}">
              <c16:uniqueId val="{00000003-B486-4D8C-B808-42A5168BF6CD}"/>
            </c:ext>
          </c:extLst>
        </c:ser>
        <c:ser>
          <c:idx val="4"/>
          <c:order val="4"/>
          <c:tx>
            <c:strRef>
              <c:f>Sheet1!$F$1</c:f>
              <c:strCache>
                <c:ptCount val="1"/>
                <c:pt idx="0">
                  <c:v>Strongly Disagree</c:v>
                </c:pt>
              </c:strCache>
            </c:strRef>
          </c:tx>
          <c:spPr>
            <a:solidFill>
              <a:srgbClr val="FF0000"/>
            </a:solidFill>
          </c:spPr>
          <c:invertIfNegative val="0"/>
          <c:cat>
            <c:strRef>
              <c:f>Sheet1!$A$2:$A$4</c:f>
              <c:strCache>
                <c:ptCount val="3"/>
                <c:pt idx="0">
                  <c:v>2016-17</c:v>
                </c:pt>
                <c:pt idx="1">
                  <c:v>2017-18</c:v>
                </c:pt>
                <c:pt idx="2">
                  <c:v>2018-19</c:v>
                </c:pt>
              </c:strCache>
            </c:strRef>
          </c:cat>
          <c:val>
            <c:numRef>
              <c:f>Sheet1!$F$2:$F$4</c:f>
              <c:numCache>
                <c:formatCode>General</c:formatCode>
                <c:ptCount val="3"/>
                <c:pt idx="0">
                  <c:v>0</c:v>
                </c:pt>
                <c:pt idx="1">
                  <c:v>0</c:v>
                </c:pt>
                <c:pt idx="2">
                  <c:v>0</c:v>
                </c:pt>
              </c:numCache>
            </c:numRef>
          </c:val>
          <c:extLst>
            <c:ext xmlns:c16="http://schemas.microsoft.com/office/drawing/2014/chart" uri="{C3380CC4-5D6E-409C-BE32-E72D297353CC}">
              <c16:uniqueId val="{00000004-B486-4D8C-B808-42A5168BF6CD}"/>
            </c:ext>
          </c:extLst>
        </c:ser>
        <c:dLbls>
          <c:showLegendKey val="0"/>
          <c:showVal val="0"/>
          <c:showCatName val="0"/>
          <c:showSerName val="0"/>
          <c:showPercent val="0"/>
          <c:showBubbleSize val="0"/>
        </c:dLbls>
        <c:gapWidth val="55"/>
        <c:overlap val="100"/>
        <c:axId val="144266368"/>
        <c:axId val="144267904"/>
      </c:barChart>
      <c:catAx>
        <c:axId val="144266368"/>
        <c:scaling>
          <c:orientation val="minMax"/>
        </c:scaling>
        <c:delete val="0"/>
        <c:axPos val="b"/>
        <c:numFmt formatCode="General" sourceLinked="0"/>
        <c:majorTickMark val="none"/>
        <c:minorTickMark val="none"/>
        <c:tickLblPos val="nextTo"/>
        <c:crossAx val="144267904"/>
        <c:crosses val="autoZero"/>
        <c:auto val="1"/>
        <c:lblAlgn val="ctr"/>
        <c:lblOffset val="100"/>
        <c:noMultiLvlLbl val="0"/>
      </c:catAx>
      <c:valAx>
        <c:axId val="144267904"/>
        <c:scaling>
          <c:orientation val="minMax"/>
        </c:scaling>
        <c:delete val="0"/>
        <c:axPos val="l"/>
        <c:majorGridlines/>
        <c:numFmt formatCode="0%" sourceLinked="1"/>
        <c:majorTickMark val="none"/>
        <c:minorTickMark val="none"/>
        <c:tickLblPos val="nextTo"/>
        <c:crossAx val="144266368"/>
        <c:crosses val="autoZero"/>
        <c:crossBetween val="between"/>
      </c:valAx>
    </c:plotArea>
    <c:legend>
      <c:legendPos val="r"/>
      <c:overlay val="0"/>
    </c:legend>
    <c:plotVisOnly val="1"/>
    <c:dispBlanksAs val="gap"/>
    <c:showDLblsOverMax val="0"/>
  </c:chart>
  <c:spPr>
    <a:gradFill rotWithShape="1">
      <a:gsLst>
        <a:gs pos="0">
          <a:srgbClr val="222222">
            <a:tint val="50000"/>
            <a:satMod val="300000"/>
          </a:srgbClr>
        </a:gs>
        <a:gs pos="35000">
          <a:srgbClr val="222222">
            <a:tint val="37000"/>
            <a:satMod val="300000"/>
          </a:srgbClr>
        </a:gs>
        <a:gs pos="100000">
          <a:srgbClr val="222222">
            <a:tint val="15000"/>
            <a:satMod val="350000"/>
          </a:srgbClr>
        </a:gs>
      </a:gsLst>
      <a:lin ang="16200000" scaled="1"/>
    </a:gradFill>
    <a:ln w="9525" cap="flat" cmpd="sng" algn="ctr">
      <a:solidFill>
        <a:srgbClr val="222222">
          <a:shade val="95000"/>
          <a:satMod val="105000"/>
        </a:srgbClr>
      </a:solidFill>
      <a:prstDash val="solid"/>
    </a:ln>
    <a:effectLst>
      <a:outerShdw blurRad="40000" dist="20000" dir="5400000" rotWithShape="0">
        <a:srgbClr val="000000">
          <a:alpha val="38000"/>
        </a:srgbClr>
      </a:outerShdw>
    </a:effectLst>
    <a:scene3d>
      <a:camera prst="orthographicFront"/>
      <a:lightRig rig="threePt" dir="t"/>
    </a:scene3d>
    <a:sp3d>
      <a:bevelT prst="angle"/>
    </a:sp3d>
  </c:spPr>
  <c:txPr>
    <a:bodyPr/>
    <a:lstStyle/>
    <a:p>
      <a:pPr>
        <a:defRPr>
          <a:solidFill>
            <a:srgbClr val="222222"/>
          </a:solidFill>
          <a:latin typeface="+mn-lt"/>
          <a:ea typeface="+mn-ea"/>
          <a:cs typeface="+mn-cs"/>
        </a:defRPr>
      </a:pPr>
      <a:endParaRPr lang="en-US"/>
    </a:p>
  </c:txPr>
  <c:externalData r:id="rId2">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100"/>
            </a:pPr>
            <a:r>
              <a:rPr lang="en-GB" sz="1100"/>
              <a:t>2016-2017</a:t>
            </a:r>
          </a:p>
        </c:rich>
      </c:tx>
      <c:overlay val="0"/>
    </c:title>
    <c:autoTitleDeleted val="0"/>
    <c:plotArea>
      <c:layout/>
      <c:barChart>
        <c:barDir val="col"/>
        <c:grouping val="percentStacked"/>
        <c:varyColors val="0"/>
        <c:ser>
          <c:idx val="0"/>
          <c:order val="0"/>
          <c:tx>
            <c:strRef>
              <c:f>Sheet1!$B$1</c:f>
              <c:strCache>
                <c:ptCount val="1"/>
                <c:pt idx="0">
                  <c:v>Strongly Agree</c:v>
                </c:pt>
              </c:strCache>
            </c:strRef>
          </c:tx>
          <c:spPr>
            <a:solidFill>
              <a:srgbClr val="00B050"/>
            </a:solidFill>
          </c:spPr>
          <c:invertIfNegative val="0"/>
          <c:cat>
            <c:strRef>
              <c:f>Sheet1!$A$2:$A$4</c:f>
              <c:strCache>
                <c:ptCount val="3"/>
                <c:pt idx="0">
                  <c:v>Processes &amp; Procedures</c:v>
                </c:pt>
                <c:pt idx="1">
                  <c:v>Accomodation</c:v>
                </c:pt>
                <c:pt idx="2">
                  <c:v>Leadership</c:v>
                </c:pt>
              </c:strCache>
            </c:strRef>
          </c:cat>
          <c:val>
            <c:numRef>
              <c:f>Sheet1!$B$2:$B$4</c:f>
              <c:numCache>
                <c:formatCode>General</c:formatCode>
                <c:ptCount val="3"/>
                <c:pt idx="0">
                  <c:v>170</c:v>
                </c:pt>
                <c:pt idx="1">
                  <c:v>6</c:v>
                </c:pt>
                <c:pt idx="2">
                  <c:v>54</c:v>
                </c:pt>
              </c:numCache>
            </c:numRef>
          </c:val>
          <c:extLst>
            <c:ext xmlns:c16="http://schemas.microsoft.com/office/drawing/2014/chart" uri="{C3380CC4-5D6E-409C-BE32-E72D297353CC}">
              <c16:uniqueId val="{00000000-8048-42E9-B368-AD6E4D3E90F3}"/>
            </c:ext>
          </c:extLst>
        </c:ser>
        <c:ser>
          <c:idx val="1"/>
          <c:order val="1"/>
          <c:tx>
            <c:strRef>
              <c:f>Sheet1!$C$1</c:f>
              <c:strCache>
                <c:ptCount val="1"/>
                <c:pt idx="0">
                  <c:v>Agree</c:v>
                </c:pt>
              </c:strCache>
            </c:strRef>
          </c:tx>
          <c:spPr>
            <a:solidFill>
              <a:srgbClr val="92D050"/>
            </a:solidFill>
          </c:spPr>
          <c:invertIfNegative val="0"/>
          <c:cat>
            <c:strRef>
              <c:f>Sheet1!$A$2:$A$4</c:f>
              <c:strCache>
                <c:ptCount val="3"/>
                <c:pt idx="0">
                  <c:v>Processes &amp; Procedures</c:v>
                </c:pt>
                <c:pt idx="1">
                  <c:v>Accomodation</c:v>
                </c:pt>
                <c:pt idx="2">
                  <c:v>Leadership</c:v>
                </c:pt>
              </c:strCache>
            </c:strRef>
          </c:cat>
          <c:val>
            <c:numRef>
              <c:f>Sheet1!$C$2:$C$4</c:f>
              <c:numCache>
                <c:formatCode>General</c:formatCode>
                <c:ptCount val="3"/>
                <c:pt idx="0">
                  <c:v>256</c:v>
                </c:pt>
                <c:pt idx="1">
                  <c:v>16</c:v>
                </c:pt>
                <c:pt idx="2">
                  <c:v>160</c:v>
                </c:pt>
              </c:numCache>
            </c:numRef>
          </c:val>
          <c:extLst>
            <c:ext xmlns:c16="http://schemas.microsoft.com/office/drawing/2014/chart" uri="{C3380CC4-5D6E-409C-BE32-E72D297353CC}">
              <c16:uniqueId val="{00000001-8048-42E9-B368-AD6E4D3E90F3}"/>
            </c:ext>
          </c:extLst>
        </c:ser>
        <c:ser>
          <c:idx val="2"/>
          <c:order val="2"/>
          <c:tx>
            <c:strRef>
              <c:f>Sheet1!$D$1</c:f>
              <c:strCache>
                <c:ptCount val="1"/>
                <c:pt idx="0">
                  <c:v>Unsure</c:v>
                </c:pt>
              </c:strCache>
            </c:strRef>
          </c:tx>
          <c:spPr>
            <a:solidFill>
              <a:srgbClr val="FFFF00"/>
            </a:solidFill>
          </c:spPr>
          <c:invertIfNegative val="0"/>
          <c:cat>
            <c:strRef>
              <c:f>Sheet1!$A$2:$A$4</c:f>
              <c:strCache>
                <c:ptCount val="3"/>
                <c:pt idx="0">
                  <c:v>Processes &amp; Procedures</c:v>
                </c:pt>
                <c:pt idx="1">
                  <c:v>Accomodation</c:v>
                </c:pt>
                <c:pt idx="2">
                  <c:v>Leadership</c:v>
                </c:pt>
              </c:strCache>
            </c:strRef>
          </c:cat>
          <c:val>
            <c:numRef>
              <c:f>Sheet1!$D$2:$D$4</c:f>
              <c:numCache>
                <c:formatCode>General</c:formatCode>
                <c:ptCount val="3"/>
                <c:pt idx="0">
                  <c:v>87</c:v>
                </c:pt>
                <c:pt idx="1">
                  <c:v>35</c:v>
                </c:pt>
                <c:pt idx="2">
                  <c:v>102</c:v>
                </c:pt>
              </c:numCache>
            </c:numRef>
          </c:val>
          <c:extLst>
            <c:ext xmlns:c16="http://schemas.microsoft.com/office/drawing/2014/chart" uri="{C3380CC4-5D6E-409C-BE32-E72D297353CC}">
              <c16:uniqueId val="{00000002-8048-42E9-B368-AD6E4D3E90F3}"/>
            </c:ext>
          </c:extLst>
        </c:ser>
        <c:ser>
          <c:idx val="3"/>
          <c:order val="3"/>
          <c:tx>
            <c:strRef>
              <c:f>Sheet1!$E$1</c:f>
              <c:strCache>
                <c:ptCount val="1"/>
                <c:pt idx="0">
                  <c:v>Disagree</c:v>
                </c:pt>
              </c:strCache>
            </c:strRef>
          </c:tx>
          <c:spPr>
            <a:solidFill>
              <a:srgbClr val="FFC000"/>
            </a:solidFill>
          </c:spPr>
          <c:invertIfNegative val="0"/>
          <c:cat>
            <c:strRef>
              <c:f>Sheet1!$A$2:$A$4</c:f>
              <c:strCache>
                <c:ptCount val="3"/>
                <c:pt idx="0">
                  <c:v>Processes &amp; Procedures</c:v>
                </c:pt>
                <c:pt idx="1">
                  <c:v>Accomodation</c:v>
                </c:pt>
                <c:pt idx="2">
                  <c:v>Leadership</c:v>
                </c:pt>
              </c:strCache>
            </c:strRef>
          </c:cat>
          <c:val>
            <c:numRef>
              <c:f>Sheet1!$E$2:$E$4</c:f>
              <c:numCache>
                <c:formatCode>General</c:formatCode>
                <c:ptCount val="3"/>
                <c:pt idx="0">
                  <c:v>20</c:v>
                </c:pt>
                <c:pt idx="1">
                  <c:v>36</c:v>
                </c:pt>
                <c:pt idx="2">
                  <c:v>24</c:v>
                </c:pt>
              </c:numCache>
            </c:numRef>
          </c:val>
          <c:extLst>
            <c:ext xmlns:c16="http://schemas.microsoft.com/office/drawing/2014/chart" uri="{C3380CC4-5D6E-409C-BE32-E72D297353CC}">
              <c16:uniqueId val="{00000003-8048-42E9-B368-AD6E4D3E90F3}"/>
            </c:ext>
          </c:extLst>
        </c:ser>
        <c:ser>
          <c:idx val="4"/>
          <c:order val="4"/>
          <c:tx>
            <c:strRef>
              <c:f>Sheet1!$F$1</c:f>
              <c:strCache>
                <c:ptCount val="1"/>
                <c:pt idx="0">
                  <c:v>Strongly Disagree</c:v>
                </c:pt>
              </c:strCache>
            </c:strRef>
          </c:tx>
          <c:spPr>
            <a:solidFill>
              <a:srgbClr val="FF0000"/>
            </a:solidFill>
          </c:spPr>
          <c:invertIfNegative val="0"/>
          <c:cat>
            <c:strRef>
              <c:f>Sheet1!$A$2:$A$4</c:f>
              <c:strCache>
                <c:ptCount val="3"/>
                <c:pt idx="0">
                  <c:v>Processes &amp; Procedures</c:v>
                </c:pt>
                <c:pt idx="1">
                  <c:v>Accomodation</c:v>
                </c:pt>
                <c:pt idx="2">
                  <c:v>Leadership</c:v>
                </c:pt>
              </c:strCache>
            </c:strRef>
          </c:cat>
          <c:val>
            <c:numRef>
              <c:f>Sheet1!$F$2:$F$4</c:f>
              <c:numCache>
                <c:formatCode>General</c:formatCode>
                <c:ptCount val="3"/>
                <c:pt idx="0">
                  <c:v>16</c:v>
                </c:pt>
                <c:pt idx="1">
                  <c:v>38</c:v>
                </c:pt>
                <c:pt idx="2">
                  <c:v>22</c:v>
                </c:pt>
              </c:numCache>
            </c:numRef>
          </c:val>
          <c:extLst>
            <c:ext xmlns:c16="http://schemas.microsoft.com/office/drawing/2014/chart" uri="{C3380CC4-5D6E-409C-BE32-E72D297353CC}">
              <c16:uniqueId val="{00000004-8048-42E9-B368-AD6E4D3E90F3}"/>
            </c:ext>
          </c:extLst>
        </c:ser>
        <c:dLbls>
          <c:showLegendKey val="0"/>
          <c:showVal val="0"/>
          <c:showCatName val="0"/>
          <c:showSerName val="0"/>
          <c:showPercent val="0"/>
          <c:showBubbleSize val="0"/>
        </c:dLbls>
        <c:gapWidth val="55"/>
        <c:overlap val="100"/>
        <c:axId val="144566528"/>
        <c:axId val="144314368"/>
      </c:barChart>
      <c:catAx>
        <c:axId val="144566528"/>
        <c:scaling>
          <c:orientation val="minMax"/>
        </c:scaling>
        <c:delete val="0"/>
        <c:axPos val="b"/>
        <c:numFmt formatCode="General" sourceLinked="0"/>
        <c:majorTickMark val="none"/>
        <c:minorTickMark val="none"/>
        <c:tickLblPos val="nextTo"/>
        <c:crossAx val="144314368"/>
        <c:crosses val="autoZero"/>
        <c:auto val="1"/>
        <c:lblAlgn val="ctr"/>
        <c:lblOffset val="100"/>
        <c:noMultiLvlLbl val="0"/>
      </c:catAx>
      <c:valAx>
        <c:axId val="144314368"/>
        <c:scaling>
          <c:orientation val="minMax"/>
        </c:scaling>
        <c:delete val="0"/>
        <c:axPos val="l"/>
        <c:majorGridlines/>
        <c:numFmt formatCode="0%" sourceLinked="1"/>
        <c:majorTickMark val="none"/>
        <c:minorTickMark val="none"/>
        <c:tickLblPos val="nextTo"/>
        <c:crossAx val="144566528"/>
        <c:crosses val="autoZero"/>
        <c:crossBetween val="between"/>
      </c:valAx>
    </c:plotArea>
    <c:legend>
      <c:legendPos val="r"/>
      <c:overlay val="0"/>
    </c:legend>
    <c:plotVisOnly val="1"/>
    <c:dispBlanksAs val="gap"/>
    <c:showDLblsOverMax val="0"/>
  </c:chart>
  <c:spPr>
    <a:gradFill rotWithShape="1">
      <a:gsLst>
        <a:gs pos="0">
          <a:srgbClr val="222222">
            <a:tint val="50000"/>
            <a:satMod val="300000"/>
          </a:srgbClr>
        </a:gs>
        <a:gs pos="35000">
          <a:srgbClr val="222222">
            <a:tint val="37000"/>
            <a:satMod val="300000"/>
          </a:srgbClr>
        </a:gs>
        <a:gs pos="100000">
          <a:srgbClr val="222222">
            <a:tint val="15000"/>
            <a:satMod val="350000"/>
          </a:srgbClr>
        </a:gs>
      </a:gsLst>
      <a:lin ang="16200000" scaled="1"/>
    </a:gradFill>
    <a:ln w="9525" cap="flat" cmpd="sng" algn="ctr">
      <a:solidFill>
        <a:srgbClr val="222222">
          <a:shade val="95000"/>
          <a:satMod val="105000"/>
        </a:srgbClr>
      </a:solidFill>
      <a:prstDash val="solid"/>
    </a:ln>
    <a:effectLst>
      <a:outerShdw blurRad="40000" dist="20000" dir="5400000" rotWithShape="0">
        <a:srgbClr val="000000">
          <a:alpha val="38000"/>
        </a:srgbClr>
      </a:outerShdw>
    </a:effectLst>
    <a:scene3d>
      <a:camera prst="orthographicFront"/>
      <a:lightRig rig="threePt" dir="t"/>
    </a:scene3d>
    <a:sp3d>
      <a:bevelT prst="angle"/>
    </a:sp3d>
  </c:spPr>
  <c:txPr>
    <a:bodyPr/>
    <a:lstStyle/>
    <a:p>
      <a:pPr>
        <a:defRPr sz="800">
          <a:solidFill>
            <a:srgbClr val="222222"/>
          </a:solidFill>
          <a:latin typeface="+mn-lt"/>
          <a:ea typeface="+mn-ea"/>
          <a:cs typeface="+mn-cs"/>
        </a:defRPr>
      </a:pPr>
      <a:endParaRPr lang="en-US"/>
    </a:p>
  </c:txPr>
  <c:externalData r:id="rId2">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100"/>
            </a:pPr>
            <a:r>
              <a:rPr lang="en-GB" sz="1100"/>
              <a:t>2017-2018</a:t>
            </a:r>
          </a:p>
        </c:rich>
      </c:tx>
      <c:overlay val="0"/>
    </c:title>
    <c:autoTitleDeleted val="0"/>
    <c:plotArea>
      <c:layout/>
      <c:barChart>
        <c:barDir val="col"/>
        <c:grouping val="percentStacked"/>
        <c:varyColors val="0"/>
        <c:ser>
          <c:idx val="0"/>
          <c:order val="0"/>
          <c:tx>
            <c:strRef>
              <c:f>Sheet1!$B$1</c:f>
              <c:strCache>
                <c:ptCount val="1"/>
                <c:pt idx="0">
                  <c:v>Strongly Agree</c:v>
                </c:pt>
              </c:strCache>
            </c:strRef>
          </c:tx>
          <c:spPr>
            <a:solidFill>
              <a:srgbClr val="00B050"/>
            </a:solidFill>
          </c:spPr>
          <c:invertIfNegative val="0"/>
          <c:cat>
            <c:strRef>
              <c:f>Sheet1!$A$2:$A$4</c:f>
              <c:strCache>
                <c:ptCount val="3"/>
                <c:pt idx="0">
                  <c:v>Processes &amp; Procedures</c:v>
                </c:pt>
                <c:pt idx="1">
                  <c:v>Accomodation</c:v>
                </c:pt>
                <c:pt idx="2">
                  <c:v>Leadership</c:v>
                </c:pt>
              </c:strCache>
            </c:strRef>
          </c:cat>
          <c:val>
            <c:numRef>
              <c:f>Sheet1!$B$2:$B$4</c:f>
              <c:numCache>
                <c:formatCode>General</c:formatCode>
                <c:ptCount val="3"/>
                <c:pt idx="0">
                  <c:v>288</c:v>
                </c:pt>
                <c:pt idx="1">
                  <c:v>11</c:v>
                </c:pt>
                <c:pt idx="2">
                  <c:v>139</c:v>
                </c:pt>
              </c:numCache>
            </c:numRef>
          </c:val>
          <c:extLst>
            <c:ext xmlns:c16="http://schemas.microsoft.com/office/drawing/2014/chart" uri="{C3380CC4-5D6E-409C-BE32-E72D297353CC}">
              <c16:uniqueId val="{00000000-F7A5-4F24-8FF9-CC3001B8E9F2}"/>
            </c:ext>
          </c:extLst>
        </c:ser>
        <c:ser>
          <c:idx val="1"/>
          <c:order val="1"/>
          <c:tx>
            <c:strRef>
              <c:f>Sheet1!$C$1</c:f>
              <c:strCache>
                <c:ptCount val="1"/>
                <c:pt idx="0">
                  <c:v>Agree</c:v>
                </c:pt>
              </c:strCache>
            </c:strRef>
          </c:tx>
          <c:spPr>
            <a:solidFill>
              <a:srgbClr val="92D050"/>
            </a:solidFill>
          </c:spPr>
          <c:invertIfNegative val="0"/>
          <c:cat>
            <c:strRef>
              <c:f>Sheet1!$A$2:$A$4</c:f>
              <c:strCache>
                <c:ptCount val="3"/>
                <c:pt idx="0">
                  <c:v>Processes &amp; Procedures</c:v>
                </c:pt>
                <c:pt idx="1">
                  <c:v>Accomodation</c:v>
                </c:pt>
                <c:pt idx="2">
                  <c:v>Leadership</c:v>
                </c:pt>
              </c:strCache>
            </c:strRef>
          </c:cat>
          <c:val>
            <c:numRef>
              <c:f>Sheet1!$C$2:$C$4</c:f>
              <c:numCache>
                <c:formatCode>General</c:formatCode>
                <c:ptCount val="3"/>
                <c:pt idx="0">
                  <c:v>201</c:v>
                </c:pt>
                <c:pt idx="1">
                  <c:v>25</c:v>
                </c:pt>
                <c:pt idx="2">
                  <c:v>175</c:v>
                </c:pt>
              </c:numCache>
            </c:numRef>
          </c:val>
          <c:extLst>
            <c:ext xmlns:c16="http://schemas.microsoft.com/office/drawing/2014/chart" uri="{C3380CC4-5D6E-409C-BE32-E72D297353CC}">
              <c16:uniqueId val="{00000001-F7A5-4F24-8FF9-CC3001B8E9F2}"/>
            </c:ext>
          </c:extLst>
        </c:ser>
        <c:ser>
          <c:idx val="2"/>
          <c:order val="2"/>
          <c:tx>
            <c:strRef>
              <c:f>Sheet1!$D$1</c:f>
              <c:strCache>
                <c:ptCount val="1"/>
                <c:pt idx="0">
                  <c:v>Unsure</c:v>
                </c:pt>
              </c:strCache>
            </c:strRef>
          </c:tx>
          <c:spPr>
            <a:solidFill>
              <a:srgbClr val="FFFF00"/>
            </a:solidFill>
          </c:spPr>
          <c:invertIfNegative val="0"/>
          <c:cat>
            <c:strRef>
              <c:f>Sheet1!$A$2:$A$4</c:f>
              <c:strCache>
                <c:ptCount val="3"/>
                <c:pt idx="0">
                  <c:v>Processes &amp; Procedures</c:v>
                </c:pt>
                <c:pt idx="1">
                  <c:v>Accomodation</c:v>
                </c:pt>
                <c:pt idx="2">
                  <c:v>Leadership</c:v>
                </c:pt>
              </c:strCache>
            </c:strRef>
          </c:cat>
          <c:val>
            <c:numRef>
              <c:f>Sheet1!$D$2:$D$4</c:f>
              <c:numCache>
                <c:formatCode>General</c:formatCode>
                <c:ptCount val="3"/>
                <c:pt idx="0">
                  <c:v>45</c:v>
                </c:pt>
                <c:pt idx="1">
                  <c:v>33</c:v>
                </c:pt>
                <c:pt idx="2">
                  <c:v>48</c:v>
                </c:pt>
              </c:numCache>
            </c:numRef>
          </c:val>
          <c:extLst>
            <c:ext xmlns:c16="http://schemas.microsoft.com/office/drawing/2014/chart" uri="{C3380CC4-5D6E-409C-BE32-E72D297353CC}">
              <c16:uniqueId val="{00000002-F7A5-4F24-8FF9-CC3001B8E9F2}"/>
            </c:ext>
          </c:extLst>
        </c:ser>
        <c:ser>
          <c:idx val="3"/>
          <c:order val="3"/>
          <c:tx>
            <c:strRef>
              <c:f>Sheet1!$E$1</c:f>
              <c:strCache>
                <c:ptCount val="1"/>
                <c:pt idx="0">
                  <c:v>Disagree</c:v>
                </c:pt>
              </c:strCache>
            </c:strRef>
          </c:tx>
          <c:spPr>
            <a:solidFill>
              <a:srgbClr val="FFC000"/>
            </a:solidFill>
          </c:spPr>
          <c:invertIfNegative val="0"/>
          <c:cat>
            <c:strRef>
              <c:f>Sheet1!$A$2:$A$4</c:f>
              <c:strCache>
                <c:ptCount val="3"/>
                <c:pt idx="0">
                  <c:v>Processes &amp; Procedures</c:v>
                </c:pt>
                <c:pt idx="1">
                  <c:v>Accomodation</c:v>
                </c:pt>
                <c:pt idx="2">
                  <c:v>Leadership</c:v>
                </c:pt>
              </c:strCache>
            </c:strRef>
          </c:cat>
          <c:val>
            <c:numRef>
              <c:f>Sheet1!$E$2:$E$4</c:f>
              <c:numCache>
                <c:formatCode>General</c:formatCode>
                <c:ptCount val="3"/>
                <c:pt idx="0">
                  <c:v>25</c:v>
                </c:pt>
                <c:pt idx="1">
                  <c:v>44</c:v>
                </c:pt>
                <c:pt idx="2">
                  <c:v>24</c:v>
                </c:pt>
              </c:numCache>
            </c:numRef>
          </c:val>
          <c:extLst>
            <c:ext xmlns:c16="http://schemas.microsoft.com/office/drawing/2014/chart" uri="{C3380CC4-5D6E-409C-BE32-E72D297353CC}">
              <c16:uniqueId val="{00000003-F7A5-4F24-8FF9-CC3001B8E9F2}"/>
            </c:ext>
          </c:extLst>
        </c:ser>
        <c:ser>
          <c:idx val="4"/>
          <c:order val="4"/>
          <c:tx>
            <c:strRef>
              <c:f>Sheet1!$F$1</c:f>
              <c:strCache>
                <c:ptCount val="1"/>
                <c:pt idx="0">
                  <c:v>Strongly Disagree</c:v>
                </c:pt>
              </c:strCache>
            </c:strRef>
          </c:tx>
          <c:spPr>
            <a:solidFill>
              <a:srgbClr val="FF0000"/>
            </a:solidFill>
          </c:spPr>
          <c:invertIfNegative val="0"/>
          <c:cat>
            <c:strRef>
              <c:f>Sheet1!$A$2:$A$4</c:f>
              <c:strCache>
                <c:ptCount val="3"/>
                <c:pt idx="0">
                  <c:v>Processes &amp; Procedures</c:v>
                </c:pt>
                <c:pt idx="1">
                  <c:v>Accomodation</c:v>
                </c:pt>
                <c:pt idx="2">
                  <c:v>Leadership</c:v>
                </c:pt>
              </c:strCache>
            </c:strRef>
          </c:cat>
          <c:val>
            <c:numRef>
              <c:f>Sheet1!$F$2:$F$4</c:f>
              <c:numCache>
                <c:formatCode>General</c:formatCode>
                <c:ptCount val="3"/>
                <c:pt idx="0">
                  <c:v>17</c:v>
                </c:pt>
                <c:pt idx="1">
                  <c:v>20</c:v>
                </c:pt>
                <c:pt idx="2">
                  <c:v>10</c:v>
                </c:pt>
              </c:numCache>
            </c:numRef>
          </c:val>
          <c:extLst>
            <c:ext xmlns:c16="http://schemas.microsoft.com/office/drawing/2014/chart" uri="{C3380CC4-5D6E-409C-BE32-E72D297353CC}">
              <c16:uniqueId val="{00000004-F7A5-4F24-8FF9-CC3001B8E9F2}"/>
            </c:ext>
          </c:extLst>
        </c:ser>
        <c:dLbls>
          <c:showLegendKey val="0"/>
          <c:showVal val="0"/>
          <c:showCatName val="0"/>
          <c:showSerName val="0"/>
          <c:showPercent val="0"/>
          <c:showBubbleSize val="0"/>
        </c:dLbls>
        <c:gapWidth val="55"/>
        <c:overlap val="100"/>
        <c:axId val="144352384"/>
        <c:axId val="144353920"/>
      </c:barChart>
      <c:catAx>
        <c:axId val="144352384"/>
        <c:scaling>
          <c:orientation val="minMax"/>
        </c:scaling>
        <c:delete val="0"/>
        <c:axPos val="b"/>
        <c:numFmt formatCode="General" sourceLinked="0"/>
        <c:majorTickMark val="none"/>
        <c:minorTickMark val="none"/>
        <c:tickLblPos val="nextTo"/>
        <c:crossAx val="144353920"/>
        <c:crosses val="autoZero"/>
        <c:auto val="1"/>
        <c:lblAlgn val="ctr"/>
        <c:lblOffset val="100"/>
        <c:noMultiLvlLbl val="0"/>
      </c:catAx>
      <c:valAx>
        <c:axId val="144353920"/>
        <c:scaling>
          <c:orientation val="minMax"/>
        </c:scaling>
        <c:delete val="0"/>
        <c:axPos val="l"/>
        <c:majorGridlines/>
        <c:numFmt formatCode="0%" sourceLinked="1"/>
        <c:majorTickMark val="none"/>
        <c:minorTickMark val="none"/>
        <c:tickLblPos val="nextTo"/>
        <c:crossAx val="144352384"/>
        <c:crosses val="autoZero"/>
        <c:crossBetween val="between"/>
      </c:valAx>
    </c:plotArea>
    <c:legend>
      <c:legendPos val="r"/>
      <c:overlay val="0"/>
    </c:legend>
    <c:plotVisOnly val="1"/>
    <c:dispBlanksAs val="gap"/>
    <c:showDLblsOverMax val="0"/>
  </c:chart>
  <c:spPr>
    <a:gradFill rotWithShape="1">
      <a:gsLst>
        <a:gs pos="0">
          <a:srgbClr val="222222">
            <a:tint val="50000"/>
            <a:satMod val="300000"/>
          </a:srgbClr>
        </a:gs>
        <a:gs pos="35000">
          <a:srgbClr val="222222">
            <a:tint val="37000"/>
            <a:satMod val="300000"/>
          </a:srgbClr>
        </a:gs>
        <a:gs pos="100000">
          <a:srgbClr val="222222">
            <a:tint val="15000"/>
            <a:satMod val="350000"/>
          </a:srgbClr>
        </a:gs>
      </a:gsLst>
      <a:lin ang="16200000" scaled="1"/>
    </a:gradFill>
    <a:ln w="9525" cap="flat" cmpd="sng" algn="ctr">
      <a:solidFill>
        <a:srgbClr val="222222">
          <a:shade val="95000"/>
          <a:satMod val="105000"/>
        </a:srgbClr>
      </a:solidFill>
      <a:prstDash val="solid"/>
    </a:ln>
    <a:effectLst>
      <a:outerShdw blurRad="40000" dist="20000" dir="5400000" rotWithShape="0">
        <a:srgbClr val="000000">
          <a:alpha val="38000"/>
        </a:srgbClr>
      </a:outerShdw>
    </a:effectLst>
    <a:scene3d>
      <a:camera prst="orthographicFront"/>
      <a:lightRig rig="threePt" dir="t"/>
    </a:scene3d>
    <a:sp3d>
      <a:bevelT prst="angle"/>
    </a:sp3d>
  </c:spPr>
  <c:txPr>
    <a:bodyPr/>
    <a:lstStyle/>
    <a:p>
      <a:pPr>
        <a:defRPr sz="800">
          <a:solidFill>
            <a:srgbClr val="222222"/>
          </a:solidFill>
          <a:latin typeface="+mn-lt"/>
          <a:ea typeface="+mn-ea"/>
          <a:cs typeface="+mn-cs"/>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0"/>
    <c:plotArea>
      <c:layout>
        <c:manualLayout>
          <c:layoutTarget val="inner"/>
          <c:xMode val="edge"/>
          <c:yMode val="edge"/>
          <c:x val="6.1653963356626353E-2"/>
          <c:y val="4.2890134893732668E-2"/>
          <c:w val="0.79515238811420974"/>
          <c:h val="0.8917556349754141"/>
        </c:manualLayout>
      </c:layout>
      <c:barChart>
        <c:barDir val="col"/>
        <c:grouping val="clustered"/>
        <c:varyColors val="0"/>
        <c:ser>
          <c:idx val="0"/>
          <c:order val="0"/>
          <c:tx>
            <c:strRef>
              <c:f>Sheet1!$B$1</c:f>
              <c:strCache>
                <c:ptCount val="1"/>
                <c:pt idx="0">
                  <c:v>Oracy</c:v>
                </c:pt>
              </c:strCache>
            </c:strRef>
          </c:tx>
          <c:invertIfNegative val="0"/>
          <c:cat>
            <c:strRef>
              <c:f>Sheet1!$A$2:$A$4</c:f>
              <c:strCache>
                <c:ptCount val="3"/>
                <c:pt idx="0">
                  <c:v>Sept-Dec</c:v>
                </c:pt>
                <c:pt idx="1">
                  <c:v>Sept-Apr</c:v>
                </c:pt>
                <c:pt idx="2">
                  <c:v>Sept-Jul</c:v>
                </c:pt>
              </c:strCache>
            </c:strRef>
          </c:cat>
          <c:val>
            <c:numRef>
              <c:f>Sheet1!$B$2:$B$4</c:f>
              <c:numCache>
                <c:formatCode>0%</c:formatCode>
                <c:ptCount val="3"/>
                <c:pt idx="0">
                  <c:v>0.19</c:v>
                </c:pt>
                <c:pt idx="1">
                  <c:v>0.33</c:v>
                </c:pt>
                <c:pt idx="2">
                  <c:v>0.59</c:v>
                </c:pt>
              </c:numCache>
            </c:numRef>
          </c:val>
          <c:extLst>
            <c:ext xmlns:c16="http://schemas.microsoft.com/office/drawing/2014/chart" uri="{C3380CC4-5D6E-409C-BE32-E72D297353CC}">
              <c16:uniqueId val="{00000000-3D76-410D-97F8-1FD639BDC62E}"/>
            </c:ext>
          </c:extLst>
        </c:ser>
        <c:ser>
          <c:idx val="1"/>
          <c:order val="1"/>
          <c:tx>
            <c:strRef>
              <c:f>Sheet1!$C$1</c:f>
              <c:strCache>
                <c:ptCount val="1"/>
                <c:pt idx="0">
                  <c:v>Reading</c:v>
                </c:pt>
              </c:strCache>
            </c:strRef>
          </c:tx>
          <c:invertIfNegative val="0"/>
          <c:cat>
            <c:strRef>
              <c:f>Sheet1!$A$2:$A$4</c:f>
              <c:strCache>
                <c:ptCount val="3"/>
                <c:pt idx="0">
                  <c:v>Sept-Dec</c:v>
                </c:pt>
                <c:pt idx="1">
                  <c:v>Sept-Apr</c:v>
                </c:pt>
                <c:pt idx="2">
                  <c:v>Sept-Jul</c:v>
                </c:pt>
              </c:strCache>
            </c:strRef>
          </c:cat>
          <c:val>
            <c:numRef>
              <c:f>Sheet1!$C$2:$C$4</c:f>
              <c:numCache>
                <c:formatCode>0%</c:formatCode>
                <c:ptCount val="3"/>
                <c:pt idx="0">
                  <c:v>0.19</c:v>
                </c:pt>
                <c:pt idx="1">
                  <c:v>0.36</c:v>
                </c:pt>
                <c:pt idx="2">
                  <c:v>0.56999999999999995</c:v>
                </c:pt>
              </c:numCache>
            </c:numRef>
          </c:val>
          <c:extLst>
            <c:ext xmlns:c16="http://schemas.microsoft.com/office/drawing/2014/chart" uri="{C3380CC4-5D6E-409C-BE32-E72D297353CC}">
              <c16:uniqueId val="{00000001-3D76-410D-97F8-1FD639BDC62E}"/>
            </c:ext>
          </c:extLst>
        </c:ser>
        <c:ser>
          <c:idx val="2"/>
          <c:order val="2"/>
          <c:tx>
            <c:strRef>
              <c:f>Sheet1!$D$1</c:f>
              <c:strCache>
                <c:ptCount val="1"/>
                <c:pt idx="0">
                  <c:v>Writing</c:v>
                </c:pt>
              </c:strCache>
            </c:strRef>
          </c:tx>
          <c:invertIfNegative val="0"/>
          <c:cat>
            <c:strRef>
              <c:f>Sheet1!$A$2:$A$4</c:f>
              <c:strCache>
                <c:ptCount val="3"/>
                <c:pt idx="0">
                  <c:v>Sept-Dec</c:v>
                </c:pt>
                <c:pt idx="1">
                  <c:v>Sept-Apr</c:v>
                </c:pt>
                <c:pt idx="2">
                  <c:v>Sept-Jul</c:v>
                </c:pt>
              </c:strCache>
            </c:strRef>
          </c:cat>
          <c:val>
            <c:numRef>
              <c:f>Sheet1!$D$2:$D$4</c:f>
              <c:numCache>
                <c:formatCode>0%</c:formatCode>
                <c:ptCount val="3"/>
                <c:pt idx="0">
                  <c:v>0.21</c:v>
                </c:pt>
                <c:pt idx="1">
                  <c:v>0.43</c:v>
                </c:pt>
                <c:pt idx="2">
                  <c:v>0.67</c:v>
                </c:pt>
              </c:numCache>
            </c:numRef>
          </c:val>
          <c:extLst>
            <c:ext xmlns:c16="http://schemas.microsoft.com/office/drawing/2014/chart" uri="{C3380CC4-5D6E-409C-BE32-E72D297353CC}">
              <c16:uniqueId val="{00000002-3D76-410D-97F8-1FD639BDC62E}"/>
            </c:ext>
          </c:extLst>
        </c:ser>
        <c:dLbls>
          <c:showLegendKey val="0"/>
          <c:showVal val="0"/>
          <c:showCatName val="0"/>
          <c:showSerName val="0"/>
          <c:showPercent val="0"/>
          <c:showBubbleSize val="0"/>
        </c:dLbls>
        <c:gapWidth val="150"/>
        <c:axId val="81036416"/>
        <c:axId val="81037952"/>
      </c:barChart>
      <c:catAx>
        <c:axId val="81036416"/>
        <c:scaling>
          <c:orientation val="minMax"/>
        </c:scaling>
        <c:delete val="0"/>
        <c:axPos val="b"/>
        <c:numFmt formatCode="General" sourceLinked="1"/>
        <c:majorTickMark val="out"/>
        <c:minorTickMark val="none"/>
        <c:tickLblPos val="nextTo"/>
        <c:txPr>
          <a:bodyPr/>
          <a:lstStyle/>
          <a:p>
            <a:pPr>
              <a:defRPr sz="1200"/>
            </a:pPr>
            <a:endParaRPr lang="en-US"/>
          </a:p>
        </c:txPr>
        <c:crossAx val="81037952"/>
        <c:crosses val="autoZero"/>
        <c:auto val="1"/>
        <c:lblAlgn val="ctr"/>
        <c:lblOffset val="100"/>
        <c:noMultiLvlLbl val="0"/>
      </c:catAx>
      <c:valAx>
        <c:axId val="81037952"/>
        <c:scaling>
          <c:orientation val="minMax"/>
          <c:max val="0.70000000000000007"/>
          <c:min val="0"/>
        </c:scaling>
        <c:delete val="0"/>
        <c:axPos val="l"/>
        <c:majorGridlines/>
        <c:numFmt formatCode="0%" sourceLinked="1"/>
        <c:majorTickMark val="out"/>
        <c:minorTickMark val="none"/>
        <c:tickLblPos val="nextTo"/>
        <c:txPr>
          <a:bodyPr/>
          <a:lstStyle/>
          <a:p>
            <a:pPr>
              <a:defRPr sz="1400"/>
            </a:pPr>
            <a:endParaRPr lang="en-US"/>
          </a:p>
        </c:txPr>
        <c:crossAx val="81036416"/>
        <c:crosses val="autoZero"/>
        <c:crossBetween val="between"/>
        <c:majorUnit val="5.000000000000001E-2"/>
      </c:valAx>
    </c:plotArea>
    <c:legend>
      <c:legendPos val="r"/>
      <c:layout>
        <c:manualLayout>
          <c:xMode val="edge"/>
          <c:yMode val="edge"/>
          <c:x val="0.8713707887846952"/>
          <c:y val="0.40104181534975192"/>
          <c:w val="0.12068497268047261"/>
          <c:h val="0.16459474895028661"/>
        </c:manualLayout>
      </c:layout>
      <c:overlay val="0"/>
    </c:legend>
    <c:plotVisOnly val="1"/>
    <c:dispBlanksAs val="gap"/>
    <c:showDLblsOverMax val="0"/>
  </c:chart>
  <c:spPr>
    <a:scene3d>
      <a:camera prst="orthographicFront"/>
      <a:lightRig rig="threePt" dir="t"/>
    </a:scene3d>
    <a:sp3d prstMaterial="metal">
      <a:bevelT w="88900" h="88900"/>
    </a:sp3d>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100"/>
            </a:pPr>
            <a:r>
              <a:rPr lang="en-GB" sz="1100"/>
              <a:t>2018-2019</a:t>
            </a:r>
          </a:p>
        </c:rich>
      </c:tx>
      <c:overlay val="0"/>
    </c:title>
    <c:autoTitleDeleted val="0"/>
    <c:plotArea>
      <c:layout/>
      <c:barChart>
        <c:barDir val="col"/>
        <c:grouping val="percentStacked"/>
        <c:varyColors val="0"/>
        <c:ser>
          <c:idx val="0"/>
          <c:order val="0"/>
          <c:tx>
            <c:strRef>
              <c:f>Sheet1!$B$1</c:f>
              <c:strCache>
                <c:ptCount val="1"/>
                <c:pt idx="0">
                  <c:v>Strongly Agree</c:v>
                </c:pt>
              </c:strCache>
            </c:strRef>
          </c:tx>
          <c:spPr>
            <a:solidFill>
              <a:srgbClr val="00B050"/>
            </a:solidFill>
          </c:spPr>
          <c:invertIfNegative val="0"/>
          <c:cat>
            <c:strRef>
              <c:f>Sheet1!$A$2:$A$4</c:f>
              <c:strCache>
                <c:ptCount val="3"/>
                <c:pt idx="0">
                  <c:v>Processes &amp; Procedures</c:v>
                </c:pt>
                <c:pt idx="1">
                  <c:v>Accomodation</c:v>
                </c:pt>
                <c:pt idx="2">
                  <c:v>Leadership</c:v>
                </c:pt>
              </c:strCache>
            </c:strRef>
          </c:cat>
          <c:val>
            <c:numRef>
              <c:f>Sheet1!$B$2:$B$4</c:f>
              <c:numCache>
                <c:formatCode>General</c:formatCode>
                <c:ptCount val="3"/>
                <c:pt idx="0">
                  <c:v>256</c:v>
                </c:pt>
                <c:pt idx="1">
                  <c:v>18</c:v>
                </c:pt>
                <c:pt idx="2">
                  <c:v>152</c:v>
                </c:pt>
              </c:numCache>
            </c:numRef>
          </c:val>
          <c:extLst>
            <c:ext xmlns:c16="http://schemas.microsoft.com/office/drawing/2014/chart" uri="{C3380CC4-5D6E-409C-BE32-E72D297353CC}">
              <c16:uniqueId val="{00000000-E251-4FA1-8996-71E858160211}"/>
            </c:ext>
          </c:extLst>
        </c:ser>
        <c:ser>
          <c:idx val="1"/>
          <c:order val="1"/>
          <c:tx>
            <c:strRef>
              <c:f>Sheet1!$C$1</c:f>
              <c:strCache>
                <c:ptCount val="1"/>
                <c:pt idx="0">
                  <c:v>Agree</c:v>
                </c:pt>
              </c:strCache>
            </c:strRef>
          </c:tx>
          <c:spPr>
            <a:solidFill>
              <a:srgbClr val="92D050"/>
            </a:solidFill>
          </c:spPr>
          <c:invertIfNegative val="0"/>
          <c:cat>
            <c:strRef>
              <c:f>Sheet1!$A$2:$A$4</c:f>
              <c:strCache>
                <c:ptCount val="3"/>
                <c:pt idx="0">
                  <c:v>Processes &amp; Procedures</c:v>
                </c:pt>
                <c:pt idx="1">
                  <c:v>Accomodation</c:v>
                </c:pt>
                <c:pt idx="2">
                  <c:v>Leadership</c:v>
                </c:pt>
              </c:strCache>
            </c:strRef>
          </c:cat>
          <c:val>
            <c:numRef>
              <c:f>Sheet1!$C$2:$C$4</c:f>
              <c:numCache>
                <c:formatCode>General</c:formatCode>
                <c:ptCount val="3"/>
                <c:pt idx="0">
                  <c:v>233</c:v>
                </c:pt>
                <c:pt idx="1">
                  <c:v>31</c:v>
                </c:pt>
                <c:pt idx="2">
                  <c:v>188</c:v>
                </c:pt>
              </c:numCache>
            </c:numRef>
          </c:val>
          <c:extLst>
            <c:ext xmlns:c16="http://schemas.microsoft.com/office/drawing/2014/chart" uri="{C3380CC4-5D6E-409C-BE32-E72D297353CC}">
              <c16:uniqueId val="{00000001-E251-4FA1-8996-71E858160211}"/>
            </c:ext>
          </c:extLst>
        </c:ser>
        <c:ser>
          <c:idx val="2"/>
          <c:order val="2"/>
          <c:tx>
            <c:strRef>
              <c:f>Sheet1!$D$1</c:f>
              <c:strCache>
                <c:ptCount val="1"/>
                <c:pt idx="0">
                  <c:v>Unsure</c:v>
                </c:pt>
              </c:strCache>
            </c:strRef>
          </c:tx>
          <c:spPr>
            <a:solidFill>
              <a:srgbClr val="FFFF00"/>
            </a:solidFill>
          </c:spPr>
          <c:invertIfNegative val="0"/>
          <c:cat>
            <c:strRef>
              <c:f>Sheet1!$A$2:$A$4</c:f>
              <c:strCache>
                <c:ptCount val="3"/>
                <c:pt idx="0">
                  <c:v>Processes &amp; Procedures</c:v>
                </c:pt>
                <c:pt idx="1">
                  <c:v>Accomodation</c:v>
                </c:pt>
                <c:pt idx="2">
                  <c:v>Leadership</c:v>
                </c:pt>
              </c:strCache>
            </c:strRef>
          </c:cat>
          <c:val>
            <c:numRef>
              <c:f>Sheet1!$D$2:$D$4</c:f>
              <c:numCache>
                <c:formatCode>General</c:formatCode>
                <c:ptCount val="3"/>
                <c:pt idx="0">
                  <c:v>59</c:v>
                </c:pt>
                <c:pt idx="1">
                  <c:v>28</c:v>
                </c:pt>
                <c:pt idx="2">
                  <c:v>53</c:v>
                </c:pt>
              </c:numCache>
            </c:numRef>
          </c:val>
          <c:extLst>
            <c:ext xmlns:c16="http://schemas.microsoft.com/office/drawing/2014/chart" uri="{C3380CC4-5D6E-409C-BE32-E72D297353CC}">
              <c16:uniqueId val="{00000002-E251-4FA1-8996-71E858160211}"/>
            </c:ext>
          </c:extLst>
        </c:ser>
        <c:ser>
          <c:idx val="3"/>
          <c:order val="3"/>
          <c:tx>
            <c:strRef>
              <c:f>Sheet1!$E$1</c:f>
              <c:strCache>
                <c:ptCount val="1"/>
                <c:pt idx="0">
                  <c:v>Disagree</c:v>
                </c:pt>
              </c:strCache>
            </c:strRef>
          </c:tx>
          <c:spPr>
            <a:solidFill>
              <a:srgbClr val="FFC000"/>
            </a:solidFill>
          </c:spPr>
          <c:invertIfNegative val="0"/>
          <c:cat>
            <c:strRef>
              <c:f>Sheet1!$A$2:$A$4</c:f>
              <c:strCache>
                <c:ptCount val="3"/>
                <c:pt idx="0">
                  <c:v>Processes &amp; Procedures</c:v>
                </c:pt>
                <c:pt idx="1">
                  <c:v>Accomodation</c:v>
                </c:pt>
                <c:pt idx="2">
                  <c:v>Leadership</c:v>
                </c:pt>
              </c:strCache>
            </c:strRef>
          </c:cat>
          <c:val>
            <c:numRef>
              <c:f>Sheet1!$E$2:$E$4</c:f>
              <c:numCache>
                <c:formatCode>General</c:formatCode>
                <c:ptCount val="3"/>
                <c:pt idx="0">
                  <c:v>14</c:v>
                </c:pt>
                <c:pt idx="1">
                  <c:v>36</c:v>
                </c:pt>
                <c:pt idx="2">
                  <c:v>14</c:v>
                </c:pt>
              </c:numCache>
            </c:numRef>
          </c:val>
          <c:extLst>
            <c:ext xmlns:c16="http://schemas.microsoft.com/office/drawing/2014/chart" uri="{C3380CC4-5D6E-409C-BE32-E72D297353CC}">
              <c16:uniqueId val="{00000003-E251-4FA1-8996-71E858160211}"/>
            </c:ext>
          </c:extLst>
        </c:ser>
        <c:ser>
          <c:idx val="4"/>
          <c:order val="4"/>
          <c:tx>
            <c:strRef>
              <c:f>Sheet1!$F$1</c:f>
              <c:strCache>
                <c:ptCount val="1"/>
                <c:pt idx="0">
                  <c:v>Strongly Disagree</c:v>
                </c:pt>
              </c:strCache>
            </c:strRef>
          </c:tx>
          <c:spPr>
            <a:solidFill>
              <a:srgbClr val="FF0000"/>
            </a:solidFill>
          </c:spPr>
          <c:invertIfNegative val="0"/>
          <c:cat>
            <c:strRef>
              <c:f>Sheet1!$A$2:$A$4</c:f>
              <c:strCache>
                <c:ptCount val="3"/>
                <c:pt idx="0">
                  <c:v>Processes &amp; Procedures</c:v>
                </c:pt>
                <c:pt idx="1">
                  <c:v>Accomodation</c:v>
                </c:pt>
                <c:pt idx="2">
                  <c:v>Leadership</c:v>
                </c:pt>
              </c:strCache>
            </c:strRef>
          </c:cat>
          <c:val>
            <c:numRef>
              <c:f>Sheet1!$F$2:$F$4</c:f>
              <c:numCache>
                <c:formatCode>General</c:formatCode>
                <c:ptCount val="3"/>
                <c:pt idx="0">
                  <c:v>10</c:v>
                </c:pt>
                <c:pt idx="1">
                  <c:v>16</c:v>
                </c:pt>
                <c:pt idx="2">
                  <c:v>5</c:v>
                </c:pt>
              </c:numCache>
            </c:numRef>
          </c:val>
          <c:extLst>
            <c:ext xmlns:c16="http://schemas.microsoft.com/office/drawing/2014/chart" uri="{C3380CC4-5D6E-409C-BE32-E72D297353CC}">
              <c16:uniqueId val="{00000004-E251-4FA1-8996-71E858160211}"/>
            </c:ext>
          </c:extLst>
        </c:ser>
        <c:dLbls>
          <c:showLegendKey val="0"/>
          <c:showVal val="0"/>
          <c:showCatName val="0"/>
          <c:showSerName val="0"/>
          <c:showPercent val="0"/>
          <c:showBubbleSize val="0"/>
        </c:dLbls>
        <c:gapWidth val="55"/>
        <c:overlap val="100"/>
        <c:axId val="144986112"/>
        <c:axId val="144987648"/>
      </c:barChart>
      <c:catAx>
        <c:axId val="144986112"/>
        <c:scaling>
          <c:orientation val="minMax"/>
        </c:scaling>
        <c:delete val="0"/>
        <c:axPos val="b"/>
        <c:numFmt formatCode="General" sourceLinked="0"/>
        <c:majorTickMark val="none"/>
        <c:minorTickMark val="none"/>
        <c:tickLblPos val="nextTo"/>
        <c:crossAx val="144987648"/>
        <c:crosses val="autoZero"/>
        <c:auto val="1"/>
        <c:lblAlgn val="ctr"/>
        <c:lblOffset val="100"/>
        <c:noMultiLvlLbl val="0"/>
      </c:catAx>
      <c:valAx>
        <c:axId val="144987648"/>
        <c:scaling>
          <c:orientation val="minMax"/>
        </c:scaling>
        <c:delete val="0"/>
        <c:axPos val="l"/>
        <c:majorGridlines/>
        <c:numFmt formatCode="0%" sourceLinked="1"/>
        <c:majorTickMark val="none"/>
        <c:minorTickMark val="none"/>
        <c:tickLblPos val="nextTo"/>
        <c:crossAx val="144986112"/>
        <c:crosses val="autoZero"/>
        <c:crossBetween val="between"/>
      </c:valAx>
    </c:plotArea>
    <c:legend>
      <c:legendPos val="r"/>
      <c:overlay val="0"/>
    </c:legend>
    <c:plotVisOnly val="1"/>
    <c:dispBlanksAs val="gap"/>
    <c:showDLblsOverMax val="0"/>
  </c:chart>
  <c:spPr>
    <a:gradFill rotWithShape="1">
      <a:gsLst>
        <a:gs pos="0">
          <a:srgbClr val="222222">
            <a:tint val="50000"/>
            <a:satMod val="300000"/>
          </a:srgbClr>
        </a:gs>
        <a:gs pos="35000">
          <a:srgbClr val="222222">
            <a:tint val="37000"/>
            <a:satMod val="300000"/>
          </a:srgbClr>
        </a:gs>
        <a:gs pos="100000">
          <a:srgbClr val="222222">
            <a:tint val="15000"/>
            <a:satMod val="350000"/>
          </a:srgbClr>
        </a:gs>
      </a:gsLst>
      <a:lin ang="16200000" scaled="1"/>
    </a:gradFill>
    <a:ln w="9525" cap="flat" cmpd="sng" algn="ctr">
      <a:solidFill>
        <a:srgbClr val="222222">
          <a:shade val="95000"/>
          <a:satMod val="105000"/>
        </a:srgbClr>
      </a:solidFill>
      <a:prstDash val="solid"/>
    </a:ln>
    <a:effectLst>
      <a:outerShdw blurRad="40000" dist="20000" dir="5400000" rotWithShape="0">
        <a:srgbClr val="000000">
          <a:alpha val="38000"/>
        </a:srgbClr>
      </a:outerShdw>
    </a:effectLst>
    <a:scene3d>
      <a:camera prst="orthographicFront"/>
      <a:lightRig rig="threePt" dir="t"/>
    </a:scene3d>
    <a:sp3d>
      <a:bevelT prst="angle"/>
    </a:sp3d>
  </c:spPr>
  <c:txPr>
    <a:bodyPr/>
    <a:lstStyle/>
    <a:p>
      <a:pPr>
        <a:defRPr sz="800">
          <a:solidFill>
            <a:srgbClr val="222222"/>
          </a:solidFill>
          <a:latin typeface="+mn-lt"/>
          <a:ea typeface="+mn-ea"/>
          <a:cs typeface="+mn-cs"/>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title>
      <c:tx>
        <c:rich>
          <a:bodyPr/>
          <a:lstStyle/>
          <a:p>
            <a:pPr>
              <a:defRPr/>
            </a:pPr>
            <a:r>
              <a:rPr lang="en-GB" dirty="0"/>
              <a:t>KS1</a:t>
            </a:r>
          </a:p>
        </c:rich>
      </c:tx>
      <c:overlay val="0"/>
    </c:title>
    <c:autoTitleDeleted val="0"/>
    <c:plotArea>
      <c:layout>
        <c:manualLayout>
          <c:layoutTarget val="inner"/>
          <c:xMode val="edge"/>
          <c:yMode val="edge"/>
          <c:x val="0.11921230501825932"/>
          <c:y val="9.417740974153084E-2"/>
          <c:w val="0.83668955404824907"/>
          <c:h val="0.64834247541018331"/>
        </c:manualLayout>
      </c:layout>
      <c:barChart>
        <c:barDir val="col"/>
        <c:grouping val="clustered"/>
        <c:varyColors val="0"/>
        <c:ser>
          <c:idx val="0"/>
          <c:order val="0"/>
          <c:tx>
            <c:strRef>
              <c:f>Sheet1!$B$1</c:f>
              <c:strCache>
                <c:ptCount val="1"/>
                <c:pt idx="0">
                  <c:v>Oracy</c:v>
                </c:pt>
              </c:strCache>
            </c:strRef>
          </c:tx>
          <c:invertIfNegative val="0"/>
          <c:cat>
            <c:strRef>
              <c:f>Sheet1!$A$2:$A$4</c:f>
              <c:strCache>
                <c:ptCount val="3"/>
                <c:pt idx="0">
                  <c:v>Sept-Dec</c:v>
                </c:pt>
                <c:pt idx="1">
                  <c:v>Sept-Apr</c:v>
                </c:pt>
                <c:pt idx="2">
                  <c:v>Sept-Jul</c:v>
                </c:pt>
              </c:strCache>
            </c:strRef>
          </c:cat>
          <c:val>
            <c:numRef>
              <c:f>Sheet1!$B$2:$B$4</c:f>
              <c:numCache>
                <c:formatCode>0%</c:formatCode>
                <c:ptCount val="3"/>
                <c:pt idx="0">
                  <c:v>0.18</c:v>
                </c:pt>
                <c:pt idx="1">
                  <c:v>0.48</c:v>
                </c:pt>
                <c:pt idx="2">
                  <c:v>0.76</c:v>
                </c:pt>
              </c:numCache>
            </c:numRef>
          </c:val>
          <c:extLst>
            <c:ext xmlns:c16="http://schemas.microsoft.com/office/drawing/2014/chart" uri="{C3380CC4-5D6E-409C-BE32-E72D297353CC}">
              <c16:uniqueId val="{00000000-5B4F-47F7-B056-F79E7F47121C}"/>
            </c:ext>
          </c:extLst>
        </c:ser>
        <c:ser>
          <c:idx val="1"/>
          <c:order val="1"/>
          <c:tx>
            <c:strRef>
              <c:f>Sheet1!$C$1</c:f>
              <c:strCache>
                <c:ptCount val="1"/>
                <c:pt idx="0">
                  <c:v>Writing</c:v>
                </c:pt>
              </c:strCache>
            </c:strRef>
          </c:tx>
          <c:invertIfNegative val="0"/>
          <c:cat>
            <c:strRef>
              <c:f>Sheet1!$A$2:$A$4</c:f>
              <c:strCache>
                <c:ptCount val="3"/>
                <c:pt idx="0">
                  <c:v>Sept-Dec</c:v>
                </c:pt>
                <c:pt idx="1">
                  <c:v>Sept-Apr</c:v>
                </c:pt>
                <c:pt idx="2">
                  <c:v>Sept-Jul</c:v>
                </c:pt>
              </c:strCache>
            </c:strRef>
          </c:cat>
          <c:val>
            <c:numRef>
              <c:f>Sheet1!$C$2:$C$4</c:f>
              <c:numCache>
                <c:formatCode>0%</c:formatCode>
                <c:ptCount val="3"/>
                <c:pt idx="0">
                  <c:v>0.19</c:v>
                </c:pt>
                <c:pt idx="1">
                  <c:v>0.49</c:v>
                </c:pt>
                <c:pt idx="2">
                  <c:v>0.88</c:v>
                </c:pt>
              </c:numCache>
            </c:numRef>
          </c:val>
          <c:extLst>
            <c:ext xmlns:c16="http://schemas.microsoft.com/office/drawing/2014/chart" uri="{C3380CC4-5D6E-409C-BE32-E72D297353CC}">
              <c16:uniqueId val="{00000001-5B4F-47F7-B056-F79E7F47121C}"/>
            </c:ext>
          </c:extLst>
        </c:ser>
        <c:ser>
          <c:idx val="2"/>
          <c:order val="2"/>
          <c:tx>
            <c:strRef>
              <c:f>Sheet1!$D$1</c:f>
              <c:strCache>
                <c:ptCount val="1"/>
                <c:pt idx="0">
                  <c:v>Reading</c:v>
                </c:pt>
              </c:strCache>
            </c:strRef>
          </c:tx>
          <c:invertIfNegative val="0"/>
          <c:cat>
            <c:strRef>
              <c:f>Sheet1!$A$2:$A$4</c:f>
              <c:strCache>
                <c:ptCount val="3"/>
                <c:pt idx="0">
                  <c:v>Sept-Dec</c:v>
                </c:pt>
                <c:pt idx="1">
                  <c:v>Sept-Apr</c:v>
                </c:pt>
                <c:pt idx="2">
                  <c:v>Sept-Jul</c:v>
                </c:pt>
              </c:strCache>
            </c:strRef>
          </c:cat>
          <c:val>
            <c:numRef>
              <c:f>Sheet1!$D$2:$D$4</c:f>
              <c:numCache>
                <c:formatCode>0%</c:formatCode>
                <c:ptCount val="3"/>
                <c:pt idx="0">
                  <c:v>0.23</c:v>
                </c:pt>
                <c:pt idx="1">
                  <c:v>0.55000000000000004</c:v>
                </c:pt>
                <c:pt idx="2">
                  <c:v>0.88</c:v>
                </c:pt>
              </c:numCache>
            </c:numRef>
          </c:val>
          <c:extLst>
            <c:ext xmlns:c16="http://schemas.microsoft.com/office/drawing/2014/chart" uri="{C3380CC4-5D6E-409C-BE32-E72D297353CC}">
              <c16:uniqueId val="{00000002-5B4F-47F7-B056-F79E7F47121C}"/>
            </c:ext>
          </c:extLst>
        </c:ser>
        <c:dLbls>
          <c:showLegendKey val="0"/>
          <c:showVal val="0"/>
          <c:showCatName val="0"/>
          <c:showSerName val="0"/>
          <c:showPercent val="0"/>
          <c:showBubbleSize val="0"/>
        </c:dLbls>
        <c:gapWidth val="75"/>
        <c:axId val="81367040"/>
        <c:axId val="81368576"/>
      </c:barChart>
      <c:catAx>
        <c:axId val="81367040"/>
        <c:scaling>
          <c:orientation val="minMax"/>
        </c:scaling>
        <c:delete val="0"/>
        <c:axPos val="b"/>
        <c:numFmt formatCode="General" sourceLinked="0"/>
        <c:majorTickMark val="none"/>
        <c:minorTickMark val="none"/>
        <c:tickLblPos val="nextTo"/>
        <c:txPr>
          <a:bodyPr/>
          <a:lstStyle/>
          <a:p>
            <a:pPr>
              <a:defRPr sz="1200"/>
            </a:pPr>
            <a:endParaRPr lang="en-US"/>
          </a:p>
        </c:txPr>
        <c:crossAx val="81368576"/>
        <c:crosses val="autoZero"/>
        <c:auto val="1"/>
        <c:lblAlgn val="ctr"/>
        <c:lblOffset val="100"/>
        <c:noMultiLvlLbl val="0"/>
      </c:catAx>
      <c:valAx>
        <c:axId val="81368576"/>
        <c:scaling>
          <c:orientation val="minMax"/>
          <c:max val="0.9"/>
        </c:scaling>
        <c:delete val="0"/>
        <c:axPos val="l"/>
        <c:majorGridlines/>
        <c:numFmt formatCode="0%" sourceLinked="1"/>
        <c:majorTickMark val="none"/>
        <c:minorTickMark val="none"/>
        <c:tickLblPos val="nextTo"/>
        <c:crossAx val="81367040"/>
        <c:crosses val="autoZero"/>
        <c:crossBetween val="between"/>
        <c:majorUnit val="0.1"/>
      </c:valAx>
    </c:plotArea>
    <c:legend>
      <c:legendPos val="b"/>
      <c:overlay val="0"/>
    </c:legend>
    <c:plotVisOnly val="1"/>
    <c:dispBlanksAs val="gap"/>
    <c:showDLblsOverMax val="0"/>
  </c:chart>
  <c:spPr>
    <a:scene3d>
      <a:camera prst="orthographicFront"/>
      <a:lightRig rig="threePt" dir="t"/>
    </a:scene3d>
    <a:sp3d prstMaterial="metal">
      <a:bevelT w="88900" h="88900"/>
    </a:sp3d>
  </c:spPr>
  <c:txPr>
    <a:bodyPr/>
    <a:lstStyle/>
    <a:p>
      <a:pPr>
        <a:defRPr sz="1050"/>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title>
      <c:tx>
        <c:rich>
          <a:bodyPr/>
          <a:lstStyle/>
          <a:p>
            <a:pPr>
              <a:defRPr sz="1200"/>
            </a:pPr>
            <a:r>
              <a:rPr lang="en-GB" sz="1200" dirty="0"/>
              <a:t>KS2</a:t>
            </a:r>
          </a:p>
        </c:rich>
      </c:tx>
      <c:overlay val="0"/>
    </c:title>
    <c:autoTitleDeleted val="0"/>
    <c:plotArea>
      <c:layout>
        <c:manualLayout>
          <c:layoutTarget val="inner"/>
          <c:xMode val="edge"/>
          <c:yMode val="edge"/>
          <c:x val="0.13096372654631308"/>
          <c:y val="0.10570379592497402"/>
          <c:w val="0.83376785605638504"/>
          <c:h val="0.63979934982323605"/>
        </c:manualLayout>
      </c:layout>
      <c:barChart>
        <c:barDir val="col"/>
        <c:grouping val="clustered"/>
        <c:varyColors val="0"/>
        <c:ser>
          <c:idx val="0"/>
          <c:order val="0"/>
          <c:tx>
            <c:strRef>
              <c:f>Sheet1!$B$1</c:f>
              <c:strCache>
                <c:ptCount val="1"/>
                <c:pt idx="0">
                  <c:v>Oracy</c:v>
                </c:pt>
              </c:strCache>
            </c:strRef>
          </c:tx>
          <c:invertIfNegative val="0"/>
          <c:cat>
            <c:strRef>
              <c:f>Sheet1!$A$2:$A$4</c:f>
              <c:strCache>
                <c:ptCount val="3"/>
                <c:pt idx="0">
                  <c:v>Sept-Dec</c:v>
                </c:pt>
                <c:pt idx="1">
                  <c:v>Sept-Apr</c:v>
                </c:pt>
                <c:pt idx="2">
                  <c:v>Sept-Jul</c:v>
                </c:pt>
              </c:strCache>
            </c:strRef>
          </c:cat>
          <c:val>
            <c:numRef>
              <c:f>Sheet1!$B$2:$B$4</c:f>
              <c:numCache>
                <c:formatCode>0%</c:formatCode>
                <c:ptCount val="3"/>
                <c:pt idx="0">
                  <c:v>0.25</c:v>
                </c:pt>
                <c:pt idx="1">
                  <c:v>0.4</c:v>
                </c:pt>
                <c:pt idx="2">
                  <c:v>0.51</c:v>
                </c:pt>
              </c:numCache>
            </c:numRef>
          </c:val>
          <c:extLst>
            <c:ext xmlns:c16="http://schemas.microsoft.com/office/drawing/2014/chart" uri="{C3380CC4-5D6E-409C-BE32-E72D297353CC}">
              <c16:uniqueId val="{00000000-1705-4DEF-8A04-6CE6EB3A0262}"/>
            </c:ext>
          </c:extLst>
        </c:ser>
        <c:ser>
          <c:idx val="1"/>
          <c:order val="1"/>
          <c:tx>
            <c:strRef>
              <c:f>Sheet1!$C$1</c:f>
              <c:strCache>
                <c:ptCount val="1"/>
                <c:pt idx="0">
                  <c:v>Writing </c:v>
                </c:pt>
              </c:strCache>
            </c:strRef>
          </c:tx>
          <c:invertIfNegative val="0"/>
          <c:cat>
            <c:strRef>
              <c:f>Sheet1!$A$2:$A$4</c:f>
              <c:strCache>
                <c:ptCount val="3"/>
                <c:pt idx="0">
                  <c:v>Sept-Dec</c:v>
                </c:pt>
                <c:pt idx="1">
                  <c:v>Sept-Apr</c:v>
                </c:pt>
                <c:pt idx="2">
                  <c:v>Sept-Jul</c:v>
                </c:pt>
              </c:strCache>
            </c:strRef>
          </c:cat>
          <c:val>
            <c:numRef>
              <c:f>Sheet1!$C$2:$C$4</c:f>
              <c:numCache>
                <c:formatCode>0%</c:formatCode>
                <c:ptCount val="3"/>
                <c:pt idx="0">
                  <c:v>0.28000000000000003</c:v>
                </c:pt>
                <c:pt idx="1">
                  <c:v>0.45</c:v>
                </c:pt>
                <c:pt idx="2">
                  <c:v>0.57999999999999996</c:v>
                </c:pt>
              </c:numCache>
            </c:numRef>
          </c:val>
          <c:extLst>
            <c:ext xmlns:c16="http://schemas.microsoft.com/office/drawing/2014/chart" uri="{C3380CC4-5D6E-409C-BE32-E72D297353CC}">
              <c16:uniqueId val="{00000001-1705-4DEF-8A04-6CE6EB3A0262}"/>
            </c:ext>
          </c:extLst>
        </c:ser>
        <c:ser>
          <c:idx val="2"/>
          <c:order val="2"/>
          <c:tx>
            <c:strRef>
              <c:f>Sheet1!$D$1</c:f>
              <c:strCache>
                <c:ptCount val="1"/>
                <c:pt idx="0">
                  <c:v>Reading</c:v>
                </c:pt>
              </c:strCache>
            </c:strRef>
          </c:tx>
          <c:invertIfNegative val="0"/>
          <c:cat>
            <c:strRef>
              <c:f>Sheet1!$A$2:$A$4</c:f>
              <c:strCache>
                <c:ptCount val="3"/>
                <c:pt idx="0">
                  <c:v>Sept-Dec</c:v>
                </c:pt>
                <c:pt idx="1">
                  <c:v>Sept-Apr</c:v>
                </c:pt>
                <c:pt idx="2">
                  <c:v>Sept-Jul</c:v>
                </c:pt>
              </c:strCache>
            </c:strRef>
          </c:cat>
          <c:val>
            <c:numRef>
              <c:f>Sheet1!$D$2:$D$4</c:f>
              <c:numCache>
                <c:formatCode>0%</c:formatCode>
                <c:ptCount val="3"/>
                <c:pt idx="0">
                  <c:v>0.23</c:v>
                </c:pt>
                <c:pt idx="1">
                  <c:v>0.3</c:v>
                </c:pt>
                <c:pt idx="2">
                  <c:v>0.41</c:v>
                </c:pt>
              </c:numCache>
            </c:numRef>
          </c:val>
          <c:extLst>
            <c:ext xmlns:c16="http://schemas.microsoft.com/office/drawing/2014/chart" uri="{C3380CC4-5D6E-409C-BE32-E72D297353CC}">
              <c16:uniqueId val="{00000002-1705-4DEF-8A04-6CE6EB3A0262}"/>
            </c:ext>
          </c:extLst>
        </c:ser>
        <c:dLbls>
          <c:showLegendKey val="0"/>
          <c:showVal val="0"/>
          <c:showCatName val="0"/>
          <c:showSerName val="0"/>
          <c:showPercent val="0"/>
          <c:showBubbleSize val="0"/>
        </c:dLbls>
        <c:gapWidth val="75"/>
        <c:axId val="81625472"/>
        <c:axId val="81627008"/>
      </c:barChart>
      <c:catAx>
        <c:axId val="81625472"/>
        <c:scaling>
          <c:orientation val="minMax"/>
        </c:scaling>
        <c:delete val="0"/>
        <c:axPos val="b"/>
        <c:numFmt formatCode="General" sourceLinked="0"/>
        <c:majorTickMark val="none"/>
        <c:minorTickMark val="none"/>
        <c:tickLblPos val="nextTo"/>
        <c:txPr>
          <a:bodyPr/>
          <a:lstStyle/>
          <a:p>
            <a:pPr>
              <a:defRPr sz="1200"/>
            </a:pPr>
            <a:endParaRPr lang="en-US"/>
          </a:p>
        </c:txPr>
        <c:crossAx val="81627008"/>
        <c:crosses val="autoZero"/>
        <c:auto val="1"/>
        <c:lblAlgn val="ctr"/>
        <c:lblOffset val="100"/>
        <c:noMultiLvlLbl val="0"/>
      </c:catAx>
      <c:valAx>
        <c:axId val="81627008"/>
        <c:scaling>
          <c:orientation val="minMax"/>
          <c:max val="0.8"/>
          <c:min val="0"/>
        </c:scaling>
        <c:delete val="0"/>
        <c:axPos val="l"/>
        <c:majorGridlines/>
        <c:numFmt formatCode="0%" sourceLinked="0"/>
        <c:majorTickMark val="none"/>
        <c:minorTickMark val="none"/>
        <c:tickLblPos val="nextTo"/>
        <c:txPr>
          <a:bodyPr/>
          <a:lstStyle/>
          <a:p>
            <a:pPr>
              <a:defRPr sz="1050"/>
            </a:pPr>
            <a:endParaRPr lang="en-US"/>
          </a:p>
        </c:txPr>
        <c:crossAx val="81625472"/>
        <c:crosses val="autoZero"/>
        <c:crossBetween val="between"/>
        <c:majorUnit val="0.1"/>
        <c:minorUnit val="4.000000000000001E-3"/>
      </c:valAx>
    </c:plotArea>
    <c:legend>
      <c:legendPos val="b"/>
      <c:overlay val="0"/>
      <c:txPr>
        <a:bodyPr/>
        <a:lstStyle/>
        <a:p>
          <a:pPr>
            <a:defRPr sz="1100"/>
          </a:pPr>
          <a:endParaRPr lang="en-US"/>
        </a:p>
      </c:txPr>
    </c:legend>
    <c:plotVisOnly val="1"/>
    <c:dispBlanksAs val="gap"/>
    <c:showDLblsOverMax val="0"/>
  </c:chart>
  <c:spPr>
    <a:scene3d>
      <a:camera prst="orthographicFront"/>
      <a:lightRig rig="threePt" dir="t"/>
    </a:scene3d>
    <a:sp3d prstMaterial="metal">
      <a:bevelT w="88900" h="88900"/>
    </a:sp3d>
  </c:spPr>
  <c:txPr>
    <a:bodyPr/>
    <a:lstStyle/>
    <a:p>
      <a:pPr>
        <a:defRPr sz="1800"/>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title>
      <c:tx>
        <c:rich>
          <a:bodyPr/>
          <a:lstStyle/>
          <a:p>
            <a:pPr>
              <a:defRPr/>
            </a:pPr>
            <a:r>
              <a:rPr lang="en-GB" dirty="0"/>
              <a:t>FP</a:t>
            </a:r>
          </a:p>
        </c:rich>
      </c:tx>
      <c:layout>
        <c:manualLayout>
          <c:xMode val="edge"/>
          <c:yMode val="edge"/>
          <c:x val="0.4913792846874786"/>
          <c:y val="4.0380122342810187E-2"/>
        </c:manualLayout>
      </c:layout>
      <c:overlay val="0"/>
    </c:title>
    <c:autoTitleDeleted val="0"/>
    <c:plotArea>
      <c:layout>
        <c:manualLayout>
          <c:layoutTarget val="inner"/>
          <c:xMode val="edge"/>
          <c:yMode val="edge"/>
          <c:x val="0.11921230501825932"/>
          <c:y val="0.11620283481755093"/>
          <c:w val="0.83668955404824907"/>
          <c:h val="0.62631708715082535"/>
        </c:manualLayout>
      </c:layout>
      <c:barChart>
        <c:barDir val="col"/>
        <c:grouping val="clustered"/>
        <c:varyColors val="0"/>
        <c:ser>
          <c:idx val="0"/>
          <c:order val="0"/>
          <c:tx>
            <c:strRef>
              <c:f>Sheet1!$B$1</c:f>
              <c:strCache>
                <c:ptCount val="1"/>
                <c:pt idx="0">
                  <c:v>Oracy</c:v>
                </c:pt>
              </c:strCache>
            </c:strRef>
          </c:tx>
          <c:invertIfNegative val="0"/>
          <c:cat>
            <c:strRef>
              <c:f>Sheet1!$A$2:$A$4</c:f>
              <c:strCache>
                <c:ptCount val="3"/>
                <c:pt idx="0">
                  <c:v>Sept-Dec</c:v>
                </c:pt>
                <c:pt idx="1">
                  <c:v>Sept-Apr</c:v>
                </c:pt>
                <c:pt idx="2">
                  <c:v>Sept-Jul</c:v>
                </c:pt>
              </c:strCache>
            </c:strRef>
          </c:cat>
          <c:val>
            <c:numRef>
              <c:f>Sheet1!$B$2:$B$4</c:f>
              <c:numCache>
                <c:formatCode>0%</c:formatCode>
                <c:ptCount val="3"/>
                <c:pt idx="0">
                  <c:v>0.05</c:v>
                </c:pt>
                <c:pt idx="1">
                  <c:v>0.34</c:v>
                </c:pt>
                <c:pt idx="2">
                  <c:v>0.56999999999999995</c:v>
                </c:pt>
              </c:numCache>
            </c:numRef>
          </c:val>
          <c:extLst>
            <c:ext xmlns:c16="http://schemas.microsoft.com/office/drawing/2014/chart" uri="{C3380CC4-5D6E-409C-BE32-E72D297353CC}">
              <c16:uniqueId val="{00000000-6E5C-464E-A7C7-69B5B3245F4F}"/>
            </c:ext>
          </c:extLst>
        </c:ser>
        <c:ser>
          <c:idx val="1"/>
          <c:order val="1"/>
          <c:tx>
            <c:strRef>
              <c:f>Sheet1!$C$1</c:f>
              <c:strCache>
                <c:ptCount val="1"/>
                <c:pt idx="0">
                  <c:v>Writing</c:v>
                </c:pt>
              </c:strCache>
            </c:strRef>
          </c:tx>
          <c:invertIfNegative val="0"/>
          <c:cat>
            <c:strRef>
              <c:f>Sheet1!$A$2:$A$4</c:f>
              <c:strCache>
                <c:ptCount val="3"/>
                <c:pt idx="0">
                  <c:v>Sept-Dec</c:v>
                </c:pt>
                <c:pt idx="1">
                  <c:v>Sept-Apr</c:v>
                </c:pt>
                <c:pt idx="2">
                  <c:v>Sept-Jul</c:v>
                </c:pt>
              </c:strCache>
            </c:strRef>
          </c:cat>
          <c:val>
            <c:numRef>
              <c:f>Sheet1!$C$2:$C$4</c:f>
              <c:numCache>
                <c:formatCode>0%</c:formatCode>
                <c:ptCount val="3"/>
                <c:pt idx="0">
                  <c:v>7.0000000000000007E-2</c:v>
                </c:pt>
                <c:pt idx="1">
                  <c:v>0.27</c:v>
                </c:pt>
                <c:pt idx="2">
                  <c:v>0.6</c:v>
                </c:pt>
              </c:numCache>
            </c:numRef>
          </c:val>
          <c:extLst>
            <c:ext xmlns:c16="http://schemas.microsoft.com/office/drawing/2014/chart" uri="{C3380CC4-5D6E-409C-BE32-E72D297353CC}">
              <c16:uniqueId val="{00000001-6E5C-464E-A7C7-69B5B3245F4F}"/>
            </c:ext>
          </c:extLst>
        </c:ser>
        <c:ser>
          <c:idx val="2"/>
          <c:order val="2"/>
          <c:tx>
            <c:strRef>
              <c:f>Sheet1!$D$1</c:f>
              <c:strCache>
                <c:ptCount val="1"/>
                <c:pt idx="0">
                  <c:v>Reading</c:v>
                </c:pt>
              </c:strCache>
            </c:strRef>
          </c:tx>
          <c:invertIfNegative val="0"/>
          <c:cat>
            <c:strRef>
              <c:f>Sheet1!$A$2:$A$4</c:f>
              <c:strCache>
                <c:ptCount val="3"/>
                <c:pt idx="0">
                  <c:v>Sept-Dec</c:v>
                </c:pt>
                <c:pt idx="1">
                  <c:v>Sept-Apr</c:v>
                </c:pt>
                <c:pt idx="2">
                  <c:v>Sept-Jul</c:v>
                </c:pt>
              </c:strCache>
            </c:strRef>
          </c:cat>
          <c:val>
            <c:numRef>
              <c:f>Sheet1!$D$2:$D$4</c:f>
              <c:numCache>
                <c:formatCode>0%</c:formatCode>
                <c:ptCount val="3"/>
                <c:pt idx="0">
                  <c:v>0.06</c:v>
                </c:pt>
                <c:pt idx="1">
                  <c:v>0.27</c:v>
                </c:pt>
                <c:pt idx="2">
                  <c:v>0.63</c:v>
                </c:pt>
              </c:numCache>
            </c:numRef>
          </c:val>
          <c:extLst>
            <c:ext xmlns:c16="http://schemas.microsoft.com/office/drawing/2014/chart" uri="{C3380CC4-5D6E-409C-BE32-E72D297353CC}">
              <c16:uniqueId val="{00000002-6E5C-464E-A7C7-69B5B3245F4F}"/>
            </c:ext>
          </c:extLst>
        </c:ser>
        <c:dLbls>
          <c:showLegendKey val="0"/>
          <c:showVal val="0"/>
          <c:showCatName val="0"/>
          <c:showSerName val="0"/>
          <c:showPercent val="0"/>
          <c:showBubbleSize val="0"/>
        </c:dLbls>
        <c:gapWidth val="75"/>
        <c:axId val="81588992"/>
        <c:axId val="81590528"/>
      </c:barChart>
      <c:catAx>
        <c:axId val="81588992"/>
        <c:scaling>
          <c:orientation val="minMax"/>
        </c:scaling>
        <c:delete val="0"/>
        <c:axPos val="b"/>
        <c:numFmt formatCode="General" sourceLinked="0"/>
        <c:majorTickMark val="none"/>
        <c:minorTickMark val="none"/>
        <c:tickLblPos val="nextTo"/>
        <c:txPr>
          <a:bodyPr/>
          <a:lstStyle/>
          <a:p>
            <a:pPr>
              <a:defRPr sz="1200"/>
            </a:pPr>
            <a:endParaRPr lang="en-US"/>
          </a:p>
        </c:txPr>
        <c:crossAx val="81590528"/>
        <c:crosses val="autoZero"/>
        <c:auto val="1"/>
        <c:lblAlgn val="ctr"/>
        <c:lblOffset val="100"/>
        <c:noMultiLvlLbl val="0"/>
      </c:catAx>
      <c:valAx>
        <c:axId val="81590528"/>
        <c:scaling>
          <c:orientation val="minMax"/>
          <c:max val="0.8"/>
        </c:scaling>
        <c:delete val="0"/>
        <c:axPos val="l"/>
        <c:majorGridlines/>
        <c:numFmt formatCode="0%" sourceLinked="1"/>
        <c:majorTickMark val="none"/>
        <c:minorTickMark val="none"/>
        <c:tickLblPos val="nextTo"/>
        <c:crossAx val="81588992"/>
        <c:crosses val="autoZero"/>
        <c:crossBetween val="between"/>
        <c:majorUnit val="0.1"/>
      </c:valAx>
    </c:plotArea>
    <c:legend>
      <c:legendPos val="b"/>
      <c:overlay val="0"/>
    </c:legend>
    <c:plotVisOnly val="1"/>
    <c:dispBlanksAs val="gap"/>
    <c:showDLblsOverMax val="0"/>
  </c:chart>
  <c:spPr>
    <a:scene3d>
      <a:camera prst="orthographicFront"/>
      <a:lightRig rig="threePt" dir="t"/>
    </a:scene3d>
    <a:sp3d prstMaterial="metal">
      <a:bevelT w="88900" h="88900"/>
    </a:sp3d>
  </c:spPr>
  <c:txPr>
    <a:bodyPr/>
    <a:lstStyle/>
    <a:p>
      <a:pPr>
        <a:defRPr sz="1050"/>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0"/>
    <c:plotArea>
      <c:layout/>
      <c:barChart>
        <c:barDir val="col"/>
        <c:grouping val="clustered"/>
        <c:varyColors val="0"/>
        <c:ser>
          <c:idx val="0"/>
          <c:order val="0"/>
          <c:tx>
            <c:strRef>
              <c:f>Sheet1!$B$1</c:f>
              <c:strCache>
                <c:ptCount val="1"/>
                <c:pt idx="0">
                  <c:v>Geometry</c:v>
                </c:pt>
              </c:strCache>
            </c:strRef>
          </c:tx>
          <c:invertIfNegative val="0"/>
          <c:cat>
            <c:strRef>
              <c:f>Sheet1!$A$2:$A$4</c:f>
              <c:strCache>
                <c:ptCount val="3"/>
                <c:pt idx="0">
                  <c:v>Sept-Dec</c:v>
                </c:pt>
                <c:pt idx="1">
                  <c:v>Sept-Apr</c:v>
                </c:pt>
                <c:pt idx="2">
                  <c:v>Sept-Jul</c:v>
                </c:pt>
              </c:strCache>
            </c:strRef>
          </c:cat>
          <c:val>
            <c:numRef>
              <c:f>Sheet1!$B$2:$B$4</c:f>
              <c:numCache>
                <c:formatCode>0%</c:formatCode>
                <c:ptCount val="3"/>
                <c:pt idx="0">
                  <c:v>0.14000000000000001</c:v>
                </c:pt>
                <c:pt idx="1">
                  <c:v>0.39</c:v>
                </c:pt>
                <c:pt idx="2">
                  <c:v>0.62</c:v>
                </c:pt>
              </c:numCache>
            </c:numRef>
          </c:val>
          <c:extLst>
            <c:ext xmlns:c16="http://schemas.microsoft.com/office/drawing/2014/chart" uri="{C3380CC4-5D6E-409C-BE32-E72D297353CC}">
              <c16:uniqueId val="{00000000-90C3-407E-9947-9BAB0BD449A0}"/>
            </c:ext>
          </c:extLst>
        </c:ser>
        <c:ser>
          <c:idx val="1"/>
          <c:order val="1"/>
          <c:tx>
            <c:strRef>
              <c:f>Sheet1!$C$1</c:f>
              <c:strCache>
                <c:ptCount val="1"/>
                <c:pt idx="0">
                  <c:v>Statistics</c:v>
                </c:pt>
              </c:strCache>
            </c:strRef>
          </c:tx>
          <c:invertIfNegative val="0"/>
          <c:cat>
            <c:strRef>
              <c:f>Sheet1!$A$2:$A$4</c:f>
              <c:strCache>
                <c:ptCount val="3"/>
                <c:pt idx="0">
                  <c:v>Sept-Dec</c:v>
                </c:pt>
                <c:pt idx="1">
                  <c:v>Sept-Apr</c:v>
                </c:pt>
                <c:pt idx="2">
                  <c:v>Sept-Jul</c:v>
                </c:pt>
              </c:strCache>
            </c:strRef>
          </c:cat>
          <c:val>
            <c:numRef>
              <c:f>Sheet1!$C$2:$C$4</c:f>
              <c:numCache>
                <c:formatCode>0%</c:formatCode>
                <c:ptCount val="3"/>
                <c:pt idx="0">
                  <c:v>0.09</c:v>
                </c:pt>
                <c:pt idx="1">
                  <c:v>0.18</c:v>
                </c:pt>
                <c:pt idx="2">
                  <c:v>0.18</c:v>
                </c:pt>
              </c:numCache>
            </c:numRef>
          </c:val>
          <c:extLst>
            <c:ext xmlns:c16="http://schemas.microsoft.com/office/drawing/2014/chart" uri="{C3380CC4-5D6E-409C-BE32-E72D297353CC}">
              <c16:uniqueId val="{00000001-90C3-407E-9947-9BAB0BD449A0}"/>
            </c:ext>
          </c:extLst>
        </c:ser>
        <c:ser>
          <c:idx val="2"/>
          <c:order val="2"/>
          <c:tx>
            <c:strRef>
              <c:f>Sheet1!$D$1</c:f>
              <c:strCache>
                <c:ptCount val="1"/>
                <c:pt idx="0">
                  <c:v>Measurement</c:v>
                </c:pt>
              </c:strCache>
            </c:strRef>
          </c:tx>
          <c:invertIfNegative val="0"/>
          <c:cat>
            <c:strRef>
              <c:f>Sheet1!$A$2:$A$4</c:f>
              <c:strCache>
                <c:ptCount val="3"/>
                <c:pt idx="0">
                  <c:v>Sept-Dec</c:v>
                </c:pt>
                <c:pt idx="1">
                  <c:v>Sept-Apr</c:v>
                </c:pt>
                <c:pt idx="2">
                  <c:v>Sept-Jul</c:v>
                </c:pt>
              </c:strCache>
            </c:strRef>
          </c:cat>
          <c:val>
            <c:numRef>
              <c:f>Sheet1!$D$2:$D$4</c:f>
              <c:numCache>
                <c:formatCode>0%</c:formatCode>
                <c:ptCount val="3"/>
                <c:pt idx="0">
                  <c:v>0.16</c:v>
                </c:pt>
                <c:pt idx="1">
                  <c:v>0.49</c:v>
                </c:pt>
                <c:pt idx="2">
                  <c:v>0.56999999999999995</c:v>
                </c:pt>
              </c:numCache>
            </c:numRef>
          </c:val>
          <c:extLst>
            <c:ext xmlns:c16="http://schemas.microsoft.com/office/drawing/2014/chart" uri="{C3380CC4-5D6E-409C-BE32-E72D297353CC}">
              <c16:uniqueId val="{00000002-90C3-407E-9947-9BAB0BD449A0}"/>
            </c:ext>
          </c:extLst>
        </c:ser>
        <c:ser>
          <c:idx val="3"/>
          <c:order val="3"/>
          <c:tx>
            <c:strRef>
              <c:f>Sheet1!$E$1</c:f>
              <c:strCache>
                <c:ptCount val="1"/>
                <c:pt idx="0">
                  <c:v>Number</c:v>
                </c:pt>
              </c:strCache>
            </c:strRef>
          </c:tx>
          <c:invertIfNegative val="0"/>
          <c:cat>
            <c:strRef>
              <c:f>Sheet1!$A$2:$A$4</c:f>
              <c:strCache>
                <c:ptCount val="3"/>
                <c:pt idx="0">
                  <c:v>Sept-Dec</c:v>
                </c:pt>
                <c:pt idx="1">
                  <c:v>Sept-Apr</c:v>
                </c:pt>
                <c:pt idx="2">
                  <c:v>Sept-Jul</c:v>
                </c:pt>
              </c:strCache>
            </c:strRef>
          </c:cat>
          <c:val>
            <c:numRef>
              <c:f>Sheet1!$E$2:$E$4</c:f>
              <c:numCache>
                <c:formatCode>0%</c:formatCode>
                <c:ptCount val="3"/>
                <c:pt idx="0">
                  <c:v>0.18</c:v>
                </c:pt>
                <c:pt idx="1">
                  <c:v>0.39</c:v>
                </c:pt>
                <c:pt idx="2">
                  <c:v>0.54</c:v>
                </c:pt>
              </c:numCache>
            </c:numRef>
          </c:val>
          <c:extLst>
            <c:ext xmlns:c16="http://schemas.microsoft.com/office/drawing/2014/chart" uri="{C3380CC4-5D6E-409C-BE32-E72D297353CC}">
              <c16:uniqueId val="{00000003-90C3-407E-9947-9BAB0BD449A0}"/>
            </c:ext>
          </c:extLst>
        </c:ser>
        <c:dLbls>
          <c:showLegendKey val="0"/>
          <c:showVal val="0"/>
          <c:showCatName val="0"/>
          <c:showSerName val="0"/>
          <c:showPercent val="0"/>
          <c:showBubbleSize val="0"/>
        </c:dLbls>
        <c:gapWidth val="150"/>
        <c:axId val="84411904"/>
        <c:axId val="84413440"/>
      </c:barChart>
      <c:catAx>
        <c:axId val="84411904"/>
        <c:scaling>
          <c:orientation val="minMax"/>
        </c:scaling>
        <c:delete val="0"/>
        <c:axPos val="b"/>
        <c:numFmt formatCode="General" sourceLinked="0"/>
        <c:majorTickMark val="out"/>
        <c:minorTickMark val="none"/>
        <c:tickLblPos val="nextTo"/>
        <c:crossAx val="84413440"/>
        <c:crosses val="autoZero"/>
        <c:auto val="1"/>
        <c:lblAlgn val="ctr"/>
        <c:lblOffset val="100"/>
        <c:noMultiLvlLbl val="0"/>
      </c:catAx>
      <c:valAx>
        <c:axId val="84413440"/>
        <c:scaling>
          <c:orientation val="minMax"/>
          <c:max val="0.70000000000000007"/>
        </c:scaling>
        <c:delete val="0"/>
        <c:axPos val="l"/>
        <c:majorGridlines/>
        <c:numFmt formatCode="0%" sourceLinked="1"/>
        <c:majorTickMark val="out"/>
        <c:minorTickMark val="none"/>
        <c:tickLblPos val="nextTo"/>
        <c:crossAx val="84411904"/>
        <c:crosses val="autoZero"/>
        <c:crossBetween val="between"/>
        <c:majorUnit val="0.1"/>
      </c:valAx>
    </c:plotArea>
    <c:legend>
      <c:legendPos val="r"/>
      <c:overlay val="0"/>
    </c:legend>
    <c:plotVisOnly val="1"/>
    <c:dispBlanksAs val="gap"/>
    <c:showDLblsOverMax val="0"/>
  </c:chart>
  <c:spPr>
    <a:scene3d>
      <a:camera prst="orthographicFront"/>
      <a:lightRig rig="threePt" dir="t"/>
    </a:scene3d>
    <a:sp3d prstMaterial="metal">
      <a:bevelT w="88900" h="88900"/>
    </a:sp3d>
  </c:spPr>
  <c:txPr>
    <a:bodyPr/>
    <a:lstStyle/>
    <a:p>
      <a:pPr>
        <a:defRPr sz="1200"/>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plotArea>
      <c:layout>
        <c:manualLayout>
          <c:layoutTarget val="inner"/>
          <c:xMode val="edge"/>
          <c:yMode val="edge"/>
          <c:x val="6.0586009088139839E-2"/>
          <c:y val="0.10944466249874076"/>
          <c:w val="0.92112792283495248"/>
          <c:h val="0.80322743601360291"/>
        </c:manualLayout>
      </c:layout>
      <c:barChart>
        <c:barDir val="col"/>
        <c:grouping val="clustered"/>
        <c:varyColors val="0"/>
        <c:ser>
          <c:idx val="0"/>
          <c:order val="0"/>
          <c:tx>
            <c:strRef>
              <c:f>Sheet1!$B$1</c:f>
              <c:strCache>
                <c:ptCount val="1"/>
                <c:pt idx="0">
                  <c:v>FP</c:v>
                </c:pt>
              </c:strCache>
            </c:strRef>
          </c:tx>
          <c:invertIfNegative val="0"/>
          <c:cat>
            <c:strRef>
              <c:f>Sheet1!$A$2:$A$4</c:f>
              <c:strCache>
                <c:ptCount val="3"/>
                <c:pt idx="0">
                  <c:v>Sept-Dec</c:v>
                </c:pt>
                <c:pt idx="1">
                  <c:v>Sept-Apr</c:v>
                </c:pt>
                <c:pt idx="2">
                  <c:v>Sept-Jul</c:v>
                </c:pt>
              </c:strCache>
            </c:strRef>
          </c:cat>
          <c:val>
            <c:numRef>
              <c:f>Sheet1!$B$2:$B$4</c:f>
              <c:numCache>
                <c:formatCode>0%</c:formatCode>
                <c:ptCount val="3"/>
                <c:pt idx="0">
                  <c:v>0.05</c:v>
                </c:pt>
                <c:pt idx="1">
                  <c:v>0.33</c:v>
                </c:pt>
                <c:pt idx="2">
                  <c:v>0.52</c:v>
                </c:pt>
              </c:numCache>
            </c:numRef>
          </c:val>
          <c:extLst>
            <c:ext xmlns:c16="http://schemas.microsoft.com/office/drawing/2014/chart" uri="{C3380CC4-5D6E-409C-BE32-E72D297353CC}">
              <c16:uniqueId val="{00000000-7A3F-407D-BFB3-C33D6F865237}"/>
            </c:ext>
          </c:extLst>
        </c:ser>
        <c:dLbls>
          <c:showLegendKey val="0"/>
          <c:showVal val="0"/>
          <c:showCatName val="0"/>
          <c:showSerName val="0"/>
          <c:showPercent val="0"/>
          <c:showBubbleSize val="0"/>
        </c:dLbls>
        <c:gapWidth val="219"/>
        <c:overlap val="-27"/>
        <c:axId val="85641088"/>
        <c:axId val="85642624"/>
      </c:barChart>
      <c:catAx>
        <c:axId val="85641088"/>
        <c:scaling>
          <c:orientation val="minMax"/>
        </c:scaling>
        <c:delete val="0"/>
        <c:axPos val="b"/>
        <c:numFmt formatCode="General" sourceLinked="1"/>
        <c:majorTickMark val="none"/>
        <c:minorTickMark val="none"/>
        <c:tickLblPos val="nextTo"/>
        <c:txPr>
          <a:bodyPr rot="-60000000" vert="horz"/>
          <a:lstStyle/>
          <a:p>
            <a:pPr>
              <a:defRPr/>
            </a:pPr>
            <a:endParaRPr lang="en-US"/>
          </a:p>
        </c:txPr>
        <c:crossAx val="85642624"/>
        <c:crosses val="autoZero"/>
        <c:auto val="1"/>
        <c:lblAlgn val="ctr"/>
        <c:lblOffset val="100"/>
        <c:noMultiLvlLbl val="1"/>
      </c:catAx>
      <c:valAx>
        <c:axId val="85642624"/>
        <c:scaling>
          <c:orientation val="minMax"/>
          <c:max val="0.8"/>
          <c:min val="0"/>
        </c:scaling>
        <c:delete val="0"/>
        <c:axPos val="l"/>
        <c:majorGridlines/>
        <c:numFmt formatCode="0%" sourceLinked="1"/>
        <c:majorTickMark val="none"/>
        <c:minorTickMark val="none"/>
        <c:tickLblPos val="nextTo"/>
        <c:txPr>
          <a:bodyPr rot="-60000000" vert="horz"/>
          <a:lstStyle/>
          <a:p>
            <a:pPr>
              <a:defRPr/>
            </a:pPr>
            <a:endParaRPr lang="en-US"/>
          </a:p>
        </c:txPr>
        <c:crossAx val="85641088"/>
        <c:crosses val="autoZero"/>
        <c:crossBetween val="between"/>
        <c:majorUnit val="0.1"/>
      </c:valAx>
    </c:plotArea>
    <c:legend>
      <c:legendPos val="t"/>
      <c:layout>
        <c:manualLayout>
          <c:xMode val="edge"/>
          <c:yMode val="edge"/>
          <c:x val="0.272152667070724"/>
          <c:y val="1.8643183595172801E-2"/>
          <c:w val="0.2807654315315522"/>
          <c:h val="5.2929740811956741E-2"/>
        </c:manualLayout>
      </c:layout>
      <c:overlay val="0"/>
      <c:txPr>
        <a:bodyPr rot="0" vert="horz"/>
        <a:lstStyle/>
        <a:p>
          <a:pPr>
            <a:defRPr/>
          </a:pPr>
          <a:endParaRPr lang="en-US"/>
        </a:p>
      </c:txPr>
    </c:legend>
    <c:plotVisOnly val="1"/>
    <c:dispBlanksAs val="gap"/>
    <c:showDLblsOverMax val="0"/>
  </c:chart>
  <c:spPr>
    <a:effectLst>
      <a:outerShdw blurRad="50800" dist="38100" dir="2700000" algn="tl" rotWithShape="0">
        <a:prstClr val="black">
          <a:alpha val="40000"/>
        </a:prstClr>
      </a:outerShdw>
    </a:effectLst>
    <a:scene3d>
      <a:camera prst="orthographicFront"/>
      <a:lightRig rig="contrasting" dir="t">
        <a:rot lat="0" lon="0" rev="1500000"/>
      </a:lightRig>
    </a:scene3d>
    <a:sp3d prstMaterial="metal">
      <a:bevelT w="88900" h="88900"/>
    </a:sp3d>
  </c:spPr>
  <c:txPr>
    <a:bodyPr/>
    <a:lstStyle/>
    <a:p>
      <a:pPr>
        <a:defRPr sz="1400" b="1"/>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view3D>
      <c:rotX val="15"/>
      <c:rotY val="20"/>
      <c:rAngAx val="0"/>
    </c:view3D>
    <c:floor>
      <c:thickness val="0"/>
    </c:floor>
    <c:sideWall>
      <c:thickness val="0"/>
    </c:sideWall>
    <c:backWall>
      <c:thickness val="0"/>
    </c:backWall>
    <c:plotArea>
      <c:layout/>
      <c:bar3DChart>
        <c:barDir val="col"/>
        <c:grouping val="stacked"/>
        <c:varyColors val="0"/>
        <c:ser>
          <c:idx val="0"/>
          <c:order val="0"/>
          <c:tx>
            <c:strRef>
              <c:f>Sheet1!$B$1</c:f>
              <c:strCache>
                <c:ptCount val="1"/>
                <c:pt idx="0">
                  <c:v>Attendance %</c:v>
                </c:pt>
              </c:strCache>
            </c:strRef>
          </c:tx>
          <c:invertIfNegative val="0"/>
          <c:dPt>
            <c:idx val="1"/>
            <c:invertIfNegative val="0"/>
            <c:bubble3D val="0"/>
            <c:spPr>
              <a:solidFill>
                <a:schemeClr val="accent4"/>
              </a:solidFill>
            </c:spPr>
            <c:extLst>
              <c:ext xmlns:c16="http://schemas.microsoft.com/office/drawing/2014/chart" uri="{C3380CC4-5D6E-409C-BE32-E72D297353CC}">
                <c16:uniqueId val="{00000001-8562-4AD3-B1D5-A1E395F5750C}"/>
              </c:ext>
            </c:extLst>
          </c:dPt>
          <c:dPt>
            <c:idx val="2"/>
            <c:invertIfNegative val="0"/>
            <c:bubble3D val="0"/>
            <c:spPr>
              <a:solidFill>
                <a:schemeClr val="accent3"/>
              </a:solidFill>
            </c:spPr>
            <c:extLst>
              <c:ext xmlns:c16="http://schemas.microsoft.com/office/drawing/2014/chart" uri="{C3380CC4-5D6E-409C-BE32-E72D297353CC}">
                <c16:uniqueId val="{00000003-8562-4AD3-B1D5-A1E395F5750C}"/>
              </c:ext>
            </c:extLst>
          </c:dPt>
          <c:cat>
            <c:strRef>
              <c:f>Sheet1!$A$2:$A$4</c:f>
              <c:strCache>
                <c:ptCount val="3"/>
                <c:pt idx="0">
                  <c:v>2016-17</c:v>
                </c:pt>
                <c:pt idx="1">
                  <c:v>2017-18</c:v>
                </c:pt>
                <c:pt idx="2">
                  <c:v>2018-19</c:v>
                </c:pt>
              </c:strCache>
            </c:strRef>
          </c:cat>
          <c:val>
            <c:numRef>
              <c:f>Sheet1!$B$2:$B$4</c:f>
              <c:numCache>
                <c:formatCode>0.0%</c:formatCode>
                <c:ptCount val="3"/>
                <c:pt idx="0">
                  <c:v>0.90400000000000003</c:v>
                </c:pt>
                <c:pt idx="1">
                  <c:v>0.92</c:v>
                </c:pt>
                <c:pt idx="2">
                  <c:v>0.93</c:v>
                </c:pt>
              </c:numCache>
            </c:numRef>
          </c:val>
          <c:extLst>
            <c:ext xmlns:c16="http://schemas.microsoft.com/office/drawing/2014/chart" uri="{C3380CC4-5D6E-409C-BE32-E72D297353CC}">
              <c16:uniqueId val="{00000004-8562-4AD3-B1D5-A1E395F5750C}"/>
            </c:ext>
          </c:extLst>
        </c:ser>
        <c:dLbls>
          <c:showLegendKey val="0"/>
          <c:showVal val="0"/>
          <c:showCatName val="0"/>
          <c:showSerName val="0"/>
          <c:showPercent val="0"/>
          <c:showBubbleSize val="0"/>
        </c:dLbls>
        <c:gapWidth val="55"/>
        <c:gapDepth val="55"/>
        <c:shape val="box"/>
        <c:axId val="41797504"/>
        <c:axId val="41799040"/>
        <c:axId val="0"/>
      </c:bar3DChart>
      <c:catAx>
        <c:axId val="41797504"/>
        <c:scaling>
          <c:orientation val="minMax"/>
        </c:scaling>
        <c:delete val="0"/>
        <c:axPos val="b"/>
        <c:numFmt formatCode="General" sourceLinked="1"/>
        <c:majorTickMark val="none"/>
        <c:minorTickMark val="none"/>
        <c:tickLblPos val="nextTo"/>
        <c:txPr>
          <a:bodyPr/>
          <a:lstStyle/>
          <a:p>
            <a:pPr>
              <a:defRPr b="1"/>
            </a:pPr>
            <a:endParaRPr lang="en-US"/>
          </a:p>
        </c:txPr>
        <c:crossAx val="41799040"/>
        <c:crosses val="autoZero"/>
        <c:auto val="1"/>
        <c:lblAlgn val="ctr"/>
        <c:lblOffset val="100"/>
        <c:noMultiLvlLbl val="0"/>
      </c:catAx>
      <c:valAx>
        <c:axId val="41799040"/>
        <c:scaling>
          <c:orientation val="minMax"/>
          <c:max val="1"/>
          <c:min val="0.5"/>
        </c:scaling>
        <c:delete val="0"/>
        <c:axPos val="l"/>
        <c:majorGridlines/>
        <c:numFmt formatCode="0%" sourceLinked="0"/>
        <c:majorTickMark val="none"/>
        <c:minorTickMark val="none"/>
        <c:tickLblPos val="nextTo"/>
        <c:txPr>
          <a:bodyPr/>
          <a:lstStyle/>
          <a:p>
            <a:pPr>
              <a:defRPr b="1"/>
            </a:pPr>
            <a:endParaRPr lang="en-US"/>
          </a:p>
        </c:txPr>
        <c:crossAx val="41797504"/>
        <c:crosses val="autoZero"/>
        <c:crossBetween val="between"/>
        <c:majorUnit val="0.1"/>
        <c:minorUnit val="2.0000000000000004E-2"/>
      </c:valAx>
    </c:plotArea>
    <c:plotVisOnly val="1"/>
    <c:dispBlanksAs val="gap"/>
    <c:showDLblsOverMax val="0"/>
  </c:chart>
  <c:spPr>
    <a:scene3d>
      <a:camera prst="orthographicFront"/>
      <a:lightRig rig="threePt" dir="t"/>
    </a:scene3d>
    <a:sp3d prstMaterial="metal">
      <a:bevelT w="88900" h="88900"/>
    </a:sp3d>
  </c:spPr>
  <c:txPr>
    <a:bodyPr/>
    <a:lstStyle/>
    <a:p>
      <a:pPr>
        <a:defRPr sz="12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plotArea>
      <c:layout>
        <c:manualLayout>
          <c:layoutTarget val="inner"/>
          <c:xMode val="edge"/>
          <c:yMode val="edge"/>
          <c:x val="0.18633694918425395"/>
          <c:y val="0.10944462304608124"/>
          <c:w val="0.92112792283495248"/>
          <c:h val="0.80322743601360291"/>
        </c:manualLayout>
      </c:layout>
      <c:barChart>
        <c:barDir val="col"/>
        <c:grouping val="clustered"/>
        <c:varyColors val="0"/>
        <c:ser>
          <c:idx val="0"/>
          <c:order val="0"/>
          <c:tx>
            <c:strRef>
              <c:f>Sheet1!$B$1</c:f>
              <c:strCache>
                <c:ptCount val="1"/>
                <c:pt idx="0">
                  <c:v>KS1</c:v>
                </c:pt>
              </c:strCache>
            </c:strRef>
          </c:tx>
          <c:invertIfNegative val="0"/>
          <c:cat>
            <c:strRef>
              <c:f>Sheet1!$A$2:$A$4</c:f>
              <c:strCache>
                <c:ptCount val="3"/>
                <c:pt idx="0">
                  <c:v>Sept-Dec</c:v>
                </c:pt>
                <c:pt idx="1">
                  <c:v>Sept-Apr</c:v>
                </c:pt>
                <c:pt idx="2">
                  <c:v>Sept-Jul</c:v>
                </c:pt>
              </c:strCache>
            </c:strRef>
          </c:cat>
          <c:val>
            <c:numRef>
              <c:f>Sheet1!$B$2:$B$4</c:f>
              <c:numCache>
                <c:formatCode>0%</c:formatCode>
                <c:ptCount val="3"/>
                <c:pt idx="0">
                  <c:v>0.15</c:v>
                </c:pt>
                <c:pt idx="1">
                  <c:v>0.45</c:v>
                </c:pt>
                <c:pt idx="2">
                  <c:v>0.75</c:v>
                </c:pt>
              </c:numCache>
            </c:numRef>
          </c:val>
          <c:extLst>
            <c:ext xmlns:c16="http://schemas.microsoft.com/office/drawing/2014/chart" uri="{C3380CC4-5D6E-409C-BE32-E72D297353CC}">
              <c16:uniqueId val="{00000000-84C3-4E61-9473-8DFFC3C50482}"/>
            </c:ext>
          </c:extLst>
        </c:ser>
        <c:dLbls>
          <c:showLegendKey val="0"/>
          <c:showVal val="0"/>
          <c:showCatName val="0"/>
          <c:showSerName val="0"/>
          <c:showPercent val="0"/>
          <c:showBubbleSize val="0"/>
        </c:dLbls>
        <c:gapWidth val="219"/>
        <c:overlap val="-27"/>
        <c:axId val="85814656"/>
        <c:axId val="85816448"/>
      </c:barChart>
      <c:catAx>
        <c:axId val="85814656"/>
        <c:scaling>
          <c:orientation val="minMax"/>
        </c:scaling>
        <c:delete val="0"/>
        <c:axPos val="b"/>
        <c:numFmt formatCode="General" sourceLinked="1"/>
        <c:majorTickMark val="none"/>
        <c:minorTickMark val="none"/>
        <c:tickLblPos val="nextTo"/>
        <c:txPr>
          <a:bodyPr rot="-60000000" vert="horz"/>
          <a:lstStyle/>
          <a:p>
            <a:pPr>
              <a:defRPr/>
            </a:pPr>
            <a:endParaRPr lang="en-US"/>
          </a:p>
        </c:txPr>
        <c:crossAx val="85816448"/>
        <c:crosses val="autoZero"/>
        <c:auto val="1"/>
        <c:lblAlgn val="ctr"/>
        <c:lblOffset val="100"/>
        <c:noMultiLvlLbl val="1"/>
      </c:catAx>
      <c:valAx>
        <c:axId val="85816448"/>
        <c:scaling>
          <c:orientation val="minMax"/>
          <c:max val="0.8"/>
          <c:min val="0"/>
        </c:scaling>
        <c:delete val="0"/>
        <c:axPos val="l"/>
        <c:majorGridlines/>
        <c:numFmt formatCode="0%" sourceLinked="1"/>
        <c:majorTickMark val="none"/>
        <c:minorTickMark val="none"/>
        <c:tickLblPos val="nextTo"/>
        <c:txPr>
          <a:bodyPr rot="-60000000" vert="horz"/>
          <a:lstStyle/>
          <a:p>
            <a:pPr>
              <a:defRPr/>
            </a:pPr>
            <a:endParaRPr lang="en-US"/>
          </a:p>
        </c:txPr>
        <c:crossAx val="85814656"/>
        <c:crosses val="autoZero"/>
        <c:crossBetween val="between"/>
        <c:majorUnit val="0.1"/>
      </c:valAx>
    </c:plotArea>
    <c:legend>
      <c:legendPos val="t"/>
      <c:layout>
        <c:manualLayout>
          <c:xMode val="edge"/>
          <c:yMode val="edge"/>
          <c:x val="0.272152667070724"/>
          <c:y val="1.8643183595172801E-2"/>
          <c:w val="0.2807654315315522"/>
          <c:h val="5.2929740811956741E-2"/>
        </c:manualLayout>
      </c:layout>
      <c:overlay val="0"/>
      <c:txPr>
        <a:bodyPr rot="0" vert="horz"/>
        <a:lstStyle/>
        <a:p>
          <a:pPr>
            <a:defRPr/>
          </a:pPr>
          <a:endParaRPr lang="en-US"/>
        </a:p>
      </c:txPr>
    </c:legend>
    <c:plotVisOnly val="1"/>
    <c:dispBlanksAs val="gap"/>
    <c:showDLblsOverMax val="0"/>
  </c:chart>
  <c:spPr>
    <a:effectLst>
      <a:outerShdw blurRad="50800" dist="38100" dir="2700000" algn="tl" rotWithShape="0">
        <a:prstClr val="black">
          <a:alpha val="40000"/>
        </a:prstClr>
      </a:outerShdw>
    </a:effectLst>
    <a:scene3d>
      <a:camera prst="orthographicFront"/>
      <a:lightRig rig="threePt" dir="t"/>
    </a:scene3d>
    <a:sp3d prstMaterial="metal">
      <a:bevelT w="88900" h="88900"/>
    </a:sp3d>
  </c:spPr>
  <c:txPr>
    <a:bodyPr/>
    <a:lstStyle/>
    <a:p>
      <a:pPr>
        <a:defRPr sz="1400" b="1"/>
      </a:pPr>
      <a:endParaRPr lang="en-U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plotArea>
      <c:layout>
        <c:manualLayout>
          <c:layoutTarget val="inner"/>
          <c:xMode val="edge"/>
          <c:yMode val="edge"/>
          <c:x val="0.18633694918425395"/>
          <c:y val="0.10944462304608124"/>
          <c:w val="0.92112792283495248"/>
          <c:h val="0.80322743601360291"/>
        </c:manualLayout>
      </c:layout>
      <c:barChart>
        <c:barDir val="col"/>
        <c:grouping val="clustered"/>
        <c:varyColors val="0"/>
        <c:ser>
          <c:idx val="0"/>
          <c:order val="0"/>
          <c:tx>
            <c:strRef>
              <c:f>Sheet1!$B$1</c:f>
              <c:strCache>
                <c:ptCount val="1"/>
                <c:pt idx="0">
                  <c:v>KS2</c:v>
                </c:pt>
              </c:strCache>
            </c:strRef>
          </c:tx>
          <c:invertIfNegative val="0"/>
          <c:cat>
            <c:strRef>
              <c:f>Sheet1!$A$2:$A$4</c:f>
              <c:strCache>
                <c:ptCount val="3"/>
                <c:pt idx="0">
                  <c:v>Sept-Dec</c:v>
                </c:pt>
                <c:pt idx="1">
                  <c:v>Sept-Apr</c:v>
                </c:pt>
                <c:pt idx="2">
                  <c:v>Sept-Jul</c:v>
                </c:pt>
              </c:strCache>
            </c:strRef>
          </c:cat>
          <c:val>
            <c:numRef>
              <c:f>Sheet1!$B$2:$B$4</c:f>
              <c:numCache>
                <c:formatCode>0%</c:formatCode>
                <c:ptCount val="3"/>
                <c:pt idx="0">
                  <c:v>0.2</c:v>
                </c:pt>
                <c:pt idx="1">
                  <c:v>0.38</c:v>
                </c:pt>
                <c:pt idx="2">
                  <c:v>0.51</c:v>
                </c:pt>
              </c:numCache>
            </c:numRef>
          </c:val>
          <c:extLst>
            <c:ext xmlns:c16="http://schemas.microsoft.com/office/drawing/2014/chart" uri="{C3380CC4-5D6E-409C-BE32-E72D297353CC}">
              <c16:uniqueId val="{00000000-DB80-4598-8BAA-36A26B20A45F}"/>
            </c:ext>
          </c:extLst>
        </c:ser>
        <c:dLbls>
          <c:showLegendKey val="0"/>
          <c:showVal val="0"/>
          <c:showCatName val="0"/>
          <c:showSerName val="0"/>
          <c:showPercent val="0"/>
          <c:showBubbleSize val="0"/>
        </c:dLbls>
        <c:gapWidth val="219"/>
        <c:overlap val="-27"/>
        <c:axId val="85800064"/>
        <c:axId val="85801600"/>
      </c:barChart>
      <c:catAx>
        <c:axId val="85800064"/>
        <c:scaling>
          <c:orientation val="minMax"/>
        </c:scaling>
        <c:delete val="0"/>
        <c:axPos val="b"/>
        <c:numFmt formatCode="General" sourceLinked="1"/>
        <c:majorTickMark val="none"/>
        <c:minorTickMark val="none"/>
        <c:tickLblPos val="nextTo"/>
        <c:txPr>
          <a:bodyPr rot="-60000000" vert="horz"/>
          <a:lstStyle/>
          <a:p>
            <a:pPr>
              <a:defRPr/>
            </a:pPr>
            <a:endParaRPr lang="en-US"/>
          </a:p>
        </c:txPr>
        <c:crossAx val="85801600"/>
        <c:crosses val="autoZero"/>
        <c:auto val="1"/>
        <c:lblAlgn val="ctr"/>
        <c:lblOffset val="100"/>
        <c:noMultiLvlLbl val="1"/>
      </c:catAx>
      <c:valAx>
        <c:axId val="85801600"/>
        <c:scaling>
          <c:orientation val="minMax"/>
          <c:max val="0.8"/>
          <c:min val="0"/>
        </c:scaling>
        <c:delete val="0"/>
        <c:axPos val="l"/>
        <c:majorGridlines/>
        <c:numFmt formatCode="0%" sourceLinked="1"/>
        <c:majorTickMark val="none"/>
        <c:minorTickMark val="none"/>
        <c:tickLblPos val="nextTo"/>
        <c:txPr>
          <a:bodyPr rot="-60000000" vert="horz"/>
          <a:lstStyle/>
          <a:p>
            <a:pPr>
              <a:defRPr/>
            </a:pPr>
            <a:endParaRPr lang="en-US"/>
          </a:p>
        </c:txPr>
        <c:crossAx val="85800064"/>
        <c:crosses val="autoZero"/>
        <c:crossBetween val="between"/>
        <c:majorUnit val="0.1"/>
      </c:valAx>
    </c:plotArea>
    <c:legend>
      <c:legendPos val="t"/>
      <c:layout>
        <c:manualLayout>
          <c:xMode val="edge"/>
          <c:yMode val="edge"/>
          <c:x val="0.272152667070724"/>
          <c:y val="1.8643183595172801E-2"/>
          <c:w val="0.2807654315315522"/>
          <c:h val="5.2929740811956741E-2"/>
        </c:manualLayout>
      </c:layout>
      <c:overlay val="0"/>
      <c:txPr>
        <a:bodyPr rot="0" vert="horz"/>
        <a:lstStyle/>
        <a:p>
          <a:pPr>
            <a:defRPr/>
          </a:pPr>
          <a:endParaRPr lang="en-US"/>
        </a:p>
      </c:txPr>
    </c:legend>
    <c:plotVisOnly val="1"/>
    <c:dispBlanksAs val="gap"/>
    <c:showDLblsOverMax val="0"/>
  </c:chart>
  <c:spPr>
    <a:effectLst>
      <a:outerShdw blurRad="50800" dist="38100" dir="2700000" algn="tl" rotWithShape="0">
        <a:prstClr val="black">
          <a:alpha val="40000"/>
        </a:prstClr>
      </a:outerShdw>
    </a:effectLst>
    <a:scene3d>
      <a:camera prst="orthographicFront"/>
      <a:lightRig rig="threePt" dir="t"/>
    </a:scene3d>
    <a:sp3d prstMaterial="metal">
      <a:bevelT w="88900" h="88900"/>
    </a:sp3d>
  </c:spPr>
  <c:txPr>
    <a:bodyPr/>
    <a:lstStyle/>
    <a:p>
      <a:pPr>
        <a:defRPr sz="1400" b="1"/>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title>
      <c:overlay val="0"/>
    </c:title>
    <c:autoTitleDeleted val="0"/>
    <c:plotArea>
      <c:layout/>
      <c:barChart>
        <c:barDir val="col"/>
        <c:grouping val="clustered"/>
        <c:varyColors val="0"/>
        <c:ser>
          <c:idx val="0"/>
          <c:order val="0"/>
          <c:tx>
            <c:strRef>
              <c:f>Sheet1!$B$1</c:f>
              <c:strCache>
                <c:ptCount val="1"/>
                <c:pt idx="0">
                  <c:v>PSHE</c:v>
                </c:pt>
              </c:strCache>
            </c:strRef>
          </c:tx>
          <c:invertIfNegative val="0"/>
          <c:cat>
            <c:strRef>
              <c:f>Sheet1!$A$2:$A$4</c:f>
              <c:strCache>
                <c:ptCount val="3"/>
                <c:pt idx="0">
                  <c:v>Sept-Dec</c:v>
                </c:pt>
                <c:pt idx="1">
                  <c:v>Sept-Apr</c:v>
                </c:pt>
                <c:pt idx="2">
                  <c:v>Sept-Jul</c:v>
                </c:pt>
              </c:strCache>
            </c:strRef>
          </c:cat>
          <c:val>
            <c:numRef>
              <c:f>Sheet1!$B$2:$B$4</c:f>
              <c:numCache>
                <c:formatCode>0%</c:formatCode>
                <c:ptCount val="3"/>
                <c:pt idx="0">
                  <c:v>0.24</c:v>
                </c:pt>
                <c:pt idx="1">
                  <c:v>0.44</c:v>
                </c:pt>
                <c:pt idx="2">
                  <c:v>0.62</c:v>
                </c:pt>
              </c:numCache>
            </c:numRef>
          </c:val>
          <c:extLst>
            <c:ext xmlns:c16="http://schemas.microsoft.com/office/drawing/2014/chart" uri="{C3380CC4-5D6E-409C-BE32-E72D297353CC}">
              <c16:uniqueId val="{00000000-90C3-407E-9947-9BAB0BD449A0}"/>
            </c:ext>
          </c:extLst>
        </c:ser>
        <c:dLbls>
          <c:showLegendKey val="0"/>
          <c:showVal val="0"/>
          <c:showCatName val="0"/>
          <c:showSerName val="0"/>
          <c:showPercent val="0"/>
          <c:showBubbleSize val="0"/>
        </c:dLbls>
        <c:gapWidth val="150"/>
        <c:axId val="87410176"/>
        <c:axId val="87411712"/>
      </c:barChart>
      <c:catAx>
        <c:axId val="87410176"/>
        <c:scaling>
          <c:orientation val="minMax"/>
        </c:scaling>
        <c:delete val="0"/>
        <c:axPos val="b"/>
        <c:numFmt formatCode="General" sourceLinked="0"/>
        <c:majorTickMark val="out"/>
        <c:minorTickMark val="none"/>
        <c:tickLblPos val="nextTo"/>
        <c:crossAx val="87411712"/>
        <c:crosses val="autoZero"/>
        <c:auto val="1"/>
        <c:lblAlgn val="ctr"/>
        <c:lblOffset val="100"/>
        <c:noMultiLvlLbl val="0"/>
      </c:catAx>
      <c:valAx>
        <c:axId val="87411712"/>
        <c:scaling>
          <c:orientation val="minMax"/>
          <c:max val="0.70000000000000007"/>
        </c:scaling>
        <c:delete val="0"/>
        <c:axPos val="l"/>
        <c:majorGridlines/>
        <c:numFmt formatCode="0%" sourceLinked="1"/>
        <c:majorTickMark val="out"/>
        <c:minorTickMark val="none"/>
        <c:tickLblPos val="nextTo"/>
        <c:crossAx val="87410176"/>
        <c:crosses val="autoZero"/>
        <c:crossBetween val="between"/>
        <c:majorUnit val="0.1"/>
      </c:valAx>
    </c:plotArea>
    <c:legend>
      <c:legendPos val="r"/>
      <c:overlay val="0"/>
    </c:legend>
    <c:plotVisOnly val="1"/>
    <c:dispBlanksAs val="gap"/>
    <c:showDLblsOverMax val="0"/>
  </c:chart>
  <c:spPr>
    <a:scene3d>
      <a:camera prst="orthographicFront"/>
      <a:lightRig rig="threePt" dir="t"/>
    </a:scene3d>
    <a:sp3d prstMaterial="metal">
      <a:bevelT w="88900" h="88900"/>
    </a:sp3d>
  </c:spPr>
  <c:txPr>
    <a:bodyPr/>
    <a:lstStyle/>
    <a:p>
      <a:pPr>
        <a:defRPr sz="1200"/>
      </a:pPr>
      <a:endParaRPr lang="en-US"/>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plotArea>
      <c:layout>
        <c:manualLayout>
          <c:layoutTarget val="inner"/>
          <c:xMode val="edge"/>
          <c:yMode val="edge"/>
          <c:x val="6.0586009088139839E-2"/>
          <c:y val="0.10944466249874076"/>
          <c:w val="0.92112792283495248"/>
          <c:h val="0.80322743601360291"/>
        </c:manualLayout>
      </c:layout>
      <c:barChart>
        <c:barDir val="col"/>
        <c:grouping val="clustered"/>
        <c:varyColors val="0"/>
        <c:ser>
          <c:idx val="0"/>
          <c:order val="0"/>
          <c:tx>
            <c:strRef>
              <c:f>Sheet1!$B$1</c:f>
              <c:strCache>
                <c:ptCount val="1"/>
                <c:pt idx="0">
                  <c:v>FP</c:v>
                </c:pt>
              </c:strCache>
            </c:strRef>
          </c:tx>
          <c:invertIfNegative val="0"/>
          <c:cat>
            <c:strRef>
              <c:f>Sheet1!$A$2:$A$4</c:f>
              <c:strCache>
                <c:ptCount val="3"/>
                <c:pt idx="0">
                  <c:v>Sept-Dec</c:v>
                </c:pt>
                <c:pt idx="1">
                  <c:v>Sept-Apr</c:v>
                </c:pt>
                <c:pt idx="2">
                  <c:v>Sept-Jul</c:v>
                </c:pt>
              </c:strCache>
            </c:strRef>
          </c:cat>
          <c:val>
            <c:numRef>
              <c:f>Sheet1!$B$2:$B$4</c:f>
              <c:numCache>
                <c:formatCode>0%</c:formatCode>
                <c:ptCount val="3"/>
                <c:pt idx="0">
                  <c:v>0.03</c:v>
                </c:pt>
                <c:pt idx="1">
                  <c:v>0.34</c:v>
                </c:pt>
                <c:pt idx="2">
                  <c:v>0.57999999999999996</c:v>
                </c:pt>
              </c:numCache>
            </c:numRef>
          </c:val>
          <c:extLst>
            <c:ext xmlns:c16="http://schemas.microsoft.com/office/drawing/2014/chart" uri="{C3380CC4-5D6E-409C-BE32-E72D297353CC}">
              <c16:uniqueId val="{00000000-7A3F-407D-BFB3-C33D6F865237}"/>
            </c:ext>
          </c:extLst>
        </c:ser>
        <c:dLbls>
          <c:showLegendKey val="0"/>
          <c:showVal val="0"/>
          <c:showCatName val="0"/>
          <c:showSerName val="0"/>
          <c:showPercent val="0"/>
          <c:showBubbleSize val="0"/>
        </c:dLbls>
        <c:gapWidth val="219"/>
        <c:overlap val="-27"/>
        <c:axId val="87591168"/>
        <c:axId val="87592960"/>
      </c:barChart>
      <c:catAx>
        <c:axId val="87591168"/>
        <c:scaling>
          <c:orientation val="minMax"/>
        </c:scaling>
        <c:delete val="0"/>
        <c:axPos val="b"/>
        <c:numFmt formatCode="General" sourceLinked="1"/>
        <c:majorTickMark val="none"/>
        <c:minorTickMark val="none"/>
        <c:tickLblPos val="nextTo"/>
        <c:txPr>
          <a:bodyPr rot="-60000000" vert="horz"/>
          <a:lstStyle/>
          <a:p>
            <a:pPr>
              <a:defRPr/>
            </a:pPr>
            <a:endParaRPr lang="en-US"/>
          </a:p>
        </c:txPr>
        <c:crossAx val="87592960"/>
        <c:crosses val="autoZero"/>
        <c:auto val="1"/>
        <c:lblAlgn val="ctr"/>
        <c:lblOffset val="100"/>
        <c:noMultiLvlLbl val="1"/>
      </c:catAx>
      <c:valAx>
        <c:axId val="87592960"/>
        <c:scaling>
          <c:orientation val="minMax"/>
          <c:max val="0.8"/>
          <c:min val="0"/>
        </c:scaling>
        <c:delete val="0"/>
        <c:axPos val="l"/>
        <c:majorGridlines/>
        <c:numFmt formatCode="0%" sourceLinked="1"/>
        <c:majorTickMark val="none"/>
        <c:minorTickMark val="none"/>
        <c:tickLblPos val="nextTo"/>
        <c:txPr>
          <a:bodyPr rot="-60000000" vert="horz"/>
          <a:lstStyle/>
          <a:p>
            <a:pPr>
              <a:defRPr/>
            </a:pPr>
            <a:endParaRPr lang="en-US"/>
          </a:p>
        </c:txPr>
        <c:crossAx val="87591168"/>
        <c:crosses val="autoZero"/>
        <c:crossBetween val="between"/>
        <c:majorUnit val="0.1"/>
      </c:valAx>
    </c:plotArea>
    <c:legend>
      <c:legendPos val="t"/>
      <c:layout>
        <c:manualLayout>
          <c:xMode val="edge"/>
          <c:yMode val="edge"/>
          <c:x val="0.272152667070724"/>
          <c:y val="1.8643183595172801E-2"/>
          <c:w val="0.2807654315315522"/>
          <c:h val="5.2929740811956741E-2"/>
        </c:manualLayout>
      </c:layout>
      <c:overlay val="0"/>
      <c:txPr>
        <a:bodyPr rot="0" vert="horz"/>
        <a:lstStyle/>
        <a:p>
          <a:pPr>
            <a:defRPr/>
          </a:pPr>
          <a:endParaRPr lang="en-US"/>
        </a:p>
      </c:txPr>
    </c:legend>
    <c:plotVisOnly val="1"/>
    <c:dispBlanksAs val="gap"/>
    <c:showDLblsOverMax val="0"/>
  </c:chart>
  <c:spPr>
    <a:effectLst>
      <a:outerShdw blurRad="50800" dist="38100" dir="2700000" algn="tl" rotWithShape="0">
        <a:prstClr val="black">
          <a:alpha val="40000"/>
        </a:prstClr>
      </a:outerShdw>
    </a:effectLst>
    <a:scene3d>
      <a:camera prst="orthographicFront"/>
      <a:lightRig rig="contrasting" dir="t">
        <a:rot lat="0" lon="0" rev="1500000"/>
      </a:lightRig>
    </a:scene3d>
    <a:sp3d prstMaterial="metal">
      <a:bevelT w="88900" h="88900"/>
    </a:sp3d>
  </c:spPr>
  <c:txPr>
    <a:bodyPr/>
    <a:lstStyle/>
    <a:p>
      <a:pPr>
        <a:defRPr sz="1400" b="1"/>
      </a:pPr>
      <a:endParaRPr lang="en-US"/>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plotArea>
      <c:layout>
        <c:manualLayout>
          <c:layoutTarget val="inner"/>
          <c:xMode val="edge"/>
          <c:yMode val="edge"/>
          <c:x val="0.18633694918425395"/>
          <c:y val="0.10944462304608124"/>
          <c:w val="0.92112792283495248"/>
          <c:h val="0.80322743601360291"/>
        </c:manualLayout>
      </c:layout>
      <c:barChart>
        <c:barDir val="col"/>
        <c:grouping val="clustered"/>
        <c:varyColors val="0"/>
        <c:ser>
          <c:idx val="0"/>
          <c:order val="0"/>
          <c:tx>
            <c:strRef>
              <c:f>Sheet1!$B$1</c:f>
              <c:strCache>
                <c:ptCount val="1"/>
                <c:pt idx="0">
                  <c:v>KS1</c:v>
                </c:pt>
              </c:strCache>
            </c:strRef>
          </c:tx>
          <c:invertIfNegative val="0"/>
          <c:cat>
            <c:strRef>
              <c:f>Sheet1!$A$2:$A$4</c:f>
              <c:strCache>
                <c:ptCount val="3"/>
                <c:pt idx="0">
                  <c:v>Sept-Dec</c:v>
                </c:pt>
                <c:pt idx="1">
                  <c:v>Sept-Apr</c:v>
                </c:pt>
                <c:pt idx="2">
                  <c:v>Sept-Jul</c:v>
                </c:pt>
              </c:strCache>
            </c:strRef>
          </c:cat>
          <c:val>
            <c:numRef>
              <c:f>Sheet1!$B$2:$B$4</c:f>
              <c:numCache>
                <c:formatCode>0%</c:formatCode>
                <c:ptCount val="3"/>
                <c:pt idx="0">
                  <c:v>0.19</c:v>
                </c:pt>
                <c:pt idx="1">
                  <c:v>0.45</c:v>
                </c:pt>
                <c:pt idx="2">
                  <c:v>0.71</c:v>
                </c:pt>
              </c:numCache>
            </c:numRef>
          </c:val>
          <c:extLst>
            <c:ext xmlns:c16="http://schemas.microsoft.com/office/drawing/2014/chart" uri="{C3380CC4-5D6E-409C-BE32-E72D297353CC}">
              <c16:uniqueId val="{00000000-84C3-4E61-9473-8DFFC3C50482}"/>
            </c:ext>
          </c:extLst>
        </c:ser>
        <c:dLbls>
          <c:showLegendKey val="0"/>
          <c:showVal val="0"/>
          <c:showCatName val="0"/>
          <c:showSerName val="0"/>
          <c:showPercent val="0"/>
          <c:showBubbleSize val="0"/>
        </c:dLbls>
        <c:gapWidth val="219"/>
        <c:overlap val="-27"/>
        <c:axId val="94842880"/>
        <c:axId val="94844416"/>
      </c:barChart>
      <c:catAx>
        <c:axId val="94842880"/>
        <c:scaling>
          <c:orientation val="minMax"/>
        </c:scaling>
        <c:delete val="0"/>
        <c:axPos val="b"/>
        <c:numFmt formatCode="General" sourceLinked="1"/>
        <c:majorTickMark val="none"/>
        <c:minorTickMark val="none"/>
        <c:tickLblPos val="nextTo"/>
        <c:txPr>
          <a:bodyPr rot="-60000000" vert="horz"/>
          <a:lstStyle/>
          <a:p>
            <a:pPr>
              <a:defRPr/>
            </a:pPr>
            <a:endParaRPr lang="en-US"/>
          </a:p>
        </c:txPr>
        <c:crossAx val="94844416"/>
        <c:crosses val="autoZero"/>
        <c:auto val="1"/>
        <c:lblAlgn val="ctr"/>
        <c:lblOffset val="100"/>
        <c:noMultiLvlLbl val="1"/>
      </c:catAx>
      <c:valAx>
        <c:axId val="94844416"/>
        <c:scaling>
          <c:orientation val="minMax"/>
          <c:max val="0.8"/>
          <c:min val="0"/>
        </c:scaling>
        <c:delete val="0"/>
        <c:axPos val="l"/>
        <c:majorGridlines/>
        <c:numFmt formatCode="0%" sourceLinked="1"/>
        <c:majorTickMark val="none"/>
        <c:minorTickMark val="none"/>
        <c:tickLblPos val="nextTo"/>
        <c:txPr>
          <a:bodyPr rot="-60000000" vert="horz"/>
          <a:lstStyle/>
          <a:p>
            <a:pPr>
              <a:defRPr/>
            </a:pPr>
            <a:endParaRPr lang="en-US"/>
          </a:p>
        </c:txPr>
        <c:crossAx val="94842880"/>
        <c:crosses val="autoZero"/>
        <c:crossBetween val="between"/>
        <c:majorUnit val="0.1"/>
      </c:valAx>
    </c:plotArea>
    <c:legend>
      <c:legendPos val="t"/>
      <c:layout>
        <c:manualLayout>
          <c:xMode val="edge"/>
          <c:yMode val="edge"/>
          <c:x val="0.272152667070724"/>
          <c:y val="1.8643183595172801E-2"/>
          <c:w val="0.2807654315315522"/>
          <c:h val="5.2929740811956741E-2"/>
        </c:manualLayout>
      </c:layout>
      <c:overlay val="0"/>
      <c:txPr>
        <a:bodyPr rot="0" vert="horz"/>
        <a:lstStyle/>
        <a:p>
          <a:pPr>
            <a:defRPr/>
          </a:pPr>
          <a:endParaRPr lang="en-US"/>
        </a:p>
      </c:txPr>
    </c:legend>
    <c:plotVisOnly val="1"/>
    <c:dispBlanksAs val="gap"/>
    <c:showDLblsOverMax val="0"/>
  </c:chart>
  <c:spPr>
    <a:effectLst>
      <a:outerShdw blurRad="50800" dist="38100" dir="2700000" algn="tl" rotWithShape="0">
        <a:prstClr val="black">
          <a:alpha val="40000"/>
        </a:prstClr>
      </a:outerShdw>
    </a:effectLst>
    <a:scene3d>
      <a:camera prst="orthographicFront"/>
      <a:lightRig rig="threePt" dir="t"/>
    </a:scene3d>
    <a:sp3d prstMaterial="metal">
      <a:bevelT w="88900" h="88900"/>
    </a:sp3d>
  </c:spPr>
  <c:txPr>
    <a:bodyPr/>
    <a:lstStyle/>
    <a:p>
      <a:pPr>
        <a:defRPr sz="1400" b="1"/>
      </a:pPr>
      <a:endParaRPr lang="en-US"/>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plotArea>
      <c:layout>
        <c:manualLayout>
          <c:layoutTarget val="inner"/>
          <c:xMode val="edge"/>
          <c:yMode val="edge"/>
          <c:x val="0.18633694918425395"/>
          <c:y val="0.10944462304608124"/>
          <c:w val="0.92112792283495248"/>
          <c:h val="0.80322743601360291"/>
        </c:manualLayout>
      </c:layout>
      <c:barChart>
        <c:barDir val="col"/>
        <c:grouping val="clustered"/>
        <c:varyColors val="0"/>
        <c:ser>
          <c:idx val="0"/>
          <c:order val="0"/>
          <c:tx>
            <c:strRef>
              <c:f>Sheet1!$B$1</c:f>
              <c:strCache>
                <c:ptCount val="1"/>
                <c:pt idx="0">
                  <c:v>KS2</c:v>
                </c:pt>
              </c:strCache>
            </c:strRef>
          </c:tx>
          <c:invertIfNegative val="0"/>
          <c:cat>
            <c:strRef>
              <c:f>Sheet1!$A$2:$A$4</c:f>
              <c:strCache>
                <c:ptCount val="3"/>
                <c:pt idx="0">
                  <c:v>Sept-Dec</c:v>
                </c:pt>
                <c:pt idx="1">
                  <c:v>Sept-Apr</c:v>
                </c:pt>
                <c:pt idx="2">
                  <c:v>Sept-Jul</c:v>
                </c:pt>
              </c:strCache>
            </c:strRef>
          </c:cat>
          <c:val>
            <c:numRef>
              <c:f>Sheet1!$B$2:$B$4</c:f>
              <c:numCache>
                <c:formatCode>0%</c:formatCode>
                <c:ptCount val="3"/>
                <c:pt idx="0">
                  <c:v>0.31</c:v>
                </c:pt>
                <c:pt idx="1">
                  <c:v>0.46</c:v>
                </c:pt>
                <c:pt idx="2">
                  <c:v>0.57999999999999996</c:v>
                </c:pt>
              </c:numCache>
            </c:numRef>
          </c:val>
          <c:extLst>
            <c:ext xmlns:c16="http://schemas.microsoft.com/office/drawing/2014/chart" uri="{C3380CC4-5D6E-409C-BE32-E72D297353CC}">
              <c16:uniqueId val="{00000000-DB80-4598-8BAA-36A26B20A45F}"/>
            </c:ext>
          </c:extLst>
        </c:ser>
        <c:dLbls>
          <c:showLegendKey val="0"/>
          <c:showVal val="0"/>
          <c:showCatName val="0"/>
          <c:showSerName val="0"/>
          <c:showPercent val="0"/>
          <c:showBubbleSize val="0"/>
        </c:dLbls>
        <c:gapWidth val="219"/>
        <c:overlap val="-27"/>
        <c:axId val="96376320"/>
        <c:axId val="96377856"/>
      </c:barChart>
      <c:catAx>
        <c:axId val="96376320"/>
        <c:scaling>
          <c:orientation val="minMax"/>
        </c:scaling>
        <c:delete val="0"/>
        <c:axPos val="b"/>
        <c:numFmt formatCode="General" sourceLinked="1"/>
        <c:majorTickMark val="none"/>
        <c:minorTickMark val="none"/>
        <c:tickLblPos val="nextTo"/>
        <c:txPr>
          <a:bodyPr rot="-60000000" vert="horz"/>
          <a:lstStyle/>
          <a:p>
            <a:pPr>
              <a:defRPr/>
            </a:pPr>
            <a:endParaRPr lang="en-US"/>
          </a:p>
        </c:txPr>
        <c:crossAx val="96377856"/>
        <c:crosses val="autoZero"/>
        <c:auto val="1"/>
        <c:lblAlgn val="ctr"/>
        <c:lblOffset val="100"/>
        <c:noMultiLvlLbl val="1"/>
      </c:catAx>
      <c:valAx>
        <c:axId val="96377856"/>
        <c:scaling>
          <c:orientation val="minMax"/>
          <c:max val="0.8"/>
          <c:min val="0"/>
        </c:scaling>
        <c:delete val="0"/>
        <c:axPos val="l"/>
        <c:majorGridlines/>
        <c:numFmt formatCode="0%" sourceLinked="1"/>
        <c:majorTickMark val="none"/>
        <c:minorTickMark val="none"/>
        <c:tickLblPos val="nextTo"/>
        <c:txPr>
          <a:bodyPr rot="-60000000" vert="horz"/>
          <a:lstStyle/>
          <a:p>
            <a:pPr>
              <a:defRPr/>
            </a:pPr>
            <a:endParaRPr lang="en-US"/>
          </a:p>
        </c:txPr>
        <c:crossAx val="96376320"/>
        <c:crosses val="autoZero"/>
        <c:crossBetween val="between"/>
        <c:majorUnit val="0.1"/>
      </c:valAx>
    </c:plotArea>
    <c:legend>
      <c:legendPos val="t"/>
      <c:layout>
        <c:manualLayout>
          <c:xMode val="edge"/>
          <c:yMode val="edge"/>
          <c:x val="0.272152667070724"/>
          <c:y val="1.8643183595172801E-2"/>
          <c:w val="0.2807654315315522"/>
          <c:h val="5.2929740811956741E-2"/>
        </c:manualLayout>
      </c:layout>
      <c:overlay val="0"/>
      <c:txPr>
        <a:bodyPr rot="0" vert="horz"/>
        <a:lstStyle/>
        <a:p>
          <a:pPr>
            <a:defRPr/>
          </a:pPr>
          <a:endParaRPr lang="en-US"/>
        </a:p>
      </c:txPr>
    </c:legend>
    <c:plotVisOnly val="1"/>
    <c:dispBlanksAs val="gap"/>
    <c:showDLblsOverMax val="0"/>
  </c:chart>
  <c:spPr>
    <a:effectLst>
      <a:outerShdw blurRad="50800" dist="38100" dir="2700000" algn="tl" rotWithShape="0">
        <a:prstClr val="black">
          <a:alpha val="40000"/>
        </a:prstClr>
      </a:outerShdw>
    </a:effectLst>
    <a:scene3d>
      <a:camera prst="orthographicFront"/>
      <a:lightRig rig="threePt" dir="t"/>
    </a:scene3d>
    <a:sp3d prstMaterial="metal">
      <a:bevelT w="88900" h="88900"/>
    </a:sp3d>
  </c:spPr>
  <c:txPr>
    <a:bodyPr/>
    <a:lstStyle/>
    <a:p>
      <a:pPr>
        <a:defRPr sz="1400" b="1"/>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title>
      <c:overlay val="0"/>
    </c:title>
    <c:autoTitleDeleted val="0"/>
    <c:plotArea>
      <c:layout/>
      <c:barChart>
        <c:barDir val="col"/>
        <c:grouping val="clustered"/>
        <c:varyColors val="0"/>
        <c:ser>
          <c:idx val="0"/>
          <c:order val="0"/>
          <c:tx>
            <c:strRef>
              <c:f>Sheet1!$B$1</c:f>
              <c:strCache>
                <c:ptCount val="1"/>
                <c:pt idx="0">
                  <c:v>Computing</c:v>
                </c:pt>
              </c:strCache>
            </c:strRef>
          </c:tx>
          <c:invertIfNegative val="0"/>
          <c:cat>
            <c:strRef>
              <c:f>Sheet1!$A$2:$A$4</c:f>
              <c:strCache>
                <c:ptCount val="3"/>
                <c:pt idx="0">
                  <c:v>Sept-Dec</c:v>
                </c:pt>
                <c:pt idx="1">
                  <c:v>Sept-Apr</c:v>
                </c:pt>
                <c:pt idx="2">
                  <c:v>Sept-Jul</c:v>
                </c:pt>
              </c:strCache>
            </c:strRef>
          </c:cat>
          <c:val>
            <c:numRef>
              <c:f>Sheet1!$B$2:$B$4</c:f>
              <c:numCache>
                <c:formatCode>0%</c:formatCode>
                <c:ptCount val="3"/>
                <c:pt idx="0">
                  <c:v>0.17</c:v>
                </c:pt>
                <c:pt idx="1">
                  <c:v>0.39</c:v>
                </c:pt>
                <c:pt idx="2">
                  <c:v>0.61</c:v>
                </c:pt>
              </c:numCache>
            </c:numRef>
          </c:val>
          <c:extLst>
            <c:ext xmlns:c16="http://schemas.microsoft.com/office/drawing/2014/chart" uri="{C3380CC4-5D6E-409C-BE32-E72D297353CC}">
              <c16:uniqueId val="{00000000-90C3-407E-9947-9BAB0BD449A0}"/>
            </c:ext>
          </c:extLst>
        </c:ser>
        <c:dLbls>
          <c:showLegendKey val="0"/>
          <c:showVal val="0"/>
          <c:showCatName val="0"/>
          <c:showSerName val="0"/>
          <c:showPercent val="0"/>
          <c:showBubbleSize val="0"/>
        </c:dLbls>
        <c:gapWidth val="150"/>
        <c:axId val="95242496"/>
        <c:axId val="95244288"/>
      </c:barChart>
      <c:catAx>
        <c:axId val="95242496"/>
        <c:scaling>
          <c:orientation val="minMax"/>
        </c:scaling>
        <c:delete val="0"/>
        <c:axPos val="b"/>
        <c:numFmt formatCode="General" sourceLinked="0"/>
        <c:majorTickMark val="out"/>
        <c:minorTickMark val="none"/>
        <c:tickLblPos val="nextTo"/>
        <c:crossAx val="95244288"/>
        <c:crosses val="autoZero"/>
        <c:auto val="1"/>
        <c:lblAlgn val="ctr"/>
        <c:lblOffset val="100"/>
        <c:noMultiLvlLbl val="0"/>
      </c:catAx>
      <c:valAx>
        <c:axId val="95244288"/>
        <c:scaling>
          <c:orientation val="minMax"/>
          <c:max val="0.70000000000000007"/>
        </c:scaling>
        <c:delete val="0"/>
        <c:axPos val="l"/>
        <c:majorGridlines/>
        <c:numFmt formatCode="0%" sourceLinked="1"/>
        <c:majorTickMark val="out"/>
        <c:minorTickMark val="none"/>
        <c:tickLblPos val="nextTo"/>
        <c:crossAx val="95242496"/>
        <c:crosses val="autoZero"/>
        <c:crossBetween val="between"/>
        <c:majorUnit val="0.1"/>
      </c:valAx>
    </c:plotArea>
    <c:legend>
      <c:legendPos val="r"/>
      <c:overlay val="0"/>
    </c:legend>
    <c:plotVisOnly val="1"/>
    <c:dispBlanksAs val="gap"/>
    <c:showDLblsOverMax val="0"/>
  </c:chart>
  <c:spPr>
    <a:scene3d>
      <a:camera prst="orthographicFront"/>
      <a:lightRig rig="threePt" dir="t"/>
    </a:scene3d>
    <a:sp3d prstMaterial="metal">
      <a:bevelT w="88900" h="88900"/>
    </a:sp3d>
  </c:spPr>
  <c:txPr>
    <a:bodyPr/>
    <a:lstStyle/>
    <a:p>
      <a:pPr>
        <a:defRPr sz="12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plotArea>
      <c:layout>
        <c:manualLayout>
          <c:layoutTarget val="inner"/>
          <c:xMode val="edge"/>
          <c:yMode val="edge"/>
          <c:x val="6.0586009088139839E-2"/>
          <c:y val="0.10944466249874076"/>
          <c:w val="0.92112792283495248"/>
          <c:h val="0.80322743601360291"/>
        </c:manualLayout>
      </c:layout>
      <c:barChart>
        <c:barDir val="col"/>
        <c:grouping val="clustered"/>
        <c:varyColors val="0"/>
        <c:ser>
          <c:idx val="0"/>
          <c:order val="0"/>
          <c:tx>
            <c:strRef>
              <c:f>Sheet1!$B$1</c:f>
              <c:strCache>
                <c:ptCount val="1"/>
                <c:pt idx="0">
                  <c:v>FP</c:v>
                </c:pt>
              </c:strCache>
            </c:strRef>
          </c:tx>
          <c:invertIfNegative val="0"/>
          <c:cat>
            <c:strRef>
              <c:f>Sheet1!$A$2:$A$4</c:f>
              <c:strCache>
                <c:ptCount val="3"/>
                <c:pt idx="0">
                  <c:v>Sept-Dec</c:v>
                </c:pt>
                <c:pt idx="1">
                  <c:v>Sept-Apr</c:v>
                </c:pt>
                <c:pt idx="2">
                  <c:v>Sept-Jul</c:v>
                </c:pt>
              </c:strCache>
            </c:strRef>
          </c:cat>
          <c:val>
            <c:numRef>
              <c:f>Sheet1!$B$2:$B$4</c:f>
              <c:numCache>
                <c:formatCode>0%</c:formatCode>
                <c:ptCount val="3"/>
                <c:pt idx="0">
                  <c:v>0.03</c:v>
                </c:pt>
                <c:pt idx="1">
                  <c:v>0.36</c:v>
                </c:pt>
                <c:pt idx="2">
                  <c:v>0.65</c:v>
                </c:pt>
              </c:numCache>
            </c:numRef>
          </c:val>
          <c:extLst>
            <c:ext xmlns:c16="http://schemas.microsoft.com/office/drawing/2014/chart" uri="{C3380CC4-5D6E-409C-BE32-E72D297353CC}">
              <c16:uniqueId val="{00000000-7A3F-407D-BFB3-C33D6F865237}"/>
            </c:ext>
          </c:extLst>
        </c:ser>
        <c:dLbls>
          <c:showLegendKey val="0"/>
          <c:showVal val="0"/>
          <c:showCatName val="0"/>
          <c:showSerName val="0"/>
          <c:showPercent val="0"/>
          <c:showBubbleSize val="0"/>
        </c:dLbls>
        <c:gapWidth val="219"/>
        <c:overlap val="-27"/>
        <c:axId val="96799744"/>
        <c:axId val="96801536"/>
      </c:barChart>
      <c:catAx>
        <c:axId val="96799744"/>
        <c:scaling>
          <c:orientation val="minMax"/>
        </c:scaling>
        <c:delete val="0"/>
        <c:axPos val="b"/>
        <c:numFmt formatCode="General" sourceLinked="1"/>
        <c:majorTickMark val="none"/>
        <c:minorTickMark val="none"/>
        <c:tickLblPos val="nextTo"/>
        <c:txPr>
          <a:bodyPr rot="-60000000" vert="horz"/>
          <a:lstStyle/>
          <a:p>
            <a:pPr>
              <a:defRPr/>
            </a:pPr>
            <a:endParaRPr lang="en-US"/>
          </a:p>
        </c:txPr>
        <c:crossAx val="96801536"/>
        <c:crosses val="autoZero"/>
        <c:auto val="1"/>
        <c:lblAlgn val="ctr"/>
        <c:lblOffset val="100"/>
        <c:noMultiLvlLbl val="1"/>
      </c:catAx>
      <c:valAx>
        <c:axId val="96801536"/>
        <c:scaling>
          <c:orientation val="minMax"/>
          <c:max val="0.8"/>
          <c:min val="0"/>
        </c:scaling>
        <c:delete val="0"/>
        <c:axPos val="l"/>
        <c:majorGridlines/>
        <c:numFmt formatCode="0%" sourceLinked="1"/>
        <c:majorTickMark val="none"/>
        <c:minorTickMark val="none"/>
        <c:tickLblPos val="nextTo"/>
        <c:txPr>
          <a:bodyPr rot="-60000000" vert="horz"/>
          <a:lstStyle/>
          <a:p>
            <a:pPr>
              <a:defRPr/>
            </a:pPr>
            <a:endParaRPr lang="en-US"/>
          </a:p>
        </c:txPr>
        <c:crossAx val="96799744"/>
        <c:crosses val="autoZero"/>
        <c:crossBetween val="between"/>
        <c:majorUnit val="0.1"/>
      </c:valAx>
    </c:plotArea>
    <c:legend>
      <c:legendPos val="t"/>
      <c:layout>
        <c:manualLayout>
          <c:xMode val="edge"/>
          <c:yMode val="edge"/>
          <c:x val="0.272152667070724"/>
          <c:y val="1.8643183595172801E-2"/>
          <c:w val="0.2807654315315522"/>
          <c:h val="5.2929740811956741E-2"/>
        </c:manualLayout>
      </c:layout>
      <c:overlay val="0"/>
      <c:txPr>
        <a:bodyPr rot="0" vert="horz"/>
        <a:lstStyle/>
        <a:p>
          <a:pPr>
            <a:defRPr/>
          </a:pPr>
          <a:endParaRPr lang="en-US"/>
        </a:p>
      </c:txPr>
    </c:legend>
    <c:plotVisOnly val="1"/>
    <c:dispBlanksAs val="gap"/>
    <c:showDLblsOverMax val="0"/>
  </c:chart>
  <c:spPr>
    <a:effectLst>
      <a:outerShdw blurRad="50800" dist="38100" dir="2700000" algn="tl" rotWithShape="0">
        <a:prstClr val="black">
          <a:alpha val="40000"/>
        </a:prstClr>
      </a:outerShdw>
    </a:effectLst>
    <a:scene3d>
      <a:camera prst="orthographicFront"/>
      <a:lightRig rig="contrasting" dir="t">
        <a:rot lat="0" lon="0" rev="1500000"/>
      </a:lightRig>
    </a:scene3d>
    <a:sp3d prstMaterial="metal">
      <a:bevelT w="88900" h="88900"/>
    </a:sp3d>
  </c:spPr>
  <c:txPr>
    <a:bodyPr/>
    <a:lstStyle/>
    <a:p>
      <a:pPr>
        <a:defRPr sz="1400" b="1"/>
      </a:pPr>
      <a:endParaRPr lang="en-US"/>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plotArea>
      <c:layout>
        <c:manualLayout>
          <c:layoutTarget val="inner"/>
          <c:xMode val="edge"/>
          <c:yMode val="edge"/>
          <c:x val="0.18633694918425395"/>
          <c:y val="0.10944462304608124"/>
          <c:w val="0.92112792283495248"/>
          <c:h val="0.80322743601360291"/>
        </c:manualLayout>
      </c:layout>
      <c:barChart>
        <c:barDir val="col"/>
        <c:grouping val="clustered"/>
        <c:varyColors val="0"/>
        <c:ser>
          <c:idx val="0"/>
          <c:order val="0"/>
          <c:tx>
            <c:strRef>
              <c:f>Sheet1!$B$1</c:f>
              <c:strCache>
                <c:ptCount val="1"/>
                <c:pt idx="0">
                  <c:v>KS1</c:v>
                </c:pt>
              </c:strCache>
            </c:strRef>
          </c:tx>
          <c:invertIfNegative val="0"/>
          <c:cat>
            <c:strRef>
              <c:f>Sheet1!$A$2:$A$4</c:f>
              <c:strCache>
                <c:ptCount val="3"/>
                <c:pt idx="0">
                  <c:v>Sept-Dec</c:v>
                </c:pt>
                <c:pt idx="1">
                  <c:v>Sept-Apr</c:v>
                </c:pt>
                <c:pt idx="2">
                  <c:v>Sept-Jul</c:v>
                </c:pt>
              </c:strCache>
            </c:strRef>
          </c:cat>
          <c:val>
            <c:numRef>
              <c:f>Sheet1!$B$2:$B$4</c:f>
              <c:numCache>
                <c:formatCode>0%</c:formatCode>
                <c:ptCount val="3"/>
                <c:pt idx="0">
                  <c:v>0.14000000000000001</c:v>
                </c:pt>
                <c:pt idx="1">
                  <c:v>0.47</c:v>
                </c:pt>
                <c:pt idx="2">
                  <c:v>0.76</c:v>
                </c:pt>
              </c:numCache>
            </c:numRef>
          </c:val>
          <c:extLst>
            <c:ext xmlns:c16="http://schemas.microsoft.com/office/drawing/2014/chart" uri="{C3380CC4-5D6E-409C-BE32-E72D297353CC}">
              <c16:uniqueId val="{00000000-84C3-4E61-9473-8DFFC3C50482}"/>
            </c:ext>
          </c:extLst>
        </c:ser>
        <c:dLbls>
          <c:showLegendKey val="0"/>
          <c:showVal val="0"/>
          <c:showCatName val="0"/>
          <c:showSerName val="0"/>
          <c:showPercent val="0"/>
          <c:showBubbleSize val="0"/>
        </c:dLbls>
        <c:gapWidth val="219"/>
        <c:overlap val="-27"/>
        <c:axId val="97100544"/>
        <c:axId val="97102080"/>
      </c:barChart>
      <c:catAx>
        <c:axId val="97100544"/>
        <c:scaling>
          <c:orientation val="minMax"/>
        </c:scaling>
        <c:delete val="0"/>
        <c:axPos val="b"/>
        <c:numFmt formatCode="General" sourceLinked="1"/>
        <c:majorTickMark val="none"/>
        <c:minorTickMark val="none"/>
        <c:tickLblPos val="nextTo"/>
        <c:txPr>
          <a:bodyPr rot="-60000000" vert="horz"/>
          <a:lstStyle/>
          <a:p>
            <a:pPr>
              <a:defRPr/>
            </a:pPr>
            <a:endParaRPr lang="en-US"/>
          </a:p>
        </c:txPr>
        <c:crossAx val="97102080"/>
        <c:crosses val="autoZero"/>
        <c:auto val="1"/>
        <c:lblAlgn val="ctr"/>
        <c:lblOffset val="100"/>
        <c:noMultiLvlLbl val="1"/>
      </c:catAx>
      <c:valAx>
        <c:axId val="97102080"/>
        <c:scaling>
          <c:orientation val="minMax"/>
          <c:max val="0.8"/>
          <c:min val="0"/>
        </c:scaling>
        <c:delete val="0"/>
        <c:axPos val="l"/>
        <c:majorGridlines/>
        <c:numFmt formatCode="0%" sourceLinked="1"/>
        <c:majorTickMark val="none"/>
        <c:minorTickMark val="none"/>
        <c:tickLblPos val="nextTo"/>
        <c:txPr>
          <a:bodyPr rot="-60000000" vert="horz"/>
          <a:lstStyle/>
          <a:p>
            <a:pPr>
              <a:defRPr/>
            </a:pPr>
            <a:endParaRPr lang="en-US"/>
          </a:p>
        </c:txPr>
        <c:crossAx val="97100544"/>
        <c:crosses val="autoZero"/>
        <c:crossBetween val="between"/>
        <c:majorUnit val="0.1"/>
      </c:valAx>
    </c:plotArea>
    <c:legend>
      <c:legendPos val="t"/>
      <c:layout>
        <c:manualLayout>
          <c:xMode val="edge"/>
          <c:yMode val="edge"/>
          <c:x val="0.272152667070724"/>
          <c:y val="1.8643183595172801E-2"/>
          <c:w val="0.2807654315315522"/>
          <c:h val="5.2929740811956741E-2"/>
        </c:manualLayout>
      </c:layout>
      <c:overlay val="0"/>
      <c:txPr>
        <a:bodyPr rot="0" vert="horz"/>
        <a:lstStyle/>
        <a:p>
          <a:pPr>
            <a:defRPr/>
          </a:pPr>
          <a:endParaRPr lang="en-US"/>
        </a:p>
      </c:txPr>
    </c:legend>
    <c:plotVisOnly val="1"/>
    <c:dispBlanksAs val="gap"/>
    <c:showDLblsOverMax val="0"/>
  </c:chart>
  <c:spPr>
    <a:effectLst>
      <a:outerShdw blurRad="50800" dist="38100" dir="2700000" algn="tl" rotWithShape="0">
        <a:prstClr val="black">
          <a:alpha val="40000"/>
        </a:prstClr>
      </a:outerShdw>
    </a:effectLst>
    <a:scene3d>
      <a:camera prst="orthographicFront"/>
      <a:lightRig rig="threePt" dir="t"/>
    </a:scene3d>
    <a:sp3d prstMaterial="metal">
      <a:bevelT w="88900" h="88900"/>
    </a:sp3d>
  </c:spPr>
  <c:txPr>
    <a:bodyPr/>
    <a:lstStyle/>
    <a:p>
      <a:pPr>
        <a:defRPr sz="1400" b="1"/>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plotArea>
      <c:layout>
        <c:manualLayout>
          <c:layoutTarget val="inner"/>
          <c:xMode val="edge"/>
          <c:yMode val="edge"/>
          <c:x val="0.18633694918425395"/>
          <c:y val="0.10944462304608124"/>
          <c:w val="0.92112792283495248"/>
          <c:h val="0.80322743601360291"/>
        </c:manualLayout>
      </c:layout>
      <c:barChart>
        <c:barDir val="col"/>
        <c:grouping val="clustered"/>
        <c:varyColors val="0"/>
        <c:ser>
          <c:idx val="0"/>
          <c:order val="0"/>
          <c:tx>
            <c:strRef>
              <c:f>Sheet1!$B$1</c:f>
              <c:strCache>
                <c:ptCount val="1"/>
                <c:pt idx="0">
                  <c:v>KS2</c:v>
                </c:pt>
              </c:strCache>
            </c:strRef>
          </c:tx>
          <c:invertIfNegative val="0"/>
          <c:cat>
            <c:strRef>
              <c:f>Sheet1!$A$2:$A$4</c:f>
              <c:strCache>
                <c:ptCount val="3"/>
                <c:pt idx="0">
                  <c:v>Sept-Dec</c:v>
                </c:pt>
                <c:pt idx="1">
                  <c:v>Sept-Apr</c:v>
                </c:pt>
                <c:pt idx="2">
                  <c:v>Sept-Jul</c:v>
                </c:pt>
              </c:strCache>
            </c:strRef>
          </c:cat>
          <c:val>
            <c:numRef>
              <c:f>Sheet1!$B$2:$B$4</c:f>
              <c:numCache>
                <c:formatCode>0%</c:formatCode>
                <c:ptCount val="3"/>
                <c:pt idx="0">
                  <c:v>0.22</c:v>
                </c:pt>
                <c:pt idx="1">
                  <c:v>0.36</c:v>
                </c:pt>
                <c:pt idx="2">
                  <c:v>0.52</c:v>
                </c:pt>
              </c:numCache>
            </c:numRef>
          </c:val>
          <c:extLst>
            <c:ext xmlns:c16="http://schemas.microsoft.com/office/drawing/2014/chart" uri="{C3380CC4-5D6E-409C-BE32-E72D297353CC}">
              <c16:uniqueId val="{00000000-DB80-4598-8BAA-36A26B20A45F}"/>
            </c:ext>
          </c:extLst>
        </c:ser>
        <c:dLbls>
          <c:showLegendKey val="0"/>
          <c:showVal val="0"/>
          <c:showCatName val="0"/>
          <c:showSerName val="0"/>
          <c:showPercent val="0"/>
          <c:showBubbleSize val="0"/>
        </c:dLbls>
        <c:gapWidth val="219"/>
        <c:overlap val="-27"/>
        <c:axId val="97265920"/>
        <c:axId val="97267712"/>
      </c:barChart>
      <c:catAx>
        <c:axId val="97265920"/>
        <c:scaling>
          <c:orientation val="minMax"/>
        </c:scaling>
        <c:delete val="0"/>
        <c:axPos val="b"/>
        <c:numFmt formatCode="General" sourceLinked="1"/>
        <c:majorTickMark val="none"/>
        <c:minorTickMark val="none"/>
        <c:tickLblPos val="nextTo"/>
        <c:txPr>
          <a:bodyPr rot="-60000000" vert="horz"/>
          <a:lstStyle/>
          <a:p>
            <a:pPr>
              <a:defRPr/>
            </a:pPr>
            <a:endParaRPr lang="en-US"/>
          </a:p>
        </c:txPr>
        <c:crossAx val="97267712"/>
        <c:crosses val="autoZero"/>
        <c:auto val="1"/>
        <c:lblAlgn val="ctr"/>
        <c:lblOffset val="100"/>
        <c:noMultiLvlLbl val="1"/>
      </c:catAx>
      <c:valAx>
        <c:axId val="97267712"/>
        <c:scaling>
          <c:orientation val="minMax"/>
          <c:max val="0.8"/>
          <c:min val="0"/>
        </c:scaling>
        <c:delete val="0"/>
        <c:axPos val="l"/>
        <c:majorGridlines/>
        <c:numFmt formatCode="0%" sourceLinked="1"/>
        <c:majorTickMark val="none"/>
        <c:minorTickMark val="none"/>
        <c:tickLblPos val="nextTo"/>
        <c:txPr>
          <a:bodyPr rot="-60000000" vert="horz"/>
          <a:lstStyle/>
          <a:p>
            <a:pPr>
              <a:defRPr/>
            </a:pPr>
            <a:endParaRPr lang="en-US"/>
          </a:p>
        </c:txPr>
        <c:crossAx val="97265920"/>
        <c:crosses val="autoZero"/>
        <c:crossBetween val="between"/>
        <c:majorUnit val="0.1"/>
      </c:valAx>
    </c:plotArea>
    <c:legend>
      <c:legendPos val="t"/>
      <c:layout>
        <c:manualLayout>
          <c:xMode val="edge"/>
          <c:yMode val="edge"/>
          <c:x val="0.272152667070724"/>
          <c:y val="1.8643183595172801E-2"/>
          <c:w val="0.2807654315315522"/>
          <c:h val="5.2929740811956741E-2"/>
        </c:manualLayout>
      </c:layout>
      <c:overlay val="0"/>
      <c:txPr>
        <a:bodyPr rot="0" vert="horz"/>
        <a:lstStyle/>
        <a:p>
          <a:pPr>
            <a:defRPr/>
          </a:pPr>
          <a:endParaRPr lang="en-US"/>
        </a:p>
      </c:txPr>
    </c:legend>
    <c:plotVisOnly val="1"/>
    <c:dispBlanksAs val="gap"/>
    <c:showDLblsOverMax val="0"/>
  </c:chart>
  <c:spPr>
    <a:effectLst>
      <a:outerShdw blurRad="50800" dist="38100" dir="2700000" algn="tl" rotWithShape="0">
        <a:prstClr val="black">
          <a:alpha val="40000"/>
        </a:prstClr>
      </a:outerShdw>
    </a:effectLst>
    <a:scene3d>
      <a:camera prst="orthographicFront"/>
      <a:lightRig rig="threePt" dir="t"/>
    </a:scene3d>
    <a:sp3d prstMaterial="metal">
      <a:bevelT w="88900" h="88900"/>
    </a:sp3d>
  </c:spPr>
  <c:txPr>
    <a:bodyPr/>
    <a:lstStyle/>
    <a:p>
      <a:pPr>
        <a:defRPr sz="1400" b="1"/>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view3D>
      <c:rotX val="15"/>
      <c:rotY val="20"/>
      <c:rAngAx val="0"/>
    </c:view3D>
    <c:floor>
      <c:thickness val="0"/>
    </c:floor>
    <c:sideWall>
      <c:thickness val="0"/>
    </c:sideWall>
    <c:backWall>
      <c:thickness val="0"/>
    </c:backWall>
    <c:plotArea>
      <c:layout/>
      <c:bar3DChart>
        <c:barDir val="col"/>
        <c:grouping val="stacked"/>
        <c:varyColors val="0"/>
        <c:ser>
          <c:idx val="0"/>
          <c:order val="0"/>
          <c:tx>
            <c:strRef>
              <c:f>Sheet1!$B$1</c:f>
              <c:strCache>
                <c:ptCount val="1"/>
                <c:pt idx="0">
                  <c:v>Rec/KS1</c:v>
                </c:pt>
              </c:strCache>
            </c:strRef>
          </c:tx>
          <c:spPr>
            <a:solidFill>
              <a:schemeClr val="accent1"/>
            </a:solidFill>
          </c:spPr>
          <c:invertIfNegative val="0"/>
          <c:dPt>
            <c:idx val="1"/>
            <c:invertIfNegative val="0"/>
            <c:bubble3D val="0"/>
            <c:extLst>
              <c:ext xmlns:c16="http://schemas.microsoft.com/office/drawing/2014/chart" uri="{C3380CC4-5D6E-409C-BE32-E72D297353CC}">
                <c16:uniqueId val="{00000000-CCB9-4240-B616-5991B7830B0E}"/>
              </c:ext>
            </c:extLst>
          </c:dPt>
          <c:dPt>
            <c:idx val="2"/>
            <c:invertIfNegative val="0"/>
            <c:bubble3D val="0"/>
            <c:extLst>
              <c:ext xmlns:c16="http://schemas.microsoft.com/office/drawing/2014/chart" uri="{C3380CC4-5D6E-409C-BE32-E72D297353CC}">
                <c16:uniqueId val="{00000001-CCB9-4240-B616-5991B7830B0E}"/>
              </c:ext>
            </c:extLst>
          </c:dPt>
          <c:cat>
            <c:strRef>
              <c:f>Sheet1!$A$2:$A$4</c:f>
              <c:strCache>
                <c:ptCount val="3"/>
                <c:pt idx="0">
                  <c:v>2016-17</c:v>
                </c:pt>
                <c:pt idx="1">
                  <c:v>2017-18</c:v>
                </c:pt>
                <c:pt idx="2">
                  <c:v>2018-19</c:v>
                </c:pt>
              </c:strCache>
            </c:strRef>
          </c:cat>
          <c:val>
            <c:numRef>
              <c:f>Sheet1!$B$2:$B$4</c:f>
              <c:numCache>
                <c:formatCode>0</c:formatCode>
                <c:ptCount val="3"/>
                <c:pt idx="0">
                  <c:v>32</c:v>
                </c:pt>
                <c:pt idx="1">
                  <c:v>34</c:v>
                </c:pt>
                <c:pt idx="2">
                  <c:v>37</c:v>
                </c:pt>
              </c:numCache>
            </c:numRef>
          </c:val>
          <c:extLst>
            <c:ext xmlns:c16="http://schemas.microsoft.com/office/drawing/2014/chart" uri="{C3380CC4-5D6E-409C-BE32-E72D297353CC}">
              <c16:uniqueId val="{00000002-CCB9-4240-B616-5991B7830B0E}"/>
            </c:ext>
          </c:extLst>
        </c:ser>
        <c:ser>
          <c:idx val="1"/>
          <c:order val="1"/>
          <c:tx>
            <c:strRef>
              <c:f>Sheet1!$C$1</c:f>
              <c:strCache>
                <c:ptCount val="1"/>
                <c:pt idx="0">
                  <c:v>KS2</c:v>
                </c:pt>
              </c:strCache>
            </c:strRef>
          </c:tx>
          <c:invertIfNegative val="0"/>
          <c:cat>
            <c:strRef>
              <c:f>Sheet1!$A$2:$A$4</c:f>
              <c:strCache>
                <c:ptCount val="3"/>
                <c:pt idx="0">
                  <c:v>2016-17</c:v>
                </c:pt>
                <c:pt idx="1">
                  <c:v>2017-18</c:v>
                </c:pt>
                <c:pt idx="2">
                  <c:v>2018-19</c:v>
                </c:pt>
              </c:strCache>
            </c:strRef>
          </c:cat>
          <c:val>
            <c:numRef>
              <c:f>Sheet1!$C$2:$C$4</c:f>
              <c:numCache>
                <c:formatCode>0</c:formatCode>
                <c:ptCount val="3"/>
                <c:pt idx="0">
                  <c:v>36</c:v>
                </c:pt>
                <c:pt idx="1">
                  <c:v>36</c:v>
                </c:pt>
                <c:pt idx="2">
                  <c:v>33</c:v>
                </c:pt>
              </c:numCache>
            </c:numRef>
          </c:val>
          <c:extLst>
            <c:ext xmlns:c16="http://schemas.microsoft.com/office/drawing/2014/chart" uri="{C3380CC4-5D6E-409C-BE32-E72D297353CC}">
              <c16:uniqueId val="{00000003-CCB9-4240-B616-5991B7830B0E}"/>
            </c:ext>
          </c:extLst>
        </c:ser>
        <c:dLbls>
          <c:showLegendKey val="0"/>
          <c:showVal val="0"/>
          <c:showCatName val="0"/>
          <c:showSerName val="0"/>
          <c:showPercent val="0"/>
          <c:showBubbleSize val="0"/>
        </c:dLbls>
        <c:gapWidth val="150"/>
        <c:shape val="box"/>
        <c:axId val="42076032"/>
        <c:axId val="42077568"/>
        <c:axId val="0"/>
      </c:bar3DChart>
      <c:catAx>
        <c:axId val="42076032"/>
        <c:scaling>
          <c:orientation val="minMax"/>
        </c:scaling>
        <c:delete val="0"/>
        <c:axPos val="b"/>
        <c:numFmt formatCode="General" sourceLinked="1"/>
        <c:majorTickMark val="out"/>
        <c:minorTickMark val="none"/>
        <c:tickLblPos val="nextTo"/>
        <c:txPr>
          <a:bodyPr/>
          <a:lstStyle/>
          <a:p>
            <a:pPr>
              <a:defRPr b="1"/>
            </a:pPr>
            <a:endParaRPr lang="en-US"/>
          </a:p>
        </c:txPr>
        <c:crossAx val="42077568"/>
        <c:crosses val="autoZero"/>
        <c:auto val="1"/>
        <c:lblAlgn val="ctr"/>
        <c:lblOffset val="100"/>
        <c:noMultiLvlLbl val="0"/>
      </c:catAx>
      <c:valAx>
        <c:axId val="42077568"/>
        <c:scaling>
          <c:orientation val="minMax"/>
          <c:max val="75"/>
          <c:min val="0"/>
        </c:scaling>
        <c:delete val="0"/>
        <c:axPos val="l"/>
        <c:majorGridlines/>
        <c:numFmt formatCode="#,##0" sourceLinked="0"/>
        <c:majorTickMark val="out"/>
        <c:minorTickMark val="none"/>
        <c:tickLblPos val="nextTo"/>
        <c:txPr>
          <a:bodyPr/>
          <a:lstStyle/>
          <a:p>
            <a:pPr>
              <a:defRPr b="1"/>
            </a:pPr>
            <a:endParaRPr lang="en-US"/>
          </a:p>
        </c:txPr>
        <c:crossAx val="42076032"/>
        <c:crosses val="autoZero"/>
        <c:crossBetween val="between"/>
        <c:majorUnit val="25"/>
        <c:minorUnit val="2.0000000000000004E-2"/>
      </c:valAx>
    </c:plotArea>
    <c:legend>
      <c:legendPos val="r"/>
      <c:overlay val="0"/>
    </c:legend>
    <c:plotVisOnly val="1"/>
    <c:dispBlanksAs val="gap"/>
    <c:showDLblsOverMax val="0"/>
  </c:chart>
  <c:spPr>
    <a:scene3d>
      <a:camera prst="orthographicFront"/>
      <a:lightRig rig="threePt" dir="t"/>
    </a:scene3d>
    <a:sp3d prstMaterial="metal">
      <a:bevelT w="88900" h="88900"/>
    </a:sp3d>
  </c:spPr>
  <c:txPr>
    <a:bodyPr/>
    <a:lstStyle/>
    <a:p>
      <a:pPr>
        <a:defRPr sz="1200"/>
      </a:pPr>
      <a:endParaRPr lang="en-US"/>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EAL</c:v>
                </c:pt>
              </c:strCache>
            </c:strRef>
          </c:tx>
          <c:spPr>
            <a:solidFill>
              <a:schemeClr val="accent1"/>
            </a:solidFill>
            <a:ln>
              <a:noFill/>
            </a:ln>
            <a:effectLst/>
          </c:spPr>
          <c:invertIfNegative val="0"/>
          <c:cat>
            <c:strRef>
              <c:f>Sheet1!$A$2:$A$4</c:f>
              <c:strCache>
                <c:ptCount val="3"/>
                <c:pt idx="0">
                  <c:v>Sept-Dec</c:v>
                </c:pt>
                <c:pt idx="1">
                  <c:v>Sept-Apr</c:v>
                </c:pt>
                <c:pt idx="2">
                  <c:v>Sept-Jul</c:v>
                </c:pt>
              </c:strCache>
            </c:strRef>
          </c:cat>
          <c:val>
            <c:numRef>
              <c:f>Sheet1!$B$2:$B$4</c:f>
              <c:numCache>
                <c:formatCode>0%</c:formatCode>
                <c:ptCount val="3"/>
                <c:pt idx="0">
                  <c:v>0.12</c:v>
                </c:pt>
                <c:pt idx="1">
                  <c:v>0.26</c:v>
                </c:pt>
                <c:pt idx="2">
                  <c:v>0.44</c:v>
                </c:pt>
              </c:numCache>
            </c:numRef>
          </c:val>
          <c:extLst>
            <c:ext xmlns:c16="http://schemas.microsoft.com/office/drawing/2014/chart" uri="{C3380CC4-5D6E-409C-BE32-E72D297353CC}">
              <c16:uniqueId val="{00000000-D582-46AC-B126-F93A5DF55B27}"/>
            </c:ext>
          </c:extLst>
        </c:ser>
        <c:ser>
          <c:idx val="1"/>
          <c:order val="1"/>
          <c:tx>
            <c:strRef>
              <c:f>Sheet1!$C$1</c:f>
              <c:strCache>
                <c:ptCount val="1"/>
                <c:pt idx="0">
                  <c:v>Non EAL</c:v>
                </c:pt>
              </c:strCache>
            </c:strRef>
          </c:tx>
          <c:spPr>
            <a:solidFill>
              <a:schemeClr val="accent2"/>
            </a:solidFill>
            <a:ln>
              <a:noFill/>
            </a:ln>
            <a:effectLst/>
          </c:spPr>
          <c:invertIfNegative val="0"/>
          <c:cat>
            <c:strRef>
              <c:f>Sheet1!$A$2:$A$4</c:f>
              <c:strCache>
                <c:ptCount val="3"/>
                <c:pt idx="0">
                  <c:v>Sept-Dec</c:v>
                </c:pt>
                <c:pt idx="1">
                  <c:v>Sept-Apr</c:v>
                </c:pt>
                <c:pt idx="2">
                  <c:v>Sept-Jul</c:v>
                </c:pt>
              </c:strCache>
            </c:strRef>
          </c:cat>
          <c:val>
            <c:numRef>
              <c:f>Sheet1!$C$2:$C$4</c:f>
              <c:numCache>
                <c:formatCode>0%</c:formatCode>
                <c:ptCount val="3"/>
                <c:pt idx="0">
                  <c:v>0.23</c:v>
                </c:pt>
                <c:pt idx="1">
                  <c:v>0.39</c:v>
                </c:pt>
                <c:pt idx="2">
                  <c:v>0.57999999999999996</c:v>
                </c:pt>
              </c:numCache>
            </c:numRef>
          </c:val>
          <c:extLst>
            <c:ext xmlns:c16="http://schemas.microsoft.com/office/drawing/2014/chart" uri="{C3380CC4-5D6E-409C-BE32-E72D297353CC}">
              <c16:uniqueId val="{00000001-D582-46AC-B126-F93A5DF55B27}"/>
            </c:ext>
          </c:extLst>
        </c:ser>
        <c:dLbls>
          <c:showLegendKey val="0"/>
          <c:showVal val="0"/>
          <c:showCatName val="0"/>
          <c:showSerName val="0"/>
          <c:showPercent val="0"/>
          <c:showBubbleSize val="0"/>
        </c:dLbls>
        <c:gapWidth val="219"/>
        <c:overlap val="-27"/>
        <c:axId val="97530240"/>
        <c:axId val="97531776"/>
      </c:barChart>
      <c:catAx>
        <c:axId val="97530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531776"/>
        <c:crosses val="autoZero"/>
        <c:auto val="1"/>
        <c:lblAlgn val="ctr"/>
        <c:lblOffset val="100"/>
        <c:noMultiLvlLbl val="1"/>
      </c:catAx>
      <c:valAx>
        <c:axId val="97531776"/>
        <c:scaling>
          <c:orientation val="minMax"/>
          <c:max val="0.60000000000000009"/>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530240"/>
        <c:crosses val="autoZero"/>
        <c:crossBetween val="between"/>
        <c:majorUnit val="5.000000000000001E-2"/>
        <c:minorUnit val="1.0000000000000002E-2"/>
      </c:valAx>
      <c:spPr>
        <a:noFill/>
        <a:ln>
          <a:noFill/>
        </a:ln>
        <a:effectLst/>
      </c:spPr>
    </c:plotArea>
    <c:legend>
      <c:legendPos val="t"/>
      <c:layout>
        <c:manualLayout>
          <c:xMode val="edge"/>
          <c:yMode val="edge"/>
          <c:x val="4.0619937342802927E-2"/>
          <c:y val="2.0883939683651875E-3"/>
          <c:w val="0.93668077001720096"/>
          <c:h val="6.9064737904546494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Avenir Black" charset="0"/>
              <a:ea typeface="Avenir Black" charset="0"/>
              <a:cs typeface="Avenir Black" charset="0"/>
            </a:defRPr>
          </a:pPr>
          <a:endParaRPr lang="en-US"/>
        </a:p>
      </c:txPr>
    </c:legend>
    <c:plotVisOnly val="1"/>
    <c:dispBlanksAs val="gap"/>
    <c:showDLblsOverMax val="0"/>
  </c:chart>
  <c:spPr>
    <a:noFill/>
    <a:ln>
      <a:noFill/>
    </a:ln>
    <a:effectLst>
      <a:outerShdw blurRad="50800" dist="38100" algn="l" rotWithShape="0">
        <a:prstClr val="black">
          <a:alpha val="40000"/>
        </a:prstClr>
      </a:outerShdw>
    </a:effectLst>
  </c:spPr>
  <c:txPr>
    <a:bodyPr/>
    <a:lstStyle/>
    <a:p>
      <a:pPr>
        <a:defRPr/>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
          <c:y val="0"/>
          <c:w val="0.95467564851074582"/>
          <c:h val="0.95467564851074582"/>
        </c:manualLayout>
      </c:layout>
      <c:pieChart>
        <c:varyColors val="0"/>
        <c:ser>
          <c:idx val="0"/>
          <c:order val="0"/>
          <c:tx>
            <c:strRef>
              <c:f>Sheet1!$A$2</c:f>
              <c:strCache>
                <c:ptCount val="1"/>
                <c:pt idx="0">
                  <c:v>Region 1</c:v>
                </c:pt>
              </c:strCache>
            </c:strRef>
          </c:tx>
          <c:spPr>
            <a:solidFill>
              <a:schemeClr val="accent2">
                <a:hueOff val="58624"/>
                <a:satOff val="8984"/>
                <a:lumOff val="25490"/>
              </a:schemeClr>
            </a:solidFill>
            <a:ln w="12700" cap="flat">
              <a:noFill/>
              <a:miter lim="400000"/>
            </a:ln>
            <a:effectLst/>
          </c:spPr>
          <c:explosion val="38"/>
          <c:dPt>
            <c:idx val="0"/>
            <c:bubble3D val="0"/>
            <c:explosion val="19"/>
            <c:extLst>
              <c:ext xmlns:c16="http://schemas.microsoft.com/office/drawing/2014/chart" uri="{C3380CC4-5D6E-409C-BE32-E72D297353CC}">
                <c16:uniqueId val="{00000000-829A-47EA-B571-1A4B3956333C}"/>
              </c:ext>
            </c:extLst>
          </c:dPt>
          <c:dPt>
            <c:idx val="1"/>
            <c:bubble3D val="0"/>
            <c:explosion val="4"/>
            <c:spPr>
              <a:solidFill>
                <a:schemeClr val="accent3">
                  <a:hueOff val="-1187647"/>
                  <a:satOff val="22407"/>
                  <a:lumOff val="18627"/>
                </a:schemeClr>
              </a:solidFill>
              <a:ln w="12700" cap="flat">
                <a:noFill/>
                <a:miter lim="400000"/>
              </a:ln>
              <a:effectLst/>
            </c:spPr>
            <c:extLst>
              <c:ext xmlns:c16="http://schemas.microsoft.com/office/drawing/2014/chart" uri="{C3380CC4-5D6E-409C-BE32-E72D297353CC}">
                <c16:uniqueId val="{00000002-829A-47EA-B571-1A4B3956333C}"/>
              </c:ext>
            </c:extLst>
          </c:dPt>
          <c:dLbls>
            <c:dLbl>
              <c:idx val="0"/>
              <c:layout>
                <c:manualLayout>
                  <c:x val="5.6674319358931406E-2"/>
                  <c:y val="0.22233771440811551"/>
                </c:manualLayout>
              </c:layout>
              <c:numFmt formatCode="#,##0%" sourceLinked="0"/>
              <c:spPr/>
              <c:txPr>
                <a:bodyPr/>
                <a:lstStyle/>
                <a:p>
                  <a:pPr>
                    <a:defRPr sz="1800" b="0" i="0" u="none" strike="noStrike">
                      <a:solidFill>
                        <a:srgbClr val="838787"/>
                      </a:solidFill>
                      <a:latin typeface="DIN Condensed"/>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0-829A-47EA-B571-1A4B3956333C}"/>
                </c:ext>
              </c:extLst>
            </c:dLbl>
            <c:dLbl>
              <c:idx val="1"/>
              <c:layout>
                <c:manualLayout>
                  <c:x val="-2.615737816566065E-2"/>
                  <c:y val="0.37928198340207941"/>
                </c:manualLayout>
              </c:layout>
              <c:numFmt formatCode="#,##0%" sourceLinked="0"/>
              <c:spPr/>
              <c:txPr>
                <a:bodyPr/>
                <a:lstStyle/>
                <a:p>
                  <a:pPr>
                    <a:defRPr sz="1800" b="0" i="0" u="none" strike="noStrike">
                      <a:solidFill>
                        <a:srgbClr val="838787"/>
                      </a:solidFill>
                      <a:latin typeface="DIN Condensed"/>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2-829A-47EA-B571-1A4B3956333C}"/>
                </c:ext>
              </c:extLst>
            </c:dLbl>
            <c:numFmt formatCode="#,##0%" sourceLinked="0"/>
            <c:spPr>
              <a:noFill/>
              <a:ln>
                <a:noFill/>
              </a:ln>
              <a:effectLst/>
            </c:spPr>
            <c:txPr>
              <a:bodyPr/>
              <a:lstStyle/>
              <a:p>
                <a:pPr>
                  <a:defRPr sz="1800" b="0" i="0" u="none" strike="noStrike">
                    <a:solidFill>
                      <a:srgbClr val="838787"/>
                    </a:solidFill>
                    <a:latin typeface="DIN Condensed"/>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Sheet1!$B$1:$C$1</c:f>
              <c:strCache>
                <c:ptCount val="2"/>
                <c:pt idx="0">
                  <c:v>FSM</c:v>
                </c:pt>
                <c:pt idx="1">
                  <c:v>Other</c:v>
                </c:pt>
              </c:strCache>
            </c:strRef>
          </c:cat>
          <c:val>
            <c:numRef>
              <c:f>Sheet1!$B$2:$C$2</c:f>
              <c:numCache>
                <c:formatCode>0.00%</c:formatCode>
                <c:ptCount val="2"/>
                <c:pt idx="0">
                  <c:v>0.28999999999999998</c:v>
                </c:pt>
                <c:pt idx="1">
                  <c:v>0.71</c:v>
                </c:pt>
              </c:numCache>
            </c:numRef>
          </c:val>
          <c:extLst>
            <c:ext xmlns:c16="http://schemas.microsoft.com/office/drawing/2014/chart" uri="{C3380CC4-5D6E-409C-BE32-E72D297353CC}">
              <c16:uniqueId val="{00000003-829A-47EA-B571-1A4B3956333C}"/>
            </c:ext>
          </c:extLst>
        </c:ser>
        <c:dLbls>
          <c:showLegendKey val="0"/>
          <c:showVal val="0"/>
          <c:showCatName val="0"/>
          <c:showSerName val="0"/>
          <c:showPercent val="0"/>
          <c:showBubbleSize val="0"/>
          <c:showLeaderLines val="0"/>
        </c:dLbls>
        <c:firstSliceAng val="153"/>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plotArea>
      <c:layout>
        <c:manualLayout>
          <c:layoutTarget val="inner"/>
          <c:xMode val="edge"/>
          <c:yMode val="edge"/>
          <c:x val="0.11512268608770619"/>
          <c:y val="0.13674532870539885"/>
          <c:w val="0.80873758282662633"/>
          <c:h val="0.64330716023687828"/>
        </c:manualLayout>
      </c:layout>
      <c:barChart>
        <c:barDir val="col"/>
        <c:grouping val="clustered"/>
        <c:varyColors val="0"/>
        <c:ser>
          <c:idx val="0"/>
          <c:order val="0"/>
          <c:tx>
            <c:strRef>
              <c:f>Sheet1!$B$1</c:f>
              <c:strCache>
                <c:ptCount val="1"/>
                <c:pt idx="0">
                  <c:v>Writing EAL</c:v>
                </c:pt>
              </c:strCache>
            </c:strRef>
          </c:tx>
          <c:spPr>
            <a:solidFill>
              <a:schemeClr val="accent3">
                <a:lumMod val="75000"/>
              </a:schemeClr>
            </a:solidFill>
          </c:spPr>
          <c:invertIfNegative val="0"/>
          <c:cat>
            <c:strRef>
              <c:f>Sheet1!$A$2:$A$4</c:f>
              <c:strCache>
                <c:ptCount val="3"/>
                <c:pt idx="0">
                  <c:v>Sept-Dec</c:v>
                </c:pt>
                <c:pt idx="1">
                  <c:v>Sept-Apr</c:v>
                </c:pt>
                <c:pt idx="2">
                  <c:v>Sept-Jul</c:v>
                </c:pt>
              </c:strCache>
            </c:strRef>
          </c:cat>
          <c:val>
            <c:numRef>
              <c:f>Sheet1!$B$2:$B$4</c:f>
              <c:numCache>
                <c:formatCode>0%</c:formatCode>
                <c:ptCount val="3"/>
                <c:pt idx="0">
                  <c:v>0.12</c:v>
                </c:pt>
                <c:pt idx="1">
                  <c:v>0.27</c:v>
                </c:pt>
                <c:pt idx="2">
                  <c:v>0.46</c:v>
                </c:pt>
              </c:numCache>
            </c:numRef>
          </c:val>
          <c:extLst>
            <c:ext xmlns:c16="http://schemas.microsoft.com/office/drawing/2014/chart" uri="{C3380CC4-5D6E-409C-BE32-E72D297353CC}">
              <c16:uniqueId val="{00000000-A7D1-4796-810A-BCB202DC8EF5}"/>
            </c:ext>
          </c:extLst>
        </c:ser>
        <c:ser>
          <c:idx val="1"/>
          <c:order val="1"/>
          <c:tx>
            <c:strRef>
              <c:f>Sheet1!$C$1</c:f>
              <c:strCache>
                <c:ptCount val="1"/>
                <c:pt idx="0">
                  <c:v>Writing Non EAL</c:v>
                </c:pt>
              </c:strCache>
            </c:strRef>
          </c:tx>
          <c:spPr>
            <a:solidFill>
              <a:schemeClr val="accent3">
                <a:lumMod val="60000"/>
                <a:lumOff val="40000"/>
              </a:schemeClr>
            </a:solidFill>
          </c:spPr>
          <c:invertIfNegative val="0"/>
          <c:cat>
            <c:strRef>
              <c:f>Sheet1!$A$2:$A$4</c:f>
              <c:strCache>
                <c:ptCount val="3"/>
                <c:pt idx="0">
                  <c:v>Sept-Dec</c:v>
                </c:pt>
                <c:pt idx="1">
                  <c:v>Sept-Apr</c:v>
                </c:pt>
                <c:pt idx="2">
                  <c:v>Sept-Jul</c:v>
                </c:pt>
              </c:strCache>
            </c:strRef>
          </c:cat>
          <c:val>
            <c:numRef>
              <c:f>Sheet1!$C$2:$C$4</c:f>
              <c:numCache>
                <c:formatCode>0%</c:formatCode>
                <c:ptCount val="3"/>
                <c:pt idx="0">
                  <c:v>0.25</c:v>
                </c:pt>
                <c:pt idx="1">
                  <c:v>0.49</c:v>
                </c:pt>
                <c:pt idx="2">
                  <c:v>0.77</c:v>
                </c:pt>
              </c:numCache>
            </c:numRef>
          </c:val>
          <c:extLst>
            <c:ext xmlns:c16="http://schemas.microsoft.com/office/drawing/2014/chart" uri="{C3380CC4-5D6E-409C-BE32-E72D297353CC}">
              <c16:uniqueId val="{00000001-A7D1-4796-810A-BCB202DC8EF5}"/>
            </c:ext>
          </c:extLst>
        </c:ser>
        <c:ser>
          <c:idx val="2"/>
          <c:order val="2"/>
          <c:tx>
            <c:strRef>
              <c:f>Sheet1!$D$1</c:f>
              <c:strCache>
                <c:ptCount val="1"/>
              </c:strCache>
            </c:strRef>
          </c:tx>
          <c:invertIfNegative val="0"/>
          <c:cat>
            <c:strRef>
              <c:f>Sheet1!$A$2:$A$4</c:f>
              <c:strCache>
                <c:ptCount val="3"/>
                <c:pt idx="0">
                  <c:v>Sept-Dec</c:v>
                </c:pt>
                <c:pt idx="1">
                  <c:v>Sept-Apr</c:v>
                </c:pt>
                <c:pt idx="2">
                  <c:v>Sept-Jul</c:v>
                </c:pt>
              </c:strCache>
            </c:strRef>
          </c:cat>
          <c:val>
            <c:numRef>
              <c:f>Sheet1!$D$2:$D$4</c:f>
              <c:numCache>
                <c:formatCode>General</c:formatCode>
                <c:ptCount val="3"/>
              </c:numCache>
            </c:numRef>
          </c:val>
          <c:extLst>
            <c:ext xmlns:c16="http://schemas.microsoft.com/office/drawing/2014/chart" uri="{C3380CC4-5D6E-409C-BE32-E72D297353CC}">
              <c16:uniqueId val="{00000002-A7D1-4796-810A-BCB202DC8EF5}"/>
            </c:ext>
          </c:extLst>
        </c:ser>
        <c:dLbls>
          <c:showLegendKey val="0"/>
          <c:showVal val="0"/>
          <c:showCatName val="0"/>
          <c:showSerName val="0"/>
          <c:showPercent val="0"/>
          <c:showBubbleSize val="0"/>
        </c:dLbls>
        <c:gapWidth val="150"/>
        <c:axId val="97834112"/>
        <c:axId val="97835648"/>
      </c:barChart>
      <c:catAx>
        <c:axId val="97834112"/>
        <c:scaling>
          <c:orientation val="minMax"/>
        </c:scaling>
        <c:delete val="0"/>
        <c:axPos val="b"/>
        <c:numFmt formatCode="General" sourceLinked="1"/>
        <c:majorTickMark val="out"/>
        <c:minorTickMark val="none"/>
        <c:tickLblPos val="nextTo"/>
        <c:txPr>
          <a:bodyPr/>
          <a:lstStyle/>
          <a:p>
            <a:pPr>
              <a:defRPr sz="1100"/>
            </a:pPr>
            <a:endParaRPr lang="en-US"/>
          </a:p>
        </c:txPr>
        <c:crossAx val="97835648"/>
        <c:crosses val="autoZero"/>
        <c:auto val="1"/>
        <c:lblAlgn val="ctr"/>
        <c:lblOffset val="100"/>
        <c:noMultiLvlLbl val="0"/>
      </c:catAx>
      <c:valAx>
        <c:axId val="97835648"/>
        <c:scaling>
          <c:orientation val="minMax"/>
        </c:scaling>
        <c:delete val="0"/>
        <c:axPos val="l"/>
        <c:majorGridlines/>
        <c:numFmt formatCode="0%" sourceLinked="1"/>
        <c:majorTickMark val="out"/>
        <c:minorTickMark val="none"/>
        <c:tickLblPos val="nextTo"/>
        <c:crossAx val="97834112"/>
        <c:crosses val="autoZero"/>
        <c:crossBetween val="between"/>
      </c:valAx>
    </c:plotArea>
    <c:legend>
      <c:legendPos val="r"/>
      <c:layout>
        <c:manualLayout>
          <c:xMode val="edge"/>
          <c:yMode val="edge"/>
          <c:x val="0.10464697424279296"/>
          <c:y val="2.1268262396232271E-3"/>
          <c:w val="0.85083276091775506"/>
          <c:h val="0.13770388142428816"/>
        </c:manualLayout>
      </c:layout>
      <c:overlay val="0"/>
    </c:legend>
    <c:plotVisOnly val="1"/>
    <c:dispBlanksAs val="gap"/>
    <c:showDLblsOverMax val="0"/>
  </c:chart>
  <c:spPr>
    <a:scene3d>
      <a:camera prst="orthographicFront"/>
      <a:lightRig rig="threePt" dir="t"/>
    </a:scene3d>
    <a:sp3d prstMaterial="metal">
      <a:bevelT w="88900" h="88900"/>
    </a:sp3d>
  </c:spPr>
  <c:txPr>
    <a:bodyPr/>
    <a:lstStyle/>
    <a:p>
      <a:pPr>
        <a:defRPr sz="105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plotArea>
      <c:layout>
        <c:manualLayout>
          <c:layoutTarget val="inner"/>
          <c:xMode val="edge"/>
          <c:yMode val="edge"/>
          <c:x val="0.11512268608770619"/>
          <c:y val="0.13674532870539885"/>
          <c:w val="0.80873758282662633"/>
          <c:h val="0.64330716023687828"/>
        </c:manualLayout>
      </c:layout>
      <c:barChart>
        <c:barDir val="col"/>
        <c:grouping val="clustered"/>
        <c:varyColors val="0"/>
        <c:ser>
          <c:idx val="0"/>
          <c:order val="0"/>
          <c:tx>
            <c:strRef>
              <c:f>Sheet1!$B$1</c:f>
              <c:strCache>
                <c:ptCount val="1"/>
                <c:pt idx="0">
                  <c:v>Oracy EAL</c:v>
                </c:pt>
              </c:strCache>
            </c:strRef>
          </c:tx>
          <c:spPr>
            <a:solidFill>
              <a:schemeClr val="accent3">
                <a:lumMod val="75000"/>
              </a:schemeClr>
            </a:solidFill>
          </c:spPr>
          <c:invertIfNegative val="0"/>
          <c:cat>
            <c:strRef>
              <c:f>Sheet1!$A$2:$A$4</c:f>
              <c:strCache>
                <c:ptCount val="3"/>
                <c:pt idx="0">
                  <c:v>Sept-Dec</c:v>
                </c:pt>
                <c:pt idx="1">
                  <c:v>Sept-Apr</c:v>
                </c:pt>
                <c:pt idx="2">
                  <c:v>Sept-Jul</c:v>
                </c:pt>
              </c:strCache>
            </c:strRef>
          </c:cat>
          <c:val>
            <c:numRef>
              <c:f>Sheet1!$B$2:$B$4</c:f>
              <c:numCache>
                <c:formatCode>0%</c:formatCode>
                <c:ptCount val="3"/>
                <c:pt idx="0">
                  <c:v>0.02</c:v>
                </c:pt>
                <c:pt idx="1">
                  <c:v>0.23</c:v>
                </c:pt>
                <c:pt idx="2">
                  <c:v>0.41</c:v>
                </c:pt>
              </c:numCache>
            </c:numRef>
          </c:val>
          <c:extLst>
            <c:ext xmlns:c16="http://schemas.microsoft.com/office/drawing/2014/chart" uri="{C3380CC4-5D6E-409C-BE32-E72D297353CC}">
              <c16:uniqueId val="{00000000-282E-4309-896E-47D83EF04559}"/>
            </c:ext>
          </c:extLst>
        </c:ser>
        <c:ser>
          <c:idx val="1"/>
          <c:order val="1"/>
          <c:tx>
            <c:strRef>
              <c:f>Sheet1!$C$1</c:f>
              <c:strCache>
                <c:ptCount val="1"/>
                <c:pt idx="0">
                  <c:v>Oracy Non EAL</c:v>
                </c:pt>
              </c:strCache>
            </c:strRef>
          </c:tx>
          <c:spPr>
            <a:solidFill>
              <a:schemeClr val="accent3">
                <a:lumMod val="60000"/>
                <a:lumOff val="40000"/>
              </a:schemeClr>
            </a:solidFill>
          </c:spPr>
          <c:invertIfNegative val="0"/>
          <c:cat>
            <c:strRef>
              <c:f>Sheet1!$A$2:$A$4</c:f>
              <c:strCache>
                <c:ptCount val="3"/>
                <c:pt idx="0">
                  <c:v>Sept-Dec</c:v>
                </c:pt>
                <c:pt idx="1">
                  <c:v>Sept-Apr</c:v>
                </c:pt>
                <c:pt idx="2">
                  <c:v>Sept-Jul</c:v>
                </c:pt>
              </c:strCache>
            </c:strRef>
          </c:cat>
          <c:val>
            <c:numRef>
              <c:f>Sheet1!$C$2:$C$4</c:f>
              <c:numCache>
                <c:formatCode>0%</c:formatCode>
                <c:ptCount val="3"/>
                <c:pt idx="0">
                  <c:v>0.21</c:v>
                </c:pt>
                <c:pt idx="1">
                  <c:v>0.48</c:v>
                </c:pt>
                <c:pt idx="2">
                  <c:v>0.69</c:v>
                </c:pt>
              </c:numCache>
            </c:numRef>
          </c:val>
          <c:extLst>
            <c:ext xmlns:c16="http://schemas.microsoft.com/office/drawing/2014/chart" uri="{C3380CC4-5D6E-409C-BE32-E72D297353CC}">
              <c16:uniqueId val="{00000001-282E-4309-896E-47D83EF04559}"/>
            </c:ext>
          </c:extLst>
        </c:ser>
        <c:ser>
          <c:idx val="2"/>
          <c:order val="2"/>
          <c:tx>
            <c:strRef>
              <c:f>Sheet1!$D$1</c:f>
              <c:strCache>
                <c:ptCount val="1"/>
              </c:strCache>
            </c:strRef>
          </c:tx>
          <c:invertIfNegative val="0"/>
          <c:cat>
            <c:strRef>
              <c:f>Sheet1!$A$2:$A$4</c:f>
              <c:strCache>
                <c:ptCount val="3"/>
                <c:pt idx="0">
                  <c:v>Sept-Dec</c:v>
                </c:pt>
                <c:pt idx="1">
                  <c:v>Sept-Apr</c:v>
                </c:pt>
                <c:pt idx="2">
                  <c:v>Sept-Jul</c:v>
                </c:pt>
              </c:strCache>
            </c:strRef>
          </c:cat>
          <c:val>
            <c:numRef>
              <c:f>Sheet1!$D$2:$D$4</c:f>
              <c:numCache>
                <c:formatCode>General</c:formatCode>
                <c:ptCount val="3"/>
              </c:numCache>
            </c:numRef>
          </c:val>
          <c:extLst>
            <c:ext xmlns:c16="http://schemas.microsoft.com/office/drawing/2014/chart" uri="{C3380CC4-5D6E-409C-BE32-E72D297353CC}">
              <c16:uniqueId val="{00000002-282E-4309-896E-47D83EF04559}"/>
            </c:ext>
          </c:extLst>
        </c:ser>
        <c:dLbls>
          <c:showLegendKey val="0"/>
          <c:showVal val="0"/>
          <c:showCatName val="0"/>
          <c:showSerName val="0"/>
          <c:showPercent val="0"/>
          <c:showBubbleSize val="0"/>
        </c:dLbls>
        <c:gapWidth val="150"/>
        <c:axId val="98423936"/>
        <c:axId val="98425472"/>
      </c:barChart>
      <c:catAx>
        <c:axId val="98423936"/>
        <c:scaling>
          <c:orientation val="minMax"/>
        </c:scaling>
        <c:delete val="0"/>
        <c:axPos val="b"/>
        <c:numFmt formatCode="General" sourceLinked="1"/>
        <c:majorTickMark val="out"/>
        <c:minorTickMark val="none"/>
        <c:tickLblPos val="nextTo"/>
        <c:txPr>
          <a:bodyPr/>
          <a:lstStyle/>
          <a:p>
            <a:pPr>
              <a:defRPr sz="1100"/>
            </a:pPr>
            <a:endParaRPr lang="en-US"/>
          </a:p>
        </c:txPr>
        <c:crossAx val="98425472"/>
        <c:crosses val="autoZero"/>
        <c:auto val="1"/>
        <c:lblAlgn val="ctr"/>
        <c:lblOffset val="100"/>
        <c:noMultiLvlLbl val="0"/>
      </c:catAx>
      <c:valAx>
        <c:axId val="98425472"/>
        <c:scaling>
          <c:orientation val="minMax"/>
        </c:scaling>
        <c:delete val="0"/>
        <c:axPos val="l"/>
        <c:majorGridlines/>
        <c:numFmt formatCode="0%" sourceLinked="1"/>
        <c:majorTickMark val="out"/>
        <c:minorTickMark val="none"/>
        <c:tickLblPos val="nextTo"/>
        <c:crossAx val="98423936"/>
        <c:crosses val="autoZero"/>
        <c:crossBetween val="between"/>
      </c:valAx>
    </c:plotArea>
    <c:legend>
      <c:legendPos val="r"/>
      <c:layout>
        <c:manualLayout>
          <c:xMode val="edge"/>
          <c:yMode val="edge"/>
          <c:x val="0.10464697424279296"/>
          <c:y val="2.1268262396232271E-3"/>
          <c:w val="0.85083276091775506"/>
          <c:h val="0.13770388142428816"/>
        </c:manualLayout>
      </c:layout>
      <c:overlay val="0"/>
    </c:legend>
    <c:plotVisOnly val="1"/>
    <c:dispBlanksAs val="gap"/>
    <c:showDLblsOverMax val="0"/>
  </c:chart>
  <c:spPr>
    <a:scene3d>
      <a:camera prst="orthographicFront"/>
      <a:lightRig rig="threePt" dir="t"/>
    </a:scene3d>
    <a:sp3d prstMaterial="metal">
      <a:bevelT w="88900" h="88900"/>
    </a:sp3d>
  </c:spPr>
  <c:txPr>
    <a:bodyPr/>
    <a:lstStyle/>
    <a:p>
      <a:pPr>
        <a:defRPr sz="105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plotArea>
      <c:layout>
        <c:manualLayout>
          <c:layoutTarget val="inner"/>
          <c:xMode val="edge"/>
          <c:yMode val="edge"/>
          <c:x val="0.11512268608770619"/>
          <c:y val="0.13674532870539885"/>
          <c:w val="0.80873758282662633"/>
          <c:h val="0.64330716023687828"/>
        </c:manualLayout>
      </c:layout>
      <c:barChart>
        <c:barDir val="col"/>
        <c:grouping val="clustered"/>
        <c:varyColors val="0"/>
        <c:ser>
          <c:idx val="0"/>
          <c:order val="0"/>
          <c:tx>
            <c:strRef>
              <c:f>Sheet1!$B$1</c:f>
              <c:strCache>
                <c:ptCount val="1"/>
                <c:pt idx="0">
                  <c:v>Reading EAL</c:v>
                </c:pt>
              </c:strCache>
            </c:strRef>
          </c:tx>
          <c:spPr>
            <a:solidFill>
              <a:schemeClr val="accent3">
                <a:lumMod val="75000"/>
              </a:schemeClr>
            </a:solidFill>
          </c:spPr>
          <c:invertIfNegative val="0"/>
          <c:cat>
            <c:strRef>
              <c:f>Sheet1!$A$2:$A$4</c:f>
              <c:strCache>
                <c:ptCount val="3"/>
                <c:pt idx="0">
                  <c:v>Sept-Dec</c:v>
                </c:pt>
                <c:pt idx="1">
                  <c:v>Sept-Apr</c:v>
                </c:pt>
                <c:pt idx="2">
                  <c:v>Sept-Jul</c:v>
                </c:pt>
              </c:strCache>
            </c:strRef>
          </c:cat>
          <c:val>
            <c:numRef>
              <c:f>Sheet1!$B$2:$B$4</c:f>
              <c:numCache>
                <c:formatCode>0%</c:formatCode>
                <c:ptCount val="3"/>
                <c:pt idx="0">
                  <c:v>7.0000000000000007E-2</c:v>
                </c:pt>
                <c:pt idx="1">
                  <c:v>0.08</c:v>
                </c:pt>
                <c:pt idx="2">
                  <c:v>0.17</c:v>
                </c:pt>
              </c:numCache>
            </c:numRef>
          </c:val>
          <c:extLst>
            <c:ext xmlns:c16="http://schemas.microsoft.com/office/drawing/2014/chart" uri="{C3380CC4-5D6E-409C-BE32-E72D297353CC}">
              <c16:uniqueId val="{00000000-67BC-4224-BB5E-BD16A1E53F5E}"/>
            </c:ext>
          </c:extLst>
        </c:ser>
        <c:ser>
          <c:idx val="1"/>
          <c:order val="1"/>
          <c:tx>
            <c:strRef>
              <c:f>Sheet1!$C$1</c:f>
              <c:strCache>
                <c:ptCount val="1"/>
                <c:pt idx="0">
                  <c:v>Reading Non EAL</c:v>
                </c:pt>
              </c:strCache>
            </c:strRef>
          </c:tx>
          <c:spPr>
            <a:solidFill>
              <a:schemeClr val="accent3">
                <a:lumMod val="60000"/>
                <a:lumOff val="40000"/>
              </a:schemeClr>
            </a:solidFill>
          </c:spPr>
          <c:invertIfNegative val="0"/>
          <c:cat>
            <c:strRef>
              <c:f>Sheet1!$A$2:$A$4</c:f>
              <c:strCache>
                <c:ptCount val="3"/>
                <c:pt idx="0">
                  <c:v>Sept-Dec</c:v>
                </c:pt>
                <c:pt idx="1">
                  <c:v>Sept-Apr</c:v>
                </c:pt>
                <c:pt idx="2">
                  <c:v>Sept-Jul</c:v>
                </c:pt>
              </c:strCache>
            </c:strRef>
          </c:cat>
          <c:val>
            <c:numRef>
              <c:f>Sheet1!$C$2:$C$4</c:f>
              <c:numCache>
                <c:formatCode>0%</c:formatCode>
                <c:ptCount val="3"/>
                <c:pt idx="0">
                  <c:v>0.24</c:v>
                </c:pt>
                <c:pt idx="1">
                  <c:v>0.47</c:v>
                </c:pt>
                <c:pt idx="2">
                  <c:v>0.72</c:v>
                </c:pt>
              </c:numCache>
            </c:numRef>
          </c:val>
          <c:extLst>
            <c:ext xmlns:c16="http://schemas.microsoft.com/office/drawing/2014/chart" uri="{C3380CC4-5D6E-409C-BE32-E72D297353CC}">
              <c16:uniqueId val="{00000001-67BC-4224-BB5E-BD16A1E53F5E}"/>
            </c:ext>
          </c:extLst>
        </c:ser>
        <c:ser>
          <c:idx val="2"/>
          <c:order val="2"/>
          <c:tx>
            <c:strRef>
              <c:f>Sheet1!$D$1</c:f>
              <c:strCache>
                <c:ptCount val="1"/>
              </c:strCache>
            </c:strRef>
          </c:tx>
          <c:invertIfNegative val="0"/>
          <c:cat>
            <c:strRef>
              <c:f>Sheet1!$A$2:$A$4</c:f>
              <c:strCache>
                <c:ptCount val="3"/>
                <c:pt idx="0">
                  <c:v>Sept-Dec</c:v>
                </c:pt>
                <c:pt idx="1">
                  <c:v>Sept-Apr</c:v>
                </c:pt>
                <c:pt idx="2">
                  <c:v>Sept-Jul</c:v>
                </c:pt>
              </c:strCache>
            </c:strRef>
          </c:cat>
          <c:val>
            <c:numRef>
              <c:f>Sheet1!$D$2:$D$4</c:f>
              <c:numCache>
                <c:formatCode>General</c:formatCode>
                <c:ptCount val="3"/>
              </c:numCache>
            </c:numRef>
          </c:val>
          <c:extLst>
            <c:ext xmlns:c16="http://schemas.microsoft.com/office/drawing/2014/chart" uri="{C3380CC4-5D6E-409C-BE32-E72D297353CC}">
              <c16:uniqueId val="{00000002-67BC-4224-BB5E-BD16A1E53F5E}"/>
            </c:ext>
          </c:extLst>
        </c:ser>
        <c:dLbls>
          <c:showLegendKey val="0"/>
          <c:showVal val="0"/>
          <c:showCatName val="0"/>
          <c:showSerName val="0"/>
          <c:showPercent val="0"/>
          <c:showBubbleSize val="0"/>
        </c:dLbls>
        <c:gapWidth val="150"/>
        <c:axId val="98272384"/>
        <c:axId val="98273920"/>
      </c:barChart>
      <c:catAx>
        <c:axId val="98272384"/>
        <c:scaling>
          <c:orientation val="minMax"/>
        </c:scaling>
        <c:delete val="0"/>
        <c:axPos val="b"/>
        <c:numFmt formatCode="General" sourceLinked="1"/>
        <c:majorTickMark val="out"/>
        <c:minorTickMark val="none"/>
        <c:tickLblPos val="nextTo"/>
        <c:txPr>
          <a:bodyPr/>
          <a:lstStyle/>
          <a:p>
            <a:pPr>
              <a:defRPr sz="1100"/>
            </a:pPr>
            <a:endParaRPr lang="en-US"/>
          </a:p>
        </c:txPr>
        <c:crossAx val="98273920"/>
        <c:crosses val="autoZero"/>
        <c:auto val="1"/>
        <c:lblAlgn val="ctr"/>
        <c:lblOffset val="100"/>
        <c:noMultiLvlLbl val="0"/>
      </c:catAx>
      <c:valAx>
        <c:axId val="98273920"/>
        <c:scaling>
          <c:orientation val="minMax"/>
        </c:scaling>
        <c:delete val="0"/>
        <c:axPos val="l"/>
        <c:majorGridlines/>
        <c:numFmt formatCode="0%" sourceLinked="1"/>
        <c:majorTickMark val="out"/>
        <c:minorTickMark val="none"/>
        <c:tickLblPos val="nextTo"/>
        <c:crossAx val="98272384"/>
        <c:crosses val="autoZero"/>
        <c:crossBetween val="between"/>
      </c:valAx>
    </c:plotArea>
    <c:legend>
      <c:legendPos val="r"/>
      <c:layout>
        <c:manualLayout>
          <c:xMode val="edge"/>
          <c:yMode val="edge"/>
          <c:x val="0.10464697424279296"/>
          <c:y val="2.1268262396232271E-3"/>
          <c:w val="0.85083276091775506"/>
          <c:h val="0.13770388142428816"/>
        </c:manualLayout>
      </c:layout>
      <c:overlay val="0"/>
    </c:legend>
    <c:plotVisOnly val="1"/>
    <c:dispBlanksAs val="gap"/>
    <c:showDLblsOverMax val="0"/>
  </c:chart>
  <c:spPr>
    <a:scene3d>
      <a:camera prst="orthographicFront"/>
      <a:lightRig rig="threePt" dir="t"/>
    </a:scene3d>
    <a:sp3d prstMaterial="metal">
      <a:bevelT w="88900" h="88900"/>
    </a:sp3d>
  </c:spPr>
  <c:txPr>
    <a:bodyPr/>
    <a:lstStyle/>
    <a:p>
      <a:pPr>
        <a:defRPr sz="1050"/>
      </a:pPr>
      <a:endParaRPr lang="en-US"/>
    </a:p>
  </c:tx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7771600000000001"/>
          <c:y val="0.17771600000000001"/>
          <c:w val="0.64456800000000003"/>
          <c:h val="0.63206799999999996"/>
        </c:manualLayout>
      </c:layout>
      <c:pieChart>
        <c:varyColors val="0"/>
        <c:dLbls>
          <c:showLegendKey val="0"/>
          <c:showVal val="0"/>
          <c:showCatName val="0"/>
          <c:showSerName val="0"/>
          <c:showPercent val="0"/>
          <c:showBubbleSize val="0"/>
          <c:showLeaderLines val="0"/>
        </c:dLbls>
        <c:firstSliceAng val="153"/>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EAL</c:v>
                </c:pt>
              </c:strCache>
            </c:strRef>
          </c:tx>
          <c:spPr>
            <a:solidFill>
              <a:schemeClr val="accent1"/>
            </a:solidFill>
            <a:ln>
              <a:noFill/>
            </a:ln>
            <a:effectLst/>
          </c:spPr>
          <c:invertIfNegative val="0"/>
          <c:cat>
            <c:strRef>
              <c:f>Sheet1!$A$2:$A$4</c:f>
              <c:strCache>
                <c:ptCount val="3"/>
                <c:pt idx="0">
                  <c:v>Sept-Dec</c:v>
                </c:pt>
                <c:pt idx="1">
                  <c:v>Sept-Apr</c:v>
                </c:pt>
                <c:pt idx="2">
                  <c:v>Sept-Jul</c:v>
                </c:pt>
              </c:strCache>
            </c:strRef>
          </c:cat>
          <c:val>
            <c:numRef>
              <c:f>Sheet1!$B$2:$B$4</c:f>
              <c:numCache>
                <c:formatCode>0%</c:formatCode>
                <c:ptCount val="3"/>
                <c:pt idx="0">
                  <c:v>0.16</c:v>
                </c:pt>
                <c:pt idx="1">
                  <c:v>0.28000000000000003</c:v>
                </c:pt>
                <c:pt idx="2">
                  <c:v>0.4</c:v>
                </c:pt>
              </c:numCache>
            </c:numRef>
          </c:val>
          <c:extLst>
            <c:ext xmlns:c16="http://schemas.microsoft.com/office/drawing/2014/chart" uri="{C3380CC4-5D6E-409C-BE32-E72D297353CC}">
              <c16:uniqueId val="{00000000-634B-4B57-8DF6-E49E9F0EBBFC}"/>
            </c:ext>
          </c:extLst>
        </c:ser>
        <c:ser>
          <c:idx val="1"/>
          <c:order val="1"/>
          <c:tx>
            <c:strRef>
              <c:f>Sheet1!$C$1</c:f>
              <c:strCache>
                <c:ptCount val="1"/>
                <c:pt idx="0">
                  <c:v>Non EAL</c:v>
                </c:pt>
              </c:strCache>
            </c:strRef>
          </c:tx>
          <c:spPr>
            <a:solidFill>
              <a:schemeClr val="accent2"/>
            </a:solidFill>
            <a:ln>
              <a:noFill/>
            </a:ln>
            <a:effectLst/>
          </c:spPr>
          <c:invertIfNegative val="0"/>
          <c:cat>
            <c:strRef>
              <c:f>Sheet1!$A$2:$A$4</c:f>
              <c:strCache>
                <c:ptCount val="3"/>
                <c:pt idx="0">
                  <c:v>Sept-Dec</c:v>
                </c:pt>
                <c:pt idx="1">
                  <c:v>Sept-Apr</c:v>
                </c:pt>
                <c:pt idx="2">
                  <c:v>Sept-Jul</c:v>
                </c:pt>
              </c:strCache>
            </c:strRef>
          </c:cat>
          <c:val>
            <c:numRef>
              <c:f>Sheet1!$C$2:$C$4</c:f>
              <c:numCache>
                <c:formatCode>0%</c:formatCode>
                <c:ptCount val="3"/>
                <c:pt idx="0">
                  <c:v>0.22</c:v>
                </c:pt>
                <c:pt idx="1">
                  <c:v>0.38</c:v>
                </c:pt>
                <c:pt idx="2">
                  <c:v>0.62</c:v>
                </c:pt>
              </c:numCache>
            </c:numRef>
          </c:val>
          <c:extLst>
            <c:ext xmlns:c16="http://schemas.microsoft.com/office/drawing/2014/chart" uri="{C3380CC4-5D6E-409C-BE32-E72D297353CC}">
              <c16:uniqueId val="{00000001-634B-4B57-8DF6-E49E9F0EBBFC}"/>
            </c:ext>
          </c:extLst>
        </c:ser>
        <c:dLbls>
          <c:showLegendKey val="0"/>
          <c:showVal val="0"/>
          <c:showCatName val="0"/>
          <c:showSerName val="0"/>
          <c:showPercent val="0"/>
          <c:showBubbleSize val="0"/>
        </c:dLbls>
        <c:gapWidth val="219"/>
        <c:overlap val="-27"/>
        <c:axId val="79737216"/>
        <c:axId val="79738752"/>
      </c:barChart>
      <c:catAx>
        <c:axId val="79737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9738752"/>
        <c:crosses val="autoZero"/>
        <c:auto val="1"/>
        <c:lblAlgn val="ctr"/>
        <c:lblOffset val="100"/>
        <c:noMultiLvlLbl val="1"/>
      </c:catAx>
      <c:valAx>
        <c:axId val="79738752"/>
        <c:scaling>
          <c:orientation val="minMax"/>
          <c:max val="0.70000000000000007"/>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9737216"/>
        <c:crosses val="autoZero"/>
        <c:crossBetween val="between"/>
        <c:majorUnit val="0.1"/>
        <c:minorUnit val="1.0000000000000002E-2"/>
      </c:valAx>
      <c:spPr>
        <a:noFill/>
        <a:ln>
          <a:noFill/>
        </a:ln>
        <a:effectLst/>
      </c:spPr>
    </c:plotArea>
    <c:legend>
      <c:legendPos val="t"/>
      <c:layout>
        <c:manualLayout>
          <c:xMode val="edge"/>
          <c:yMode val="edge"/>
          <c:x val="3.1540220286804699E-2"/>
          <c:y val="1.63127856457762E-2"/>
          <c:w val="0.93668077001720096"/>
          <c:h val="6.9064737904546494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Avenir Black" charset="0"/>
              <a:ea typeface="Avenir Black" charset="0"/>
              <a:cs typeface="Avenir Black" charset="0"/>
            </a:defRPr>
          </a:pPr>
          <a:endParaRPr lang="en-US"/>
        </a:p>
      </c:txPr>
    </c:legend>
    <c:plotVisOnly val="1"/>
    <c:dispBlanksAs val="gap"/>
    <c:showDLblsOverMax val="0"/>
  </c:chart>
  <c:spPr>
    <a:noFill/>
    <a:ln>
      <a:noFill/>
    </a:ln>
    <a:effectLst>
      <a:outerShdw blurRad="50800" dist="38100" algn="l" rotWithShape="0">
        <a:prstClr val="black">
          <a:alpha val="40000"/>
        </a:prstClr>
      </a:outerShdw>
    </a:effectLst>
  </c:spPr>
  <c:txPr>
    <a:bodyPr/>
    <a:lstStyle/>
    <a:p>
      <a:pPr>
        <a:defRPr/>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plotArea>
      <c:layout>
        <c:manualLayout>
          <c:layoutTarget val="inner"/>
          <c:xMode val="edge"/>
          <c:yMode val="edge"/>
          <c:x val="0.11512268608770619"/>
          <c:y val="0.13674532870539885"/>
          <c:w val="0.80873758282662633"/>
          <c:h val="0.64330716023687828"/>
        </c:manualLayout>
      </c:layout>
      <c:barChart>
        <c:barDir val="col"/>
        <c:grouping val="clustered"/>
        <c:varyColors val="0"/>
        <c:ser>
          <c:idx val="0"/>
          <c:order val="0"/>
          <c:tx>
            <c:strRef>
              <c:f>Sheet1!$B$1</c:f>
              <c:strCache>
                <c:ptCount val="1"/>
                <c:pt idx="0">
                  <c:v>EAL</c:v>
                </c:pt>
              </c:strCache>
            </c:strRef>
          </c:tx>
          <c:spPr>
            <a:solidFill>
              <a:schemeClr val="accent3">
                <a:lumMod val="75000"/>
              </a:schemeClr>
            </a:solidFill>
          </c:spPr>
          <c:invertIfNegative val="0"/>
          <c:cat>
            <c:strRef>
              <c:f>Sheet1!$A$2:$A$4</c:f>
              <c:strCache>
                <c:ptCount val="3"/>
                <c:pt idx="0">
                  <c:v>Sept-Dec</c:v>
                </c:pt>
                <c:pt idx="1">
                  <c:v>Sept-Apr</c:v>
                </c:pt>
                <c:pt idx="2">
                  <c:v>Sept-Jul</c:v>
                </c:pt>
              </c:strCache>
            </c:strRef>
          </c:cat>
          <c:val>
            <c:numRef>
              <c:f>Sheet1!$B$2:$B$4</c:f>
              <c:numCache>
                <c:formatCode>0%</c:formatCode>
                <c:ptCount val="3"/>
                <c:pt idx="0">
                  <c:v>0.14000000000000001</c:v>
                </c:pt>
                <c:pt idx="1">
                  <c:v>0.28000000000000003</c:v>
                </c:pt>
                <c:pt idx="2">
                  <c:v>0.42</c:v>
                </c:pt>
              </c:numCache>
            </c:numRef>
          </c:val>
          <c:extLst>
            <c:ext xmlns:c16="http://schemas.microsoft.com/office/drawing/2014/chart" uri="{C3380CC4-5D6E-409C-BE32-E72D297353CC}">
              <c16:uniqueId val="{00000000-4B57-4A56-9DC3-6F7B154F7F97}"/>
            </c:ext>
          </c:extLst>
        </c:ser>
        <c:ser>
          <c:idx val="1"/>
          <c:order val="1"/>
          <c:tx>
            <c:strRef>
              <c:f>Sheet1!$C$1</c:f>
              <c:strCache>
                <c:ptCount val="1"/>
                <c:pt idx="0">
                  <c:v>Non EAL</c:v>
                </c:pt>
              </c:strCache>
            </c:strRef>
          </c:tx>
          <c:spPr>
            <a:solidFill>
              <a:schemeClr val="accent3">
                <a:lumMod val="60000"/>
                <a:lumOff val="40000"/>
              </a:schemeClr>
            </a:solidFill>
          </c:spPr>
          <c:invertIfNegative val="0"/>
          <c:cat>
            <c:strRef>
              <c:f>Sheet1!$A$2:$A$4</c:f>
              <c:strCache>
                <c:ptCount val="3"/>
                <c:pt idx="0">
                  <c:v>Sept-Dec</c:v>
                </c:pt>
                <c:pt idx="1">
                  <c:v>Sept-Apr</c:v>
                </c:pt>
                <c:pt idx="2">
                  <c:v>Sept-Jul</c:v>
                </c:pt>
              </c:strCache>
            </c:strRef>
          </c:cat>
          <c:val>
            <c:numRef>
              <c:f>Sheet1!$C$2:$C$4</c:f>
              <c:numCache>
                <c:formatCode>0%</c:formatCode>
                <c:ptCount val="3"/>
                <c:pt idx="0">
                  <c:v>0.24</c:v>
                </c:pt>
                <c:pt idx="1">
                  <c:v>0.4</c:v>
                </c:pt>
                <c:pt idx="2">
                  <c:v>0.63</c:v>
                </c:pt>
              </c:numCache>
            </c:numRef>
          </c:val>
          <c:extLst>
            <c:ext xmlns:c16="http://schemas.microsoft.com/office/drawing/2014/chart" uri="{C3380CC4-5D6E-409C-BE32-E72D297353CC}">
              <c16:uniqueId val="{00000001-4B57-4A56-9DC3-6F7B154F7F97}"/>
            </c:ext>
          </c:extLst>
        </c:ser>
        <c:ser>
          <c:idx val="2"/>
          <c:order val="2"/>
          <c:tx>
            <c:strRef>
              <c:f>Sheet1!$D$1</c:f>
              <c:strCache>
                <c:ptCount val="1"/>
              </c:strCache>
            </c:strRef>
          </c:tx>
          <c:invertIfNegative val="0"/>
          <c:cat>
            <c:strRef>
              <c:f>Sheet1!$A$2:$A$4</c:f>
              <c:strCache>
                <c:ptCount val="3"/>
                <c:pt idx="0">
                  <c:v>Sept-Dec</c:v>
                </c:pt>
                <c:pt idx="1">
                  <c:v>Sept-Apr</c:v>
                </c:pt>
                <c:pt idx="2">
                  <c:v>Sept-Jul</c:v>
                </c:pt>
              </c:strCache>
            </c:strRef>
          </c:cat>
          <c:val>
            <c:numRef>
              <c:f>Sheet1!$D$2:$D$4</c:f>
              <c:numCache>
                <c:formatCode>General</c:formatCode>
                <c:ptCount val="3"/>
              </c:numCache>
            </c:numRef>
          </c:val>
          <c:extLst>
            <c:ext xmlns:c16="http://schemas.microsoft.com/office/drawing/2014/chart" uri="{C3380CC4-5D6E-409C-BE32-E72D297353CC}">
              <c16:uniqueId val="{00000002-4B57-4A56-9DC3-6F7B154F7F97}"/>
            </c:ext>
          </c:extLst>
        </c:ser>
        <c:dLbls>
          <c:showLegendKey val="0"/>
          <c:showVal val="0"/>
          <c:showCatName val="0"/>
          <c:showSerName val="0"/>
          <c:showPercent val="0"/>
          <c:showBubbleSize val="0"/>
        </c:dLbls>
        <c:gapWidth val="150"/>
        <c:axId val="100483456"/>
        <c:axId val="100484992"/>
      </c:barChart>
      <c:catAx>
        <c:axId val="100483456"/>
        <c:scaling>
          <c:orientation val="minMax"/>
        </c:scaling>
        <c:delete val="0"/>
        <c:axPos val="b"/>
        <c:numFmt formatCode="General" sourceLinked="1"/>
        <c:majorTickMark val="out"/>
        <c:minorTickMark val="none"/>
        <c:tickLblPos val="nextTo"/>
        <c:txPr>
          <a:bodyPr/>
          <a:lstStyle/>
          <a:p>
            <a:pPr>
              <a:defRPr sz="1100"/>
            </a:pPr>
            <a:endParaRPr lang="en-US"/>
          </a:p>
        </c:txPr>
        <c:crossAx val="100484992"/>
        <c:crosses val="autoZero"/>
        <c:auto val="1"/>
        <c:lblAlgn val="ctr"/>
        <c:lblOffset val="100"/>
        <c:noMultiLvlLbl val="0"/>
      </c:catAx>
      <c:valAx>
        <c:axId val="100484992"/>
        <c:scaling>
          <c:orientation val="minMax"/>
        </c:scaling>
        <c:delete val="0"/>
        <c:axPos val="l"/>
        <c:majorGridlines/>
        <c:numFmt formatCode="0%" sourceLinked="1"/>
        <c:majorTickMark val="out"/>
        <c:minorTickMark val="none"/>
        <c:tickLblPos val="nextTo"/>
        <c:crossAx val="100483456"/>
        <c:crosses val="autoZero"/>
        <c:crossBetween val="between"/>
      </c:valAx>
    </c:plotArea>
    <c:legend>
      <c:legendPos val="r"/>
      <c:layout>
        <c:manualLayout>
          <c:xMode val="edge"/>
          <c:yMode val="edge"/>
          <c:x val="0.10464697424279296"/>
          <c:y val="2.1268262396232271E-3"/>
          <c:w val="0.85083276091775506"/>
          <c:h val="0.13770388142428816"/>
        </c:manualLayout>
      </c:layout>
      <c:overlay val="0"/>
    </c:legend>
    <c:plotVisOnly val="1"/>
    <c:dispBlanksAs val="gap"/>
    <c:showDLblsOverMax val="0"/>
  </c:chart>
  <c:spPr>
    <a:scene3d>
      <a:camera prst="orthographicFront"/>
      <a:lightRig rig="threePt" dir="t"/>
    </a:scene3d>
    <a:sp3d prstMaterial="metal">
      <a:bevelT w="88900" h="88900"/>
    </a:sp3d>
  </c:spPr>
  <c:txPr>
    <a:bodyPr/>
    <a:lstStyle/>
    <a:p>
      <a:pPr>
        <a:defRPr sz="1050"/>
      </a:pPr>
      <a:endParaRPr lang="en-US"/>
    </a:p>
  </c:txPr>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
          <c:y val="0"/>
          <c:w val="0.95467564851074582"/>
          <c:h val="0.95467564851074582"/>
        </c:manualLayout>
      </c:layout>
      <c:pieChart>
        <c:varyColors val="0"/>
        <c:ser>
          <c:idx val="0"/>
          <c:order val="0"/>
          <c:tx>
            <c:strRef>
              <c:f>Sheet1!$A$2</c:f>
              <c:strCache>
                <c:ptCount val="1"/>
                <c:pt idx="0">
                  <c:v>Region 1</c:v>
                </c:pt>
              </c:strCache>
            </c:strRef>
          </c:tx>
          <c:spPr>
            <a:solidFill>
              <a:schemeClr val="accent2">
                <a:hueOff val="58624"/>
                <a:satOff val="8984"/>
                <a:lumOff val="25490"/>
              </a:schemeClr>
            </a:solidFill>
            <a:ln w="12700" cap="flat">
              <a:noFill/>
              <a:miter lim="400000"/>
            </a:ln>
            <a:effectLst/>
          </c:spPr>
          <c:explosion val="38"/>
          <c:dPt>
            <c:idx val="0"/>
            <c:bubble3D val="0"/>
            <c:explosion val="19"/>
            <c:extLst>
              <c:ext xmlns:c16="http://schemas.microsoft.com/office/drawing/2014/chart" uri="{C3380CC4-5D6E-409C-BE32-E72D297353CC}">
                <c16:uniqueId val="{00000000-829A-47EA-B571-1A4B3956333C}"/>
              </c:ext>
            </c:extLst>
          </c:dPt>
          <c:dPt>
            <c:idx val="1"/>
            <c:bubble3D val="0"/>
            <c:explosion val="4"/>
            <c:spPr>
              <a:solidFill>
                <a:schemeClr val="accent3">
                  <a:hueOff val="-1187647"/>
                  <a:satOff val="22407"/>
                  <a:lumOff val="18627"/>
                </a:schemeClr>
              </a:solidFill>
              <a:ln w="12700" cap="flat">
                <a:noFill/>
                <a:miter lim="400000"/>
              </a:ln>
              <a:effectLst/>
            </c:spPr>
            <c:extLst>
              <c:ext xmlns:c16="http://schemas.microsoft.com/office/drawing/2014/chart" uri="{C3380CC4-5D6E-409C-BE32-E72D297353CC}">
                <c16:uniqueId val="{00000002-829A-47EA-B571-1A4B3956333C}"/>
              </c:ext>
            </c:extLst>
          </c:dPt>
          <c:dLbls>
            <c:dLbl>
              <c:idx val="0"/>
              <c:layout>
                <c:manualLayout>
                  <c:x val="5.6674319358931406E-2"/>
                  <c:y val="0.22233771440811551"/>
                </c:manualLayout>
              </c:layout>
              <c:numFmt formatCode="#,##0%" sourceLinked="0"/>
              <c:spPr/>
              <c:txPr>
                <a:bodyPr/>
                <a:lstStyle/>
                <a:p>
                  <a:pPr>
                    <a:defRPr sz="1800" b="0" i="0" u="none" strike="noStrike">
                      <a:solidFill>
                        <a:srgbClr val="838787"/>
                      </a:solidFill>
                      <a:latin typeface="DIN Condensed"/>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0-829A-47EA-B571-1A4B3956333C}"/>
                </c:ext>
              </c:extLst>
            </c:dLbl>
            <c:dLbl>
              <c:idx val="1"/>
              <c:layout>
                <c:manualLayout>
                  <c:x val="-2.615737816566065E-2"/>
                  <c:y val="0.37928198340207941"/>
                </c:manualLayout>
              </c:layout>
              <c:numFmt formatCode="#,##0%" sourceLinked="0"/>
              <c:spPr/>
              <c:txPr>
                <a:bodyPr/>
                <a:lstStyle/>
                <a:p>
                  <a:pPr>
                    <a:defRPr sz="1800" b="0" i="0" u="none" strike="noStrike">
                      <a:solidFill>
                        <a:srgbClr val="838787"/>
                      </a:solidFill>
                      <a:latin typeface="DIN Condensed"/>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2-829A-47EA-B571-1A4B3956333C}"/>
                </c:ext>
              </c:extLst>
            </c:dLbl>
            <c:numFmt formatCode="#,##0%" sourceLinked="0"/>
            <c:spPr>
              <a:noFill/>
              <a:ln>
                <a:noFill/>
              </a:ln>
              <a:effectLst/>
            </c:spPr>
            <c:txPr>
              <a:bodyPr/>
              <a:lstStyle/>
              <a:p>
                <a:pPr>
                  <a:defRPr sz="1800" b="0" i="0" u="none" strike="noStrike">
                    <a:solidFill>
                      <a:srgbClr val="838787"/>
                    </a:solidFill>
                    <a:latin typeface="DIN Condensed"/>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Sheet1!$B$1:$C$1</c:f>
              <c:strCache>
                <c:ptCount val="2"/>
                <c:pt idx="0">
                  <c:v>FSM</c:v>
                </c:pt>
                <c:pt idx="1">
                  <c:v>Other</c:v>
                </c:pt>
              </c:strCache>
            </c:strRef>
          </c:cat>
          <c:val>
            <c:numRef>
              <c:f>Sheet1!$B$2:$C$2</c:f>
              <c:numCache>
                <c:formatCode>0.00%</c:formatCode>
                <c:ptCount val="2"/>
                <c:pt idx="0">
                  <c:v>0.28999999999999998</c:v>
                </c:pt>
                <c:pt idx="1">
                  <c:v>0.71</c:v>
                </c:pt>
              </c:numCache>
            </c:numRef>
          </c:val>
          <c:extLst>
            <c:ext xmlns:c16="http://schemas.microsoft.com/office/drawing/2014/chart" uri="{C3380CC4-5D6E-409C-BE32-E72D297353CC}">
              <c16:uniqueId val="{00000003-829A-47EA-B571-1A4B3956333C}"/>
            </c:ext>
          </c:extLst>
        </c:ser>
        <c:dLbls>
          <c:showLegendKey val="0"/>
          <c:showVal val="0"/>
          <c:showCatName val="0"/>
          <c:showSerName val="0"/>
          <c:showPercent val="0"/>
          <c:showBubbleSize val="0"/>
          <c:showLeaderLines val="0"/>
        </c:dLbls>
        <c:firstSliceAng val="153"/>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FSM</c:v>
                </c:pt>
              </c:strCache>
            </c:strRef>
          </c:tx>
          <c:spPr>
            <a:solidFill>
              <a:schemeClr val="accent1"/>
            </a:solidFill>
            <a:ln>
              <a:noFill/>
            </a:ln>
            <a:effectLst/>
          </c:spPr>
          <c:invertIfNegative val="0"/>
          <c:cat>
            <c:strRef>
              <c:f>Sheet1!$A$2:$A$4</c:f>
              <c:strCache>
                <c:ptCount val="3"/>
                <c:pt idx="0">
                  <c:v>Sept-Dec</c:v>
                </c:pt>
                <c:pt idx="1">
                  <c:v>Sept-Apr</c:v>
                </c:pt>
                <c:pt idx="2">
                  <c:v>Sept-Jul</c:v>
                </c:pt>
              </c:strCache>
            </c:strRef>
          </c:cat>
          <c:val>
            <c:numRef>
              <c:f>Sheet1!$B$2:$B$4</c:f>
              <c:numCache>
                <c:formatCode>0%</c:formatCode>
                <c:ptCount val="3"/>
                <c:pt idx="0">
                  <c:v>0.14000000000000001</c:v>
                </c:pt>
                <c:pt idx="1">
                  <c:v>0.28999999999999998</c:v>
                </c:pt>
                <c:pt idx="2">
                  <c:v>0.43</c:v>
                </c:pt>
              </c:numCache>
            </c:numRef>
          </c:val>
          <c:extLst>
            <c:ext xmlns:c16="http://schemas.microsoft.com/office/drawing/2014/chart" uri="{C3380CC4-5D6E-409C-BE32-E72D297353CC}">
              <c16:uniqueId val="{00000000-D582-46AC-B126-F93A5DF55B27}"/>
            </c:ext>
          </c:extLst>
        </c:ser>
        <c:ser>
          <c:idx val="1"/>
          <c:order val="1"/>
          <c:tx>
            <c:strRef>
              <c:f>Sheet1!$C$1</c:f>
              <c:strCache>
                <c:ptCount val="1"/>
                <c:pt idx="0">
                  <c:v>Non FSM</c:v>
                </c:pt>
              </c:strCache>
            </c:strRef>
          </c:tx>
          <c:spPr>
            <a:solidFill>
              <a:schemeClr val="accent2"/>
            </a:solidFill>
            <a:ln>
              <a:noFill/>
            </a:ln>
            <a:effectLst/>
          </c:spPr>
          <c:invertIfNegative val="0"/>
          <c:cat>
            <c:strRef>
              <c:f>Sheet1!$A$2:$A$4</c:f>
              <c:strCache>
                <c:ptCount val="3"/>
                <c:pt idx="0">
                  <c:v>Sept-Dec</c:v>
                </c:pt>
                <c:pt idx="1">
                  <c:v>Sept-Apr</c:v>
                </c:pt>
                <c:pt idx="2">
                  <c:v>Sept-Jul</c:v>
                </c:pt>
              </c:strCache>
            </c:strRef>
          </c:cat>
          <c:val>
            <c:numRef>
              <c:f>Sheet1!$C$2:$C$4</c:f>
              <c:numCache>
                <c:formatCode>0%</c:formatCode>
                <c:ptCount val="3"/>
                <c:pt idx="0">
                  <c:v>0.26</c:v>
                </c:pt>
                <c:pt idx="1">
                  <c:v>0.44</c:v>
                </c:pt>
                <c:pt idx="2">
                  <c:v>0.68</c:v>
                </c:pt>
              </c:numCache>
            </c:numRef>
          </c:val>
          <c:extLst>
            <c:ext xmlns:c16="http://schemas.microsoft.com/office/drawing/2014/chart" uri="{C3380CC4-5D6E-409C-BE32-E72D297353CC}">
              <c16:uniqueId val="{00000001-D582-46AC-B126-F93A5DF55B27}"/>
            </c:ext>
          </c:extLst>
        </c:ser>
        <c:dLbls>
          <c:showLegendKey val="0"/>
          <c:showVal val="0"/>
          <c:showCatName val="0"/>
          <c:showSerName val="0"/>
          <c:showPercent val="0"/>
          <c:showBubbleSize val="0"/>
        </c:dLbls>
        <c:gapWidth val="219"/>
        <c:overlap val="-27"/>
        <c:axId val="99200384"/>
        <c:axId val="99202176"/>
      </c:barChart>
      <c:catAx>
        <c:axId val="99200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9202176"/>
        <c:crosses val="autoZero"/>
        <c:auto val="1"/>
        <c:lblAlgn val="ctr"/>
        <c:lblOffset val="100"/>
        <c:noMultiLvlLbl val="1"/>
      </c:catAx>
      <c:valAx>
        <c:axId val="99202176"/>
        <c:scaling>
          <c:orientation val="minMax"/>
          <c:max val="0.70000000000000007"/>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9200384"/>
        <c:crosses val="autoZero"/>
        <c:crossBetween val="between"/>
        <c:majorUnit val="0.1"/>
        <c:minorUnit val="1.0000000000000002E-2"/>
      </c:valAx>
      <c:spPr>
        <a:noFill/>
        <a:ln>
          <a:noFill/>
        </a:ln>
        <a:effectLst/>
      </c:spPr>
    </c:plotArea>
    <c:legend>
      <c:legendPos val="t"/>
      <c:layout>
        <c:manualLayout>
          <c:xMode val="edge"/>
          <c:yMode val="edge"/>
          <c:x val="4.0619937342802927E-2"/>
          <c:y val="2.0883939683651875E-3"/>
          <c:w val="0.93668077001720096"/>
          <c:h val="6.9064737904546494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Avenir Black" charset="0"/>
              <a:ea typeface="Avenir Black" charset="0"/>
              <a:cs typeface="Avenir Black" charset="0"/>
            </a:defRPr>
          </a:pPr>
          <a:endParaRPr lang="en-US"/>
        </a:p>
      </c:txPr>
    </c:legend>
    <c:plotVisOnly val="1"/>
    <c:dispBlanksAs val="gap"/>
    <c:showDLblsOverMax val="0"/>
  </c:chart>
  <c:spPr>
    <a:noFill/>
    <a:ln>
      <a:noFill/>
    </a:ln>
    <a:effectLst>
      <a:outerShdw blurRad="50800" dist="38100" algn="l" rotWithShape="0">
        <a:prstClr val="black">
          <a:alpha val="40000"/>
        </a:prstClr>
      </a:outerShdw>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view3D>
      <c:rotX val="15"/>
      <c:rotY val="20"/>
      <c:rAngAx val="0"/>
    </c:view3D>
    <c:floor>
      <c:thickness val="0"/>
    </c:floor>
    <c:sideWall>
      <c:thickness val="0"/>
    </c:sideWall>
    <c:backWall>
      <c:thickness val="0"/>
    </c:backWall>
    <c:plotArea>
      <c:layout/>
      <c:bar3DChart>
        <c:barDir val="col"/>
        <c:grouping val="stacked"/>
        <c:varyColors val="0"/>
        <c:ser>
          <c:idx val="0"/>
          <c:order val="0"/>
          <c:tx>
            <c:strRef>
              <c:f>Sheet1!$B$1</c:f>
              <c:strCache>
                <c:ptCount val="1"/>
                <c:pt idx="0">
                  <c:v>Male</c:v>
                </c:pt>
              </c:strCache>
            </c:strRef>
          </c:tx>
          <c:spPr>
            <a:solidFill>
              <a:schemeClr val="accent1"/>
            </a:solidFill>
          </c:spPr>
          <c:invertIfNegative val="0"/>
          <c:dPt>
            <c:idx val="1"/>
            <c:invertIfNegative val="0"/>
            <c:bubble3D val="0"/>
            <c:extLst>
              <c:ext xmlns:c16="http://schemas.microsoft.com/office/drawing/2014/chart" uri="{C3380CC4-5D6E-409C-BE32-E72D297353CC}">
                <c16:uniqueId val="{00000000-3E1D-45BF-B94E-F8B0533593B7}"/>
              </c:ext>
            </c:extLst>
          </c:dPt>
          <c:dPt>
            <c:idx val="2"/>
            <c:invertIfNegative val="0"/>
            <c:bubble3D val="0"/>
            <c:extLst>
              <c:ext xmlns:c16="http://schemas.microsoft.com/office/drawing/2014/chart" uri="{C3380CC4-5D6E-409C-BE32-E72D297353CC}">
                <c16:uniqueId val="{00000001-3E1D-45BF-B94E-F8B0533593B7}"/>
              </c:ext>
            </c:extLst>
          </c:dPt>
          <c:cat>
            <c:strRef>
              <c:f>Sheet1!$A$2:$A$4</c:f>
              <c:strCache>
                <c:ptCount val="3"/>
                <c:pt idx="0">
                  <c:v>2016-17</c:v>
                </c:pt>
                <c:pt idx="1">
                  <c:v>2017-18</c:v>
                </c:pt>
                <c:pt idx="2">
                  <c:v>2018-19</c:v>
                </c:pt>
              </c:strCache>
            </c:strRef>
          </c:cat>
          <c:val>
            <c:numRef>
              <c:f>Sheet1!$B$2:$B$4</c:f>
              <c:numCache>
                <c:formatCode>0</c:formatCode>
                <c:ptCount val="3"/>
                <c:pt idx="0">
                  <c:v>43</c:v>
                </c:pt>
                <c:pt idx="1">
                  <c:v>44</c:v>
                </c:pt>
                <c:pt idx="2">
                  <c:v>45</c:v>
                </c:pt>
              </c:numCache>
            </c:numRef>
          </c:val>
          <c:extLst>
            <c:ext xmlns:c16="http://schemas.microsoft.com/office/drawing/2014/chart" uri="{C3380CC4-5D6E-409C-BE32-E72D297353CC}">
              <c16:uniqueId val="{00000002-3E1D-45BF-B94E-F8B0533593B7}"/>
            </c:ext>
          </c:extLst>
        </c:ser>
        <c:ser>
          <c:idx val="1"/>
          <c:order val="1"/>
          <c:tx>
            <c:strRef>
              <c:f>Sheet1!$C$1</c:f>
              <c:strCache>
                <c:ptCount val="1"/>
                <c:pt idx="0">
                  <c:v>Female</c:v>
                </c:pt>
              </c:strCache>
            </c:strRef>
          </c:tx>
          <c:invertIfNegative val="0"/>
          <c:cat>
            <c:strRef>
              <c:f>Sheet1!$A$2:$A$4</c:f>
              <c:strCache>
                <c:ptCount val="3"/>
                <c:pt idx="0">
                  <c:v>2016-17</c:v>
                </c:pt>
                <c:pt idx="1">
                  <c:v>2017-18</c:v>
                </c:pt>
                <c:pt idx="2">
                  <c:v>2018-19</c:v>
                </c:pt>
              </c:strCache>
            </c:strRef>
          </c:cat>
          <c:val>
            <c:numRef>
              <c:f>Sheet1!$C$2:$C$4</c:f>
              <c:numCache>
                <c:formatCode>0</c:formatCode>
                <c:ptCount val="3"/>
                <c:pt idx="0">
                  <c:v>25</c:v>
                </c:pt>
                <c:pt idx="1">
                  <c:v>26</c:v>
                </c:pt>
                <c:pt idx="2">
                  <c:v>25</c:v>
                </c:pt>
              </c:numCache>
            </c:numRef>
          </c:val>
          <c:extLst>
            <c:ext xmlns:c16="http://schemas.microsoft.com/office/drawing/2014/chart" uri="{C3380CC4-5D6E-409C-BE32-E72D297353CC}">
              <c16:uniqueId val="{00000003-3E1D-45BF-B94E-F8B0533593B7}"/>
            </c:ext>
          </c:extLst>
        </c:ser>
        <c:dLbls>
          <c:showLegendKey val="0"/>
          <c:showVal val="0"/>
          <c:showCatName val="0"/>
          <c:showSerName val="0"/>
          <c:showPercent val="0"/>
          <c:showBubbleSize val="0"/>
        </c:dLbls>
        <c:gapWidth val="150"/>
        <c:shape val="box"/>
        <c:axId val="42313600"/>
        <c:axId val="42315136"/>
        <c:axId val="0"/>
      </c:bar3DChart>
      <c:catAx>
        <c:axId val="42313600"/>
        <c:scaling>
          <c:orientation val="minMax"/>
        </c:scaling>
        <c:delete val="0"/>
        <c:axPos val="b"/>
        <c:numFmt formatCode="General" sourceLinked="1"/>
        <c:majorTickMark val="out"/>
        <c:minorTickMark val="none"/>
        <c:tickLblPos val="nextTo"/>
        <c:txPr>
          <a:bodyPr/>
          <a:lstStyle/>
          <a:p>
            <a:pPr>
              <a:defRPr b="1"/>
            </a:pPr>
            <a:endParaRPr lang="en-US"/>
          </a:p>
        </c:txPr>
        <c:crossAx val="42315136"/>
        <c:crosses val="autoZero"/>
        <c:auto val="1"/>
        <c:lblAlgn val="ctr"/>
        <c:lblOffset val="100"/>
        <c:noMultiLvlLbl val="0"/>
      </c:catAx>
      <c:valAx>
        <c:axId val="42315136"/>
        <c:scaling>
          <c:orientation val="minMax"/>
          <c:max val="75"/>
          <c:min val="0"/>
        </c:scaling>
        <c:delete val="0"/>
        <c:axPos val="l"/>
        <c:majorGridlines/>
        <c:numFmt formatCode="#,##0" sourceLinked="0"/>
        <c:majorTickMark val="out"/>
        <c:minorTickMark val="none"/>
        <c:tickLblPos val="nextTo"/>
        <c:txPr>
          <a:bodyPr/>
          <a:lstStyle/>
          <a:p>
            <a:pPr>
              <a:defRPr b="1"/>
            </a:pPr>
            <a:endParaRPr lang="en-US"/>
          </a:p>
        </c:txPr>
        <c:crossAx val="42313600"/>
        <c:crosses val="autoZero"/>
        <c:crossBetween val="between"/>
        <c:majorUnit val="25"/>
        <c:minorUnit val="2.0000000000000004E-2"/>
      </c:valAx>
    </c:plotArea>
    <c:legend>
      <c:legendPos val="r"/>
      <c:overlay val="0"/>
    </c:legend>
    <c:plotVisOnly val="1"/>
    <c:dispBlanksAs val="gap"/>
    <c:showDLblsOverMax val="0"/>
  </c:chart>
  <c:spPr>
    <a:scene3d>
      <a:camera prst="orthographicFront"/>
      <a:lightRig rig="threePt" dir="t"/>
    </a:scene3d>
    <a:sp3d prstMaterial="metal">
      <a:bevelT w="88900" h="88900"/>
    </a:sp3d>
  </c:spPr>
  <c:txPr>
    <a:bodyPr/>
    <a:lstStyle/>
    <a:p>
      <a:pPr>
        <a:defRPr sz="1200"/>
      </a:pPr>
      <a:endParaRPr lang="en-US"/>
    </a:p>
  </c:txPr>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
          <c:y val="0"/>
          <c:w val="0.95467564851074582"/>
          <c:h val="0.95467564851074582"/>
        </c:manualLayout>
      </c:layout>
      <c:pieChart>
        <c:varyColors val="0"/>
        <c:ser>
          <c:idx val="0"/>
          <c:order val="0"/>
          <c:tx>
            <c:strRef>
              <c:f>Sheet1!$A$2</c:f>
              <c:strCache>
                <c:ptCount val="1"/>
                <c:pt idx="0">
                  <c:v>Region 1</c:v>
                </c:pt>
              </c:strCache>
            </c:strRef>
          </c:tx>
          <c:spPr>
            <a:solidFill>
              <a:schemeClr val="accent2">
                <a:hueOff val="58624"/>
                <a:satOff val="8984"/>
                <a:lumOff val="25490"/>
              </a:schemeClr>
            </a:solidFill>
            <a:ln w="12700" cap="flat">
              <a:noFill/>
              <a:miter lim="400000"/>
            </a:ln>
            <a:effectLst/>
          </c:spPr>
          <c:explosion val="38"/>
          <c:dPt>
            <c:idx val="0"/>
            <c:bubble3D val="0"/>
            <c:explosion val="19"/>
            <c:extLst>
              <c:ext xmlns:c16="http://schemas.microsoft.com/office/drawing/2014/chart" uri="{C3380CC4-5D6E-409C-BE32-E72D297353CC}">
                <c16:uniqueId val="{00000000-829A-47EA-B571-1A4B3956333C}"/>
              </c:ext>
            </c:extLst>
          </c:dPt>
          <c:dPt>
            <c:idx val="1"/>
            <c:bubble3D val="0"/>
            <c:explosion val="4"/>
            <c:spPr>
              <a:solidFill>
                <a:schemeClr val="accent3">
                  <a:hueOff val="-1187647"/>
                  <a:satOff val="22407"/>
                  <a:lumOff val="18627"/>
                </a:schemeClr>
              </a:solidFill>
              <a:ln w="12700" cap="flat">
                <a:noFill/>
                <a:miter lim="400000"/>
              </a:ln>
              <a:effectLst/>
            </c:spPr>
            <c:extLst>
              <c:ext xmlns:c16="http://schemas.microsoft.com/office/drawing/2014/chart" uri="{C3380CC4-5D6E-409C-BE32-E72D297353CC}">
                <c16:uniqueId val="{00000002-829A-47EA-B571-1A4B3956333C}"/>
              </c:ext>
            </c:extLst>
          </c:dPt>
          <c:dLbls>
            <c:dLbl>
              <c:idx val="0"/>
              <c:layout>
                <c:manualLayout>
                  <c:x val="8.0131686075290975E-2"/>
                  <c:y val="0.28729314466146361"/>
                </c:manualLayout>
              </c:layout>
              <c:numFmt formatCode="#,##0%" sourceLinked="0"/>
              <c:spPr/>
              <c:txPr>
                <a:bodyPr/>
                <a:lstStyle/>
                <a:p>
                  <a:pPr>
                    <a:defRPr sz="1800" b="0" i="0" u="none" strike="noStrike">
                      <a:solidFill>
                        <a:srgbClr val="838787"/>
                      </a:solidFill>
                      <a:latin typeface="DIN Condensed"/>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0-829A-47EA-B571-1A4B3956333C}"/>
                </c:ext>
              </c:extLst>
            </c:dLbl>
            <c:dLbl>
              <c:idx val="1"/>
              <c:layout>
                <c:manualLayout>
                  <c:x val="-2.615737816566065E-2"/>
                  <c:y val="0.37928198340207941"/>
                </c:manualLayout>
              </c:layout>
              <c:numFmt formatCode="#,##0%" sourceLinked="0"/>
              <c:spPr/>
              <c:txPr>
                <a:bodyPr/>
                <a:lstStyle/>
                <a:p>
                  <a:pPr>
                    <a:defRPr sz="1800" b="0" i="0" u="none" strike="noStrike">
                      <a:solidFill>
                        <a:srgbClr val="838787"/>
                      </a:solidFill>
                      <a:latin typeface="DIN Condensed"/>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2-829A-47EA-B571-1A4B3956333C}"/>
                </c:ext>
              </c:extLst>
            </c:dLbl>
            <c:numFmt formatCode="#,##0%" sourceLinked="0"/>
            <c:spPr>
              <a:noFill/>
              <a:ln>
                <a:noFill/>
              </a:ln>
              <a:effectLst/>
            </c:spPr>
            <c:txPr>
              <a:bodyPr/>
              <a:lstStyle/>
              <a:p>
                <a:pPr>
                  <a:defRPr sz="1800" b="0" i="0" u="none" strike="noStrike">
                    <a:solidFill>
                      <a:srgbClr val="838787"/>
                    </a:solidFill>
                    <a:latin typeface="DIN Condensed"/>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Sheet1!$B$1:$C$1</c:f>
              <c:strCache>
                <c:ptCount val="2"/>
                <c:pt idx="0">
                  <c:v>FSM</c:v>
                </c:pt>
                <c:pt idx="1">
                  <c:v>Other</c:v>
                </c:pt>
              </c:strCache>
            </c:strRef>
          </c:cat>
          <c:val>
            <c:numRef>
              <c:f>Sheet1!$B$2:$C$2</c:f>
              <c:numCache>
                <c:formatCode>0.00%</c:formatCode>
                <c:ptCount val="2"/>
                <c:pt idx="0">
                  <c:v>0.6</c:v>
                </c:pt>
                <c:pt idx="1">
                  <c:v>0.4</c:v>
                </c:pt>
              </c:numCache>
            </c:numRef>
          </c:val>
          <c:extLst>
            <c:ext xmlns:c16="http://schemas.microsoft.com/office/drawing/2014/chart" uri="{C3380CC4-5D6E-409C-BE32-E72D297353CC}">
              <c16:uniqueId val="{00000003-829A-47EA-B571-1A4B3956333C}"/>
            </c:ext>
          </c:extLst>
        </c:ser>
        <c:dLbls>
          <c:showLegendKey val="0"/>
          <c:showVal val="0"/>
          <c:showCatName val="0"/>
          <c:showSerName val="0"/>
          <c:showPercent val="0"/>
          <c:showBubbleSize val="0"/>
          <c:showLeaderLines val="0"/>
        </c:dLbls>
        <c:firstSliceAng val="153"/>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plotArea>
      <c:layout>
        <c:manualLayout>
          <c:layoutTarget val="inner"/>
          <c:xMode val="edge"/>
          <c:yMode val="edge"/>
          <c:x val="0.11512268608770619"/>
          <c:y val="0.13674532870539885"/>
          <c:w val="0.80873758282662633"/>
          <c:h val="0.64330716023687828"/>
        </c:manualLayout>
      </c:layout>
      <c:barChart>
        <c:barDir val="col"/>
        <c:grouping val="clustered"/>
        <c:varyColors val="0"/>
        <c:ser>
          <c:idx val="0"/>
          <c:order val="0"/>
          <c:tx>
            <c:strRef>
              <c:f>Sheet1!$B$1</c:f>
              <c:strCache>
                <c:ptCount val="1"/>
                <c:pt idx="0">
                  <c:v>Reading FSM</c:v>
                </c:pt>
              </c:strCache>
            </c:strRef>
          </c:tx>
          <c:spPr>
            <a:solidFill>
              <a:schemeClr val="accent3">
                <a:lumMod val="75000"/>
              </a:schemeClr>
            </a:solidFill>
          </c:spPr>
          <c:invertIfNegative val="0"/>
          <c:cat>
            <c:strRef>
              <c:f>Sheet1!$A$2:$A$4</c:f>
              <c:strCache>
                <c:ptCount val="3"/>
                <c:pt idx="0">
                  <c:v>Sept-Dec</c:v>
                </c:pt>
                <c:pt idx="1">
                  <c:v>Sept-Apr</c:v>
                </c:pt>
                <c:pt idx="2">
                  <c:v>Sept-Jul</c:v>
                </c:pt>
              </c:strCache>
            </c:strRef>
          </c:cat>
          <c:val>
            <c:numRef>
              <c:f>Sheet1!$B$2:$B$4</c:f>
              <c:numCache>
                <c:formatCode>0%</c:formatCode>
                <c:ptCount val="3"/>
                <c:pt idx="0">
                  <c:v>0.14000000000000001</c:v>
                </c:pt>
                <c:pt idx="1">
                  <c:v>0.22</c:v>
                </c:pt>
                <c:pt idx="2">
                  <c:v>0.41</c:v>
                </c:pt>
              </c:numCache>
            </c:numRef>
          </c:val>
          <c:extLst>
            <c:ext xmlns:c16="http://schemas.microsoft.com/office/drawing/2014/chart" uri="{C3380CC4-5D6E-409C-BE32-E72D297353CC}">
              <c16:uniqueId val="{00000000-67BC-4224-BB5E-BD16A1E53F5E}"/>
            </c:ext>
          </c:extLst>
        </c:ser>
        <c:ser>
          <c:idx val="1"/>
          <c:order val="1"/>
          <c:tx>
            <c:strRef>
              <c:f>Sheet1!$C$1</c:f>
              <c:strCache>
                <c:ptCount val="1"/>
                <c:pt idx="0">
                  <c:v>Reading Non FSM</c:v>
                </c:pt>
              </c:strCache>
            </c:strRef>
          </c:tx>
          <c:spPr>
            <a:solidFill>
              <a:schemeClr val="accent3">
                <a:lumMod val="60000"/>
                <a:lumOff val="40000"/>
              </a:schemeClr>
            </a:solidFill>
          </c:spPr>
          <c:invertIfNegative val="0"/>
          <c:cat>
            <c:strRef>
              <c:f>Sheet1!$A$2:$A$4</c:f>
              <c:strCache>
                <c:ptCount val="3"/>
                <c:pt idx="0">
                  <c:v>Sept-Dec</c:v>
                </c:pt>
                <c:pt idx="1">
                  <c:v>Sept-Apr</c:v>
                </c:pt>
                <c:pt idx="2">
                  <c:v>Sept-Jul</c:v>
                </c:pt>
              </c:strCache>
            </c:strRef>
          </c:cat>
          <c:val>
            <c:numRef>
              <c:f>Sheet1!$C$2:$C$4</c:f>
              <c:numCache>
                <c:formatCode>0%</c:formatCode>
                <c:ptCount val="3"/>
                <c:pt idx="0">
                  <c:v>0.21</c:v>
                </c:pt>
                <c:pt idx="1">
                  <c:v>0.43</c:v>
                </c:pt>
                <c:pt idx="2">
                  <c:v>0.66</c:v>
                </c:pt>
              </c:numCache>
            </c:numRef>
          </c:val>
          <c:extLst>
            <c:ext xmlns:c16="http://schemas.microsoft.com/office/drawing/2014/chart" uri="{C3380CC4-5D6E-409C-BE32-E72D297353CC}">
              <c16:uniqueId val="{00000001-67BC-4224-BB5E-BD16A1E53F5E}"/>
            </c:ext>
          </c:extLst>
        </c:ser>
        <c:ser>
          <c:idx val="2"/>
          <c:order val="2"/>
          <c:tx>
            <c:strRef>
              <c:f>Sheet1!$D$1</c:f>
              <c:strCache>
                <c:ptCount val="1"/>
              </c:strCache>
            </c:strRef>
          </c:tx>
          <c:invertIfNegative val="0"/>
          <c:cat>
            <c:strRef>
              <c:f>Sheet1!$A$2:$A$4</c:f>
              <c:strCache>
                <c:ptCount val="3"/>
                <c:pt idx="0">
                  <c:v>Sept-Dec</c:v>
                </c:pt>
                <c:pt idx="1">
                  <c:v>Sept-Apr</c:v>
                </c:pt>
                <c:pt idx="2">
                  <c:v>Sept-Jul</c:v>
                </c:pt>
              </c:strCache>
            </c:strRef>
          </c:cat>
          <c:val>
            <c:numRef>
              <c:f>Sheet1!$D$2:$D$4</c:f>
              <c:numCache>
                <c:formatCode>General</c:formatCode>
                <c:ptCount val="3"/>
              </c:numCache>
            </c:numRef>
          </c:val>
          <c:extLst>
            <c:ext xmlns:c16="http://schemas.microsoft.com/office/drawing/2014/chart" uri="{C3380CC4-5D6E-409C-BE32-E72D297353CC}">
              <c16:uniqueId val="{00000002-67BC-4224-BB5E-BD16A1E53F5E}"/>
            </c:ext>
          </c:extLst>
        </c:ser>
        <c:dLbls>
          <c:showLegendKey val="0"/>
          <c:showVal val="0"/>
          <c:showCatName val="0"/>
          <c:showSerName val="0"/>
          <c:showPercent val="0"/>
          <c:showBubbleSize val="0"/>
        </c:dLbls>
        <c:gapWidth val="150"/>
        <c:axId val="100606336"/>
        <c:axId val="100607872"/>
      </c:barChart>
      <c:catAx>
        <c:axId val="100606336"/>
        <c:scaling>
          <c:orientation val="minMax"/>
        </c:scaling>
        <c:delete val="0"/>
        <c:axPos val="b"/>
        <c:numFmt formatCode="General" sourceLinked="1"/>
        <c:majorTickMark val="out"/>
        <c:minorTickMark val="none"/>
        <c:tickLblPos val="nextTo"/>
        <c:txPr>
          <a:bodyPr/>
          <a:lstStyle/>
          <a:p>
            <a:pPr>
              <a:defRPr sz="1100"/>
            </a:pPr>
            <a:endParaRPr lang="en-US"/>
          </a:p>
        </c:txPr>
        <c:crossAx val="100607872"/>
        <c:crosses val="autoZero"/>
        <c:auto val="1"/>
        <c:lblAlgn val="ctr"/>
        <c:lblOffset val="100"/>
        <c:noMultiLvlLbl val="0"/>
      </c:catAx>
      <c:valAx>
        <c:axId val="100607872"/>
        <c:scaling>
          <c:orientation val="minMax"/>
        </c:scaling>
        <c:delete val="0"/>
        <c:axPos val="l"/>
        <c:majorGridlines/>
        <c:numFmt formatCode="0%" sourceLinked="1"/>
        <c:majorTickMark val="out"/>
        <c:minorTickMark val="none"/>
        <c:tickLblPos val="nextTo"/>
        <c:crossAx val="100606336"/>
        <c:crosses val="autoZero"/>
        <c:crossBetween val="between"/>
      </c:valAx>
    </c:plotArea>
    <c:legend>
      <c:legendPos val="r"/>
      <c:layout>
        <c:manualLayout>
          <c:xMode val="edge"/>
          <c:yMode val="edge"/>
          <c:x val="0.10464697424279296"/>
          <c:y val="2.1268262396232271E-3"/>
          <c:w val="0.85083276091775506"/>
          <c:h val="0.13770388142428816"/>
        </c:manualLayout>
      </c:layout>
      <c:overlay val="0"/>
    </c:legend>
    <c:plotVisOnly val="1"/>
    <c:dispBlanksAs val="gap"/>
    <c:showDLblsOverMax val="0"/>
  </c:chart>
  <c:spPr>
    <a:scene3d>
      <a:camera prst="orthographicFront"/>
      <a:lightRig rig="threePt" dir="t"/>
    </a:scene3d>
    <a:sp3d prstMaterial="metal">
      <a:bevelT w="88900" h="88900"/>
    </a:sp3d>
  </c:spPr>
  <c:txPr>
    <a:bodyPr/>
    <a:lstStyle/>
    <a:p>
      <a:pPr>
        <a:defRPr sz="1050"/>
      </a:pPr>
      <a:endParaRPr lang="en-US"/>
    </a:p>
  </c:txPr>
  <c:externalData r:id="rId1">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plotArea>
      <c:layout>
        <c:manualLayout>
          <c:layoutTarget val="inner"/>
          <c:xMode val="edge"/>
          <c:yMode val="edge"/>
          <c:x val="0.11512268608770619"/>
          <c:y val="0.13674532870539885"/>
          <c:w val="0.80873758282662633"/>
          <c:h val="0.64330716023687828"/>
        </c:manualLayout>
      </c:layout>
      <c:barChart>
        <c:barDir val="col"/>
        <c:grouping val="clustered"/>
        <c:varyColors val="0"/>
        <c:ser>
          <c:idx val="0"/>
          <c:order val="0"/>
          <c:tx>
            <c:strRef>
              <c:f>Sheet1!$B$1</c:f>
              <c:strCache>
                <c:ptCount val="1"/>
                <c:pt idx="0">
                  <c:v>Writing FSM</c:v>
                </c:pt>
              </c:strCache>
            </c:strRef>
          </c:tx>
          <c:spPr>
            <a:solidFill>
              <a:schemeClr val="accent3">
                <a:lumMod val="75000"/>
              </a:schemeClr>
            </a:solidFill>
          </c:spPr>
          <c:invertIfNegative val="0"/>
          <c:cat>
            <c:strRef>
              <c:f>Sheet1!$A$2:$A$4</c:f>
              <c:strCache>
                <c:ptCount val="3"/>
                <c:pt idx="0">
                  <c:v>Sept-Dec</c:v>
                </c:pt>
                <c:pt idx="1">
                  <c:v>Sept-Apr</c:v>
                </c:pt>
                <c:pt idx="2">
                  <c:v>Sept-Jul</c:v>
                </c:pt>
              </c:strCache>
            </c:strRef>
          </c:cat>
          <c:val>
            <c:numRef>
              <c:f>Sheet1!$B$2:$B$4</c:f>
              <c:numCache>
                <c:formatCode>0%</c:formatCode>
                <c:ptCount val="3"/>
                <c:pt idx="0">
                  <c:v>0.18</c:v>
                </c:pt>
                <c:pt idx="1">
                  <c:v>0.28999999999999998</c:v>
                </c:pt>
                <c:pt idx="2">
                  <c:v>0.41</c:v>
                </c:pt>
              </c:numCache>
            </c:numRef>
          </c:val>
          <c:extLst>
            <c:ext xmlns:c16="http://schemas.microsoft.com/office/drawing/2014/chart" uri="{C3380CC4-5D6E-409C-BE32-E72D297353CC}">
              <c16:uniqueId val="{00000000-67BC-4224-BB5E-BD16A1E53F5E}"/>
            </c:ext>
          </c:extLst>
        </c:ser>
        <c:ser>
          <c:idx val="1"/>
          <c:order val="1"/>
          <c:tx>
            <c:strRef>
              <c:f>Sheet1!$C$1</c:f>
              <c:strCache>
                <c:ptCount val="1"/>
                <c:pt idx="0">
                  <c:v>Writing Non FSM</c:v>
                </c:pt>
              </c:strCache>
            </c:strRef>
          </c:tx>
          <c:spPr>
            <a:solidFill>
              <a:schemeClr val="accent3">
                <a:lumMod val="60000"/>
                <a:lumOff val="40000"/>
              </a:schemeClr>
            </a:solidFill>
          </c:spPr>
          <c:invertIfNegative val="0"/>
          <c:cat>
            <c:strRef>
              <c:f>Sheet1!$A$2:$A$4</c:f>
              <c:strCache>
                <c:ptCount val="3"/>
                <c:pt idx="0">
                  <c:v>Sept-Dec</c:v>
                </c:pt>
                <c:pt idx="1">
                  <c:v>Sept-Apr</c:v>
                </c:pt>
                <c:pt idx="2">
                  <c:v>Sept-Jul</c:v>
                </c:pt>
              </c:strCache>
            </c:strRef>
          </c:cat>
          <c:val>
            <c:numRef>
              <c:f>Sheet1!$C$2:$C$4</c:f>
              <c:numCache>
                <c:formatCode>0%</c:formatCode>
                <c:ptCount val="3"/>
                <c:pt idx="0">
                  <c:v>0.23</c:v>
                </c:pt>
                <c:pt idx="1">
                  <c:v>0.45</c:v>
                </c:pt>
                <c:pt idx="2">
                  <c:v>0.64</c:v>
                </c:pt>
              </c:numCache>
            </c:numRef>
          </c:val>
          <c:extLst>
            <c:ext xmlns:c16="http://schemas.microsoft.com/office/drawing/2014/chart" uri="{C3380CC4-5D6E-409C-BE32-E72D297353CC}">
              <c16:uniqueId val="{00000001-67BC-4224-BB5E-BD16A1E53F5E}"/>
            </c:ext>
          </c:extLst>
        </c:ser>
        <c:ser>
          <c:idx val="2"/>
          <c:order val="2"/>
          <c:tx>
            <c:strRef>
              <c:f>Sheet1!$D$1</c:f>
              <c:strCache>
                <c:ptCount val="1"/>
              </c:strCache>
            </c:strRef>
          </c:tx>
          <c:invertIfNegative val="0"/>
          <c:cat>
            <c:strRef>
              <c:f>Sheet1!$A$2:$A$4</c:f>
              <c:strCache>
                <c:ptCount val="3"/>
                <c:pt idx="0">
                  <c:v>Sept-Dec</c:v>
                </c:pt>
                <c:pt idx="1">
                  <c:v>Sept-Apr</c:v>
                </c:pt>
                <c:pt idx="2">
                  <c:v>Sept-Jul</c:v>
                </c:pt>
              </c:strCache>
            </c:strRef>
          </c:cat>
          <c:val>
            <c:numRef>
              <c:f>Sheet1!$D$2:$D$4</c:f>
              <c:numCache>
                <c:formatCode>General</c:formatCode>
                <c:ptCount val="3"/>
              </c:numCache>
            </c:numRef>
          </c:val>
          <c:extLst>
            <c:ext xmlns:c16="http://schemas.microsoft.com/office/drawing/2014/chart" uri="{C3380CC4-5D6E-409C-BE32-E72D297353CC}">
              <c16:uniqueId val="{00000002-67BC-4224-BB5E-BD16A1E53F5E}"/>
            </c:ext>
          </c:extLst>
        </c:ser>
        <c:dLbls>
          <c:showLegendKey val="0"/>
          <c:showVal val="0"/>
          <c:showCatName val="0"/>
          <c:showSerName val="0"/>
          <c:showPercent val="0"/>
          <c:showBubbleSize val="0"/>
        </c:dLbls>
        <c:gapWidth val="150"/>
        <c:axId val="101024128"/>
        <c:axId val="101025664"/>
      </c:barChart>
      <c:catAx>
        <c:axId val="101024128"/>
        <c:scaling>
          <c:orientation val="minMax"/>
        </c:scaling>
        <c:delete val="0"/>
        <c:axPos val="b"/>
        <c:numFmt formatCode="General" sourceLinked="1"/>
        <c:majorTickMark val="out"/>
        <c:minorTickMark val="none"/>
        <c:tickLblPos val="nextTo"/>
        <c:txPr>
          <a:bodyPr/>
          <a:lstStyle/>
          <a:p>
            <a:pPr>
              <a:defRPr sz="1100"/>
            </a:pPr>
            <a:endParaRPr lang="en-US"/>
          </a:p>
        </c:txPr>
        <c:crossAx val="101025664"/>
        <c:crosses val="autoZero"/>
        <c:auto val="1"/>
        <c:lblAlgn val="ctr"/>
        <c:lblOffset val="100"/>
        <c:noMultiLvlLbl val="0"/>
      </c:catAx>
      <c:valAx>
        <c:axId val="101025664"/>
        <c:scaling>
          <c:orientation val="minMax"/>
        </c:scaling>
        <c:delete val="0"/>
        <c:axPos val="l"/>
        <c:majorGridlines/>
        <c:numFmt formatCode="0%" sourceLinked="1"/>
        <c:majorTickMark val="out"/>
        <c:minorTickMark val="none"/>
        <c:tickLblPos val="nextTo"/>
        <c:crossAx val="101024128"/>
        <c:crosses val="autoZero"/>
        <c:crossBetween val="between"/>
      </c:valAx>
    </c:plotArea>
    <c:legend>
      <c:legendPos val="r"/>
      <c:layout>
        <c:manualLayout>
          <c:xMode val="edge"/>
          <c:yMode val="edge"/>
          <c:x val="0.10464697424279296"/>
          <c:y val="2.1268262396232271E-3"/>
          <c:w val="0.85083276091775506"/>
          <c:h val="0.13770388142428816"/>
        </c:manualLayout>
      </c:layout>
      <c:overlay val="0"/>
    </c:legend>
    <c:plotVisOnly val="1"/>
    <c:dispBlanksAs val="gap"/>
    <c:showDLblsOverMax val="0"/>
  </c:chart>
  <c:spPr>
    <a:scene3d>
      <a:camera prst="orthographicFront"/>
      <a:lightRig rig="threePt" dir="t"/>
    </a:scene3d>
    <a:sp3d prstMaterial="metal">
      <a:bevelT w="88900" h="88900"/>
    </a:sp3d>
  </c:spPr>
  <c:txPr>
    <a:bodyPr/>
    <a:lstStyle/>
    <a:p>
      <a:pPr>
        <a:defRPr sz="105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plotArea>
      <c:layout>
        <c:manualLayout>
          <c:layoutTarget val="inner"/>
          <c:xMode val="edge"/>
          <c:yMode val="edge"/>
          <c:x val="0.11512268608770619"/>
          <c:y val="0.13674532870539885"/>
          <c:w val="0.80873758282662633"/>
          <c:h val="0.64330716023687828"/>
        </c:manualLayout>
      </c:layout>
      <c:barChart>
        <c:barDir val="col"/>
        <c:grouping val="clustered"/>
        <c:varyColors val="0"/>
        <c:ser>
          <c:idx val="0"/>
          <c:order val="0"/>
          <c:tx>
            <c:strRef>
              <c:f>Sheet1!$B$1</c:f>
              <c:strCache>
                <c:ptCount val="1"/>
                <c:pt idx="0">
                  <c:v>Oracy FSM</c:v>
                </c:pt>
              </c:strCache>
            </c:strRef>
          </c:tx>
          <c:spPr>
            <a:solidFill>
              <a:schemeClr val="accent3">
                <a:lumMod val="75000"/>
              </a:schemeClr>
            </a:solidFill>
          </c:spPr>
          <c:invertIfNegative val="0"/>
          <c:cat>
            <c:strRef>
              <c:f>Sheet1!$A$2:$A$4</c:f>
              <c:strCache>
                <c:ptCount val="3"/>
                <c:pt idx="0">
                  <c:v>Sept-Dec</c:v>
                </c:pt>
                <c:pt idx="1">
                  <c:v>Sept-Apr</c:v>
                </c:pt>
                <c:pt idx="2">
                  <c:v>Sept-Jul</c:v>
                </c:pt>
              </c:strCache>
            </c:strRef>
          </c:cat>
          <c:val>
            <c:numRef>
              <c:f>Sheet1!$B$2:$B$4</c:f>
              <c:numCache>
                <c:formatCode>0%</c:formatCode>
                <c:ptCount val="3"/>
                <c:pt idx="0">
                  <c:v>0.16</c:v>
                </c:pt>
                <c:pt idx="1">
                  <c:v>0.31</c:v>
                </c:pt>
                <c:pt idx="2">
                  <c:v>0.49</c:v>
                </c:pt>
              </c:numCache>
            </c:numRef>
          </c:val>
          <c:extLst>
            <c:ext xmlns:c16="http://schemas.microsoft.com/office/drawing/2014/chart" uri="{C3380CC4-5D6E-409C-BE32-E72D297353CC}">
              <c16:uniqueId val="{00000000-67BC-4224-BB5E-BD16A1E53F5E}"/>
            </c:ext>
          </c:extLst>
        </c:ser>
        <c:ser>
          <c:idx val="1"/>
          <c:order val="1"/>
          <c:tx>
            <c:strRef>
              <c:f>Sheet1!$C$1</c:f>
              <c:strCache>
                <c:ptCount val="1"/>
                <c:pt idx="0">
                  <c:v>Oracy Non FSM</c:v>
                </c:pt>
              </c:strCache>
            </c:strRef>
          </c:tx>
          <c:spPr>
            <a:solidFill>
              <a:schemeClr val="accent3">
                <a:lumMod val="60000"/>
                <a:lumOff val="40000"/>
              </a:schemeClr>
            </a:solidFill>
          </c:spPr>
          <c:invertIfNegative val="0"/>
          <c:cat>
            <c:strRef>
              <c:f>Sheet1!$A$2:$A$4</c:f>
              <c:strCache>
                <c:ptCount val="3"/>
                <c:pt idx="0">
                  <c:v>Sept-Dec</c:v>
                </c:pt>
                <c:pt idx="1">
                  <c:v>Sept-Apr</c:v>
                </c:pt>
                <c:pt idx="2">
                  <c:v>Sept-Jul</c:v>
                </c:pt>
              </c:strCache>
            </c:strRef>
          </c:cat>
          <c:val>
            <c:numRef>
              <c:f>Sheet1!$C$2:$C$4</c:f>
              <c:numCache>
                <c:formatCode>0%</c:formatCode>
                <c:ptCount val="3"/>
                <c:pt idx="0">
                  <c:v>0.23</c:v>
                </c:pt>
                <c:pt idx="1">
                  <c:v>0.44</c:v>
                </c:pt>
                <c:pt idx="2">
                  <c:v>0.62</c:v>
                </c:pt>
              </c:numCache>
            </c:numRef>
          </c:val>
          <c:extLst>
            <c:ext xmlns:c16="http://schemas.microsoft.com/office/drawing/2014/chart" uri="{C3380CC4-5D6E-409C-BE32-E72D297353CC}">
              <c16:uniqueId val="{00000001-67BC-4224-BB5E-BD16A1E53F5E}"/>
            </c:ext>
          </c:extLst>
        </c:ser>
        <c:ser>
          <c:idx val="2"/>
          <c:order val="2"/>
          <c:tx>
            <c:strRef>
              <c:f>Sheet1!$D$1</c:f>
              <c:strCache>
                <c:ptCount val="1"/>
              </c:strCache>
            </c:strRef>
          </c:tx>
          <c:invertIfNegative val="0"/>
          <c:cat>
            <c:strRef>
              <c:f>Sheet1!$A$2:$A$4</c:f>
              <c:strCache>
                <c:ptCount val="3"/>
                <c:pt idx="0">
                  <c:v>Sept-Dec</c:v>
                </c:pt>
                <c:pt idx="1">
                  <c:v>Sept-Apr</c:v>
                </c:pt>
                <c:pt idx="2">
                  <c:v>Sept-Jul</c:v>
                </c:pt>
              </c:strCache>
            </c:strRef>
          </c:cat>
          <c:val>
            <c:numRef>
              <c:f>Sheet1!$D$2:$D$4</c:f>
              <c:numCache>
                <c:formatCode>General</c:formatCode>
                <c:ptCount val="3"/>
              </c:numCache>
            </c:numRef>
          </c:val>
          <c:extLst>
            <c:ext xmlns:c16="http://schemas.microsoft.com/office/drawing/2014/chart" uri="{C3380CC4-5D6E-409C-BE32-E72D297353CC}">
              <c16:uniqueId val="{00000002-67BC-4224-BB5E-BD16A1E53F5E}"/>
            </c:ext>
          </c:extLst>
        </c:ser>
        <c:dLbls>
          <c:showLegendKey val="0"/>
          <c:showVal val="0"/>
          <c:showCatName val="0"/>
          <c:showSerName val="0"/>
          <c:showPercent val="0"/>
          <c:showBubbleSize val="0"/>
        </c:dLbls>
        <c:gapWidth val="150"/>
        <c:axId val="100987264"/>
        <c:axId val="100988800"/>
      </c:barChart>
      <c:catAx>
        <c:axId val="100987264"/>
        <c:scaling>
          <c:orientation val="minMax"/>
        </c:scaling>
        <c:delete val="0"/>
        <c:axPos val="b"/>
        <c:numFmt formatCode="General" sourceLinked="1"/>
        <c:majorTickMark val="out"/>
        <c:minorTickMark val="none"/>
        <c:tickLblPos val="nextTo"/>
        <c:txPr>
          <a:bodyPr/>
          <a:lstStyle/>
          <a:p>
            <a:pPr>
              <a:defRPr sz="1100"/>
            </a:pPr>
            <a:endParaRPr lang="en-US"/>
          </a:p>
        </c:txPr>
        <c:crossAx val="100988800"/>
        <c:crosses val="autoZero"/>
        <c:auto val="1"/>
        <c:lblAlgn val="ctr"/>
        <c:lblOffset val="100"/>
        <c:noMultiLvlLbl val="0"/>
      </c:catAx>
      <c:valAx>
        <c:axId val="100988800"/>
        <c:scaling>
          <c:orientation val="minMax"/>
        </c:scaling>
        <c:delete val="0"/>
        <c:axPos val="l"/>
        <c:majorGridlines/>
        <c:numFmt formatCode="0%" sourceLinked="1"/>
        <c:majorTickMark val="out"/>
        <c:minorTickMark val="none"/>
        <c:tickLblPos val="nextTo"/>
        <c:crossAx val="100987264"/>
        <c:crosses val="autoZero"/>
        <c:crossBetween val="between"/>
      </c:valAx>
    </c:plotArea>
    <c:legend>
      <c:legendPos val="r"/>
      <c:layout>
        <c:manualLayout>
          <c:xMode val="edge"/>
          <c:yMode val="edge"/>
          <c:x val="0.10464697424279296"/>
          <c:y val="2.1268262396232271E-3"/>
          <c:w val="0.85083276091775506"/>
          <c:h val="0.13770388142428816"/>
        </c:manualLayout>
      </c:layout>
      <c:overlay val="0"/>
    </c:legend>
    <c:plotVisOnly val="1"/>
    <c:dispBlanksAs val="gap"/>
    <c:showDLblsOverMax val="0"/>
  </c:chart>
  <c:spPr>
    <a:scene3d>
      <a:camera prst="orthographicFront"/>
      <a:lightRig rig="threePt" dir="t"/>
    </a:scene3d>
    <a:sp3d prstMaterial="metal">
      <a:bevelT w="88900" h="88900"/>
    </a:sp3d>
  </c:spPr>
  <c:txPr>
    <a:bodyPr/>
    <a:lstStyle/>
    <a:p>
      <a:pPr>
        <a:defRPr sz="105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7771600000000001"/>
          <c:y val="0.17771600000000001"/>
          <c:w val="0.64456800000000003"/>
          <c:h val="0.63206799999999996"/>
        </c:manualLayout>
      </c:layout>
      <c:pieChart>
        <c:varyColors val="0"/>
        <c:dLbls>
          <c:showLegendKey val="0"/>
          <c:showVal val="0"/>
          <c:showCatName val="0"/>
          <c:showSerName val="0"/>
          <c:showPercent val="0"/>
          <c:showBubbleSize val="0"/>
          <c:showLeaderLines val="0"/>
        </c:dLbls>
        <c:firstSliceAng val="153"/>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FSM</c:v>
                </c:pt>
              </c:strCache>
            </c:strRef>
          </c:tx>
          <c:spPr>
            <a:solidFill>
              <a:schemeClr val="accent1"/>
            </a:solidFill>
            <a:ln>
              <a:noFill/>
            </a:ln>
            <a:effectLst/>
          </c:spPr>
          <c:invertIfNegative val="0"/>
          <c:cat>
            <c:strRef>
              <c:f>Sheet1!$A$2:$A$4</c:f>
              <c:strCache>
                <c:ptCount val="3"/>
                <c:pt idx="0">
                  <c:v>Sept-Dec</c:v>
                </c:pt>
                <c:pt idx="1">
                  <c:v>Sept-Apr</c:v>
                </c:pt>
                <c:pt idx="2">
                  <c:v>Sept-Jul</c:v>
                </c:pt>
              </c:strCache>
            </c:strRef>
          </c:cat>
          <c:val>
            <c:numRef>
              <c:f>Sheet1!$B$2:$B$4</c:f>
              <c:numCache>
                <c:formatCode>0%</c:formatCode>
                <c:ptCount val="3"/>
                <c:pt idx="0">
                  <c:v>0.19</c:v>
                </c:pt>
                <c:pt idx="1">
                  <c:v>0.28000000000000003</c:v>
                </c:pt>
                <c:pt idx="2">
                  <c:v>0.42</c:v>
                </c:pt>
              </c:numCache>
            </c:numRef>
          </c:val>
          <c:extLst>
            <c:ext xmlns:c16="http://schemas.microsoft.com/office/drawing/2014/chart" uri="{C3380CC4-5D6E-409C-BE32-E72D297353CC}">
              <c16:uniqueId val="{00000000-634B-4B57-8DF6-E49E9F0EBBFC}"/>
            </c:ext>
          </c:extLst>
        </c:ser>
        <c:ser>
          <c:idx val="1"/>
          <c:order val="1"/>
          <c:tx>
            <c:strRef>
              <c:f>Sheet1!$C$1</c:f>
              <c:strCache>
                <c:ptCount val="1"/>
                <c:pt idx="0">
                  <c:v>Non FSM</c:v>
                </c:pt>
              </c:strCache>
            </c:strRef>
          </c:tx>
          <c:spPr>
            <a:solidFill>
              <a:schemeClr val="accent2"/>
            </a:solidFill>
            <a:ln>
              <a:noFill/>
            </a:ln>
            <a:effectLst/>
          </c:spPr>
          <c:invertIfNegative val="0"/>
          <c:cat>
            <c:strRef>
              <c:f>Sheet1!$A$2:$A$4</c:f>
              <c:strCache>
                <c:ptCount val="3"/>
                <c:pt idx="0">
                  <c:v>Sept-Dec</c:v>
                </c:pt>
                <c:pt idx="1">
                  <c:v>Sept-Apr</c:v>
                </c:pt>
                <c:pt idx="2">
                  <c:v>Sept-Jul</c:v>
                </c:pt>
              </c:strCache>
            </c:strRef>
          </c:cat>
          <c:val>
            <c:numRef>
              <c:f>Sheet1!$C$2:$C$4</c:f>
              <c:numCache>
                <c:formatCode>0%</c:formatCode>
                <c:ptCount val="3"/>
                <c:pt idx="0">
                  <c:v>0.28000000000000003</c:v>
                </c:pt>
                <c:pt idx="1">
                  <c:v>0.44</c:v>
                </c:pt>
                <c:pt idx="2">
                  <c:v>0.63</c:v>
                </c:pt>
              </c:numCache>
            </c:numRef>
          </c:val>
          <c:extLst>
            <c:ext xmlns:c16="http://schemas.microsoft.com/office/drawing/2014/chart" uri="{C3380CC4-5D6E-409C-BE32-E72D297353CC}">
              <c16:uniqueId val="{00000001-634B-4B57-8DF6-E49E9F0EBBFC}"/>
            </c:ext>
          </c:extLst>
        </c:ser>
        <c:dLbls>
          <c:showLegendKey val="0"/>
          <c:showVal val="0"/>
          <c:showCatName val="0"/>
          <c:showSerName val="0"/>
          <c:showPercent val="0"/>
          <c:showBubbleSize val="0"/>
        </c:dLbls>
        <c:gapWidth val="219"/>
        <c:overlap val="-27"/>
        <c:axId val="116055040"/>
        <c:axId val="116060928"/>
      </c:barChart>
      <c:catAx>
        <c:axId val="116055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6060928"/>
        <c:crosses val="autoZero"/>
        <c:auto val="1"/>
        <c:lblAlgn val="ctr"/>
        <c:lblOffset val="100"/>
        <c:noMultiLvlLbl val="1"/>
      </c:catAx>
      <c:valAx>
        <c:axId val="116060928"/>
        <c:scaling>
          <c:orientation val="minMax"/>
          <c:max val="0.70000000000000007"/>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6055040"/>
        <c:crosses val="autoZero"/>
        <c:crossBetween val="between"/>
        <c:majorUnit val="0.1"/>
        <c:minorUnit val="1.0000000000000002E-2"/>
      </c:valAx>
      <c:spPr>
        <a:noFill/>
        <a:ln>
          <a:noFill/>
        </a:ln>
        <a:effectLst/>
      </c:spPr>
    </c:plotArea>
    <c:legend>
      <c:legendPos val="t"/>
      <c:layout>
        <c:manualLayout>
          <c:xMode val="edge"/>
          <c:yMode val="edge"/>
          <c:x val="3.1540220286804699E-2"/>
          <c:y val="1.63127856457762E-2"/>
          <c:w val="0.93668077001720096"/>
          <c:h val="6.9064737904546494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Avenir Black" charset="0"/>
              <a:ea typeface="Avenir Black" charset="0"/>
              <a:cs typeface="Avenir Black" charset="0"/>
            </a:defRPr>
          </a:pPr>
          <a:endParaRPr lang="en-US"/>
        </a:p>
      </c:txPr>
    </c:legend>
    <c:plotVisOnly val="1"/>
    <c:dispBlanksAs val="gap"/>
    <c:showDLblsOverMax val="0"/>
  </c:chart>
  <c:spPr>
    <a:noFill/>
    <a:ln>
      <a:noFill/>
    </a:ln>
    <a:effectLst>
      <a:outerShdw blurRad="50800" dist="38100" algn="l" rotWithShape="0">
        <a:prstClr val="black">
          <a:alpha val="40000"/>
        </a:prstClr>
      </a:outerShdw>
    </a:effectLst>
  </c:spPr>
  <c:txPr>
    <a:bodyPr/>
    <a:lstStyle/>
    <a:p>
      <a:pPr>
        <a:defRPr/>
      </a:pPr>
      <a:endParaRPr lang="en-US"/>
    </a:p>
  </c:txPr>
  <c:externalData r:id="rId1">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plotArea>
      <c:layout>
        <c:manualLayout>
          <c:layoutTarget val="inner"/>
          <c:xMode val="edge"/>
          <c:yMode val="edge"/>
          <c:x val="0.11512268608770619"/>
          <c:y val="0.13674532870539885"/>
          <c:w val="0.80873758282662633"/>
          <c:h val="0.64330716023687828"/>
        </c:manualLayout>
      </c:layout>
      <c:barChart>
        <c:barDir val="col"/>
        <c:grouping val="clustered"/>
        <c:varyColors val="0"/>
        <c:ser>
          <c:idx val="0"/>
          <c:order val="0"/>
          <c:tx>
            <c:strRef>
              <c:f>Sheet1!$B$1</c:f>
              <c:strCache>
                <c:ptCount val="1"/>
                <c:pt idx="0">
                  <c:v>FSM</c:v>
                </c:pt>
              </c:strCache>
            </c:strRef>
          </c:tx>
          <c:spPr>
            <a:solidFill>
              <a:schemeClr val="accent3">
                <a:lumMod val="75000"/>
              </a:schemeClr>
            </a:solidFill>
          </c:spPr>
          <c:invertIfNegative val="0"/>
          <c:cat>
            <c:strRef>
              <c:f>Sheet1!$A$2:$A$4</c:f>
              <c:strCache>
                <c:ptCount val="3"/>
                <c:pt idx="0">
                  <c:v>Sept-Dec</c:v>
                </c:pt>
                <c:pt idx="1">
                  <c:v>Sept-Apr</c:v>
                </c:pt>
                <c:pt idx="2">
                  <c:v>Sept-Jul</c:v>
                </c:pt>
              </c:strCache>
            </c:strRef>
          </c:cat>
          <c:val>
            <c:numRef>
              <c:f>Sheet1!$B$2:$B$4</c:f>
              <c:numCache>
                <c:formatCode>0%</c:formatCode>
                <c:ptCount val="3"/>
                <c:pt idx="0">
                  <c:v>0.24</c:v>
                </c:pt>
                <c:pt idx="1">
                  <c:v>0.35</c:v>
                </c:pt>
                <c:pt idx="2">
                  <c:v>0.54</c:v>
                </c:pt>
              </c:numCache>
            </c:numRef>
          </c:val>
          <c:extLst>
            <c:ext xmlns:c16="http://schemas.microsoft.com/office/drawing/2014/chart" uri="{C3380CC4-5D6E-409C-BE32-E72D297353CC}">
              <c16:uniqueId val="{00000000-4B57-4A56-9DC3-6F7B154F7F97}"/>
            </c:ext>
          </c:extLst>
        </c:ser>
        <c:ser>
          <c:idx val="1"/>
          <c:order val="1"/>
          <c:tx>
            <c:strRef>
              <c:f>Sheet1!$C$1</c:f>
              <c:strCache>
                <c:ptCount val="1"/>
                <c:pt idx="0">
                  <c:v>Non FSM</c:v>
                </c:pt>
              </c:strCache>
            </c:strRef>
          </c:tx>
          <c:spPr>
            <a:solidFill>
              <a:schemeClr val="accent3">
                <a:lumMod val="60000"/>
                <a:lumOff val="40000"/>
              </a:schemeClr>
            </a:solidFill>
          </c:spPr>
          <c:invertIfNegative val="0"/>
          <c:cat>
            <c:strRef>
              <c:f>Sheet1!$A$2:$A$4</c:f>
              <c:strCache>
                <c:ptCount val="3"/>
                <c:pt idx="0">
                  <c:v>Sept-Dec</c:v>
                </c:pt>
                <c:pt idx="1">
                  <c:v>Sept-Apr</c:v>
                </c:pt>
                <c:pt idx="2">
                  <c:v>Sept-Jul</c:v>
                </c:pt>
              </c:strCache>
            </c:strRef>
          </c:cat>
          <c:val>
            <c:numRef>
              <c:f>Sheet1!$C$2:$C$4</c:f>
              <c:numCache>
                <c:formatCode>0%</c:formatCode>
                <c:ptCount val="3"/>
                <c:pt idx="0">
                  <c:v>0.28000000000000003</c:v>
                </c:pt>
                <c:pt idx="1">
                  <c:v>0.42</c:v>
                </c:pt>
                <c:pt idx="2">
                  <c:v>0.65</c:v>
                </c:pt>
              </c:numCache>
            </c:numRef>
          </c:val>
          <c:extLst>
            <c:ext xmlns:c16="http://schemas.microsoft.com/office/drawing/2014/chart" uri="{C3380CC4-5D6E-409C-BE32-E72D297353CC}">
              <c16:uniqueId val="{00000001-4B57-4A56-9DC3-6F7B154F7F97}"/>
            </c:ext>
          </c:extLst>
        </c:ser>
        <c:ser>
          <c:idx val="2"/>
          <c:order val="2"/>
          <c:tx>
            <c:strRef>
              <c:f>Sheet1!$D$1</c:f>
              <c:strCache>
                <c:ptCount val="1"/>
              </c:strCache>
            </c:strRef>
          </c:tx>
          <c:invertIfNegative val="0"/>
          <c:cat>
            <c:strRef>
              <c:f>Sheet1!$A$2:$A$4</c:f>
              <c:strCache>
                <c:ptCount val="3"/>
                <c:pt idx="0">
                  <c:v>Sept-Dec</c:v>
                </c:pt>
                <c:pt idx="1">
                  <c:v>Sept-Apr</c:v>
                </c:pt>
                <c:pt idx="2">
                  <c:v>Sept-Jul</c:v>
                </c:pt>
              </c:strCache>
            </c:strRef>
          </c:cat>
          <c:val>
            <c:numRef>
              <c:f>Sheet1!$D$2:$D$4</c:f>
              <c:numCache>
                <c:formatCode>General</c:formatCode>
                <c:ptCount val="3"/>
              </c:numCache>
            </c:numRef>
          </c:val>
          <c:extLst>
            <c:ext xmlns:c16="http://schemas.microsoft.com/office/drawing/2014/chart" uri="{C3380CC4-5D6E-409C-BE32-E72D297353CC}">
              <c16:uniqueId val="{00000002-4B57-4A56-9DC3-6F7B154F7F97}"/>
            </c:ext>
          </c:extLst>
        </c:ser>
        <c:dLbls>
          <c:showLegendKey val="0"/>
          <c:showVal val="0"/>
          <c:showCatName val="0"/>
          <c:showSerName val="0"/>
          <c:showPercent val="0"/>
          <c:showBubbleSize val="0"/>
        </c:dLbls>
        <c:gapWidth val="150"/>
        <c:axId val="116341760"/>
        <c:axId val="116347648"/>
      </c:barChart>
      <c:catAx>
        <c:axId val="116341760"/>
        <c:scaling>
          <c:orientation val="minMax"/>
        </c:scaling>
        <c:delete val="0"/>
        <c:axPos val="b"/>
        <c:numFmt formatCode="General" sourceLinked="1"/>
        <c:majorTickMark val="out"/>
        <c:minorTickMark val="none"/>
        <c:tickLblPos val="nextTo"/>
        <c:txPr>
          <a:bodyPr/>
          <a:lstStyle/>
          <a:p>
            <a:pPr>
              <a:defRPr sz="1100"/>
            </a:pPr>
            <a:endParaRPr lang="en-US"/>
          </a:p>
        </c:txPr>
        <c:crossAx val="116347648"/>
        <c:crosses val="autoZero"/>
        <c:auto val="1"/>
        <c:lblAlgn val="ctr"/>
        <c:lblOffset val="100"/>
        <c:noMultiLvlLbl val="0"/>
      </c:catAx>
      <c:valAx>
        <c:axId val="116347648"/>
        <c:scaling>
          <c:orientation val="minMax"/>
        </c:scaling>
        <c:delete val="0"/>
        <c:axPos val="l"/>
        <c:majorGridlines/>
        <c:numFmt formatCode="0%" sourceLinked="1"/>
        <c:majorTickMark val="out"/>
        <c:minorTickMark val="none"/>
        <c:tickLblPos val="nextTo"/>
        <c:crossAx val="116341760"/>
        <c:crosses val="autoZero"/>
        <c:crossBetween val="between"/>
      </c:valAx>
    </c:plotArea>
    <c:legend>
      <c:legendPos val="r"/>
      <c:layout>
        <c:manualLayout>
          <c:xMode val="edge"/>
          <c:yMode val="edge"/>
          <c:x val="0.10229335992193922"/>
          <c:y val="2.1269167242349142E-3"/>
          <c:w val="0.80140535361332299"/>
          <c:h val="0.13770388142428816"/>
        </c:manualLayout>
      </c:layout>
      <c:overlay val="0"/>
    </c:legend>
    <c:plotVisOnly val="1"/>
    <c:dispBlanksAs val="gap"/>
    <c:showDLblsOverMax val="0"/>
  </c:chart>
  <c:spPr>
    <a:scene3d>
      <a:camera prst="orthographicFront"/>
      <a:lightRig rig="threePt" dir="t"/>
    </a:scene3d>
    <a:sp3d prstMaterial="metal">
      <a:bevelT w="88900" h="88900"/>
    </a:sp3d>
  </c:spPr>
  <c:txPr>
    <a:bodyPr/>
    <a:lstStyle/>
    <a:p>
      <a:pPr>
        <a:defRPr sz="1050"/>
      </a:pPr>
      <a:endParaRPr lang="en-US"/>
    </a:p>
  </c:txPr>
  <c:externalData r:id="rId1">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
          <c:y val="0"/>
          <c:w val="0.95467564851074582"/>
          <c:h val="0.95467564851074582"/>
        </c:manualLayout>
      </c:layout>
      <c:pieChart>
        <c:varyColors val="0"/>
        <c:ser>
          <c:idx val="0"/>
          <c:order val="0"/>
          <c:tx>
            <c:strRef>
              <c:f>Sheet1!$A$2</c:f>
              <c:strCache>
                <c:ptCount val="1"/>
                <c:pt idx="0">
                  <c:v>Region 1</c:v>
                </c:pt>
              </c:strCache>
            </c:strRef>
          </c:tx>
          <c:spPr>
            <a:solidFill>
              <a:schemeClr val="accent2">
                <a:hueOff val="58624"/>
                <a:satOff val="8984"/>
                <a:lumOff val="25490"/>
              </a:schemeClr>
            </a:solidFill>
            <a:ln w="12700" cap="flat">
              <a:noFill/>
              <a:miter lim="400000"/>
            </a:ln>
            <a:effectLst/>
          </c:spPr>
          <c:explosion val="38"/>
          <c:dPt>
            <c:idx val="0"/>
            <c:bubble3D val="0"/>
            <c:explosion val="19"/>
            <c:extLst>
              <c:ext xmlns:c16="http://schemas.microsoft.com/office/drawing/2014/chart" uri="{C3380CC4-5D6E-409C-BE32-E72D297353CC}">
                <c16:uniqueId val="{00000000-829A-47EA-B571-1A4B3956333C}"/>
              </c:ext>
            </c:extLst>
          </c:dPt>
          <c:dPt>
            <c:idx val="1"/>
            <c:bubble3D val="0"/>
            <c:explosion val="4"/>
            <c:spPr>
              <a:solidFill>
                <a:schemeClr val="accent3">
                  <a:hueOff val="-1187647"/>
                  <a:satOff val="22407"/>
                  <a:lumOff val="18627"/>
                </a:schemeClr>
              </a:solidFill>
              <a:ln w="12700" cap="flat">
                <a:noFill/>
                <a:miter lim="400000"/>
              </a:ln>
              <a:effectLst/>
            </c:spPr>
            <c:extLst>
              <c:ext xmlns:c16="http://schemas.microsoft.com/office/drawing/2014/chart" uri="{C3380CC4-5D6E-409C-BE32-E72D297353CC}">
                <c16:uniqueId val="{00000002-829A-47EA-B571-1A4B3956333C}"/>
              </c:ext>
            </c:extLst>
          </c:dPt>
          <c:dLbls>
            <c:dLbl>
              <c:idx val="0"/>
              <c:layout>
                <c:manualLayout>
                  <c:x val="8.0131686075290975E-2"/>
                  <c:y val="0.28729314466146361"/>
                </c:manualLayout>
              </c:layout>
              <c:numFmt formatCode="#,##0%" sourceLinked="0"/>
              <c:spPr/>
              <c:txPr>
                <a:bodyPr/>
                <a:lstStyle/>
                <a:p>
                  <a:pPr>
                    <a:defRPr sz="1800" b="0" i="0" u="none" strike="noStrike">
                      <a:solidFill>
                        <a:srgbClr val="838787"/>
                      </a:solidFill>
                      <a:latin typeface="DIN Condensed"/>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0-829A-47EA-B571-1A4B3956333C}"/>
                </c:ext>
              </c:extLst>
            </c:dLbl>
            <c:dLbl>
              <c:idx val="1"/>
              <c:layout>
                <c:manualLayout>
                  <c:x val="-2.615737816566065E-2"/>
                  <c:y val="0.37928198340207941"/>
                </c:manualLayout>
              </c:layout>
              <c:numFmt formatCode="#,##0%" sourceLinked="0"/>
              <c:spPr/>
              <c:txPr>
                <a:bodyPr/>
                <a:lstStyle/>
                <a:p>
                  <a:pPr>
                    <a:defRPr sz="1800" b="0" i="0" u="none" strike="noStrike">
                      <a:solidFill>
                        <a:srgbClr val="838787"/>
                      </a:solidFill>
                      <a:latin typeface="DIN Condensed"/>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2-829A-47EA-B571-1A4B3956333C}"/>
                </c:ext>
              </c:extLst>
            </c:dLbl>
            <c:numFmt formatCode="#,##0%" sourceLinked="0"/>
            <c:spPr>
              <a:noFill/>
              <a:ln>
                <a:noFill/>
              </a:ln>
              <a:effectLst/>
            </c:spPr>
            <c:txPr>
              <a:bodyPr/>
              <a:lstStyle/>
              <a:p>
                <a:pPr>
                  <a:defRPr sz="1800" b="0" i="0" u="none" strike="noStrike">
                    <a:solidFill>
                      <a:srgbClr val="838787"/>
                    </a:solidFill>
                    <a:latin typeface="DIN Condensed"/>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Sheet1!$B$1:$C$1</c:f>
              <c:strCache>
                <c:ptCount val="2"/>
                <c:pt idx="0">
                  <c:v>FSM</c:v>
                </c:pt>
                <c:pt idx="1">
                  <c:v>Other</c:v>
                </c:pt>
              </c:strCache>
            </c:strRef>
          </c:cat>
          <c:val>
            <c:numRef>
              <c:f>Sheet1!$B$2:$C$2</c:f>
              <c:numCache>
                <c:formatCode>0.00%</c:formatCode>
                <c:ptCount val="2"/>
                <c:pt idx="0">
                  <c:v>0.6</c:v>
                </c:pt>
                <c:pt idx="1">
                  <c:v>0.4</c:v>
                </c:pt>
              </c:numCache>
            </c:numRef>
          </c:val>
          <c:extLst>
            <c:ext xmlns:c16="http://schemas.microsoft.com/office/drawing/2014/chart" uri="{C3380CC4-5D6E-409C-BE32-E72D297353CC}">
              <c16:uniqueId val="{00000003-829A-47EA-B571-1A4B3956333C}"/>
            </c:ext>
          </c:extLst>
        </c:ser>
        <c:dLbls>
          <c:showLegendKey val="0"/>
          <c:showVal val="0"/>
          <c:showCatName val="0"/>
          <c:showSerName val="0"/>
          <c:showPercent val="0"/>
          <c:showBubbleSize val="0"/>
          <c:showLeaderLines val="0"/>
        </c:dLbls>
        <c:firstSliceAng val="153"/>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7771600000000001"/>
          <c:y val="0.17771600000000001"/>
          <c:w val="0.64456800000000003"/>
          <c:h val="0.63206799999999996"/>
        </c:manualLayout>
      </c:layout>
      <c:pieChart>
        <c:varyColors val="0"/>
        <c:dLbls>
          <c:showLegendKey val="0"/>
          <c:showVal val="0"/>
          <c:showCatName val="0"/>
          <c:showSerName val="0"/>
          <c:showPercent val="0"/>
          <c:showBubbleSize val="0"/>
          <c:showLeaderLines val="0"/>
        </c:dLbls>
        <c:firstSliceAng val="153"/>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LAC</c:v>
                </c:pt>
              </c:strCache>
            </c:strRef>
          </c:tx>
          <c:spPr>
            <a:solidFill>
              <a:schemeClr val="accent1"/>
            </a:solidFill>
            <a:ln>
              <a:noFill/>
            </a:ln>
            <a:effectLst/>
          </c:spPr>
          <c:invertIfNegative val="0"/>
          <c:cat>
            <c:strRef>
              <c:f>Sheet1!$A$2:$A$4</c:f>
              <c:strCache>
                <c:ptCount val="3"/>
                <c:pt idx="0">
                  <c:v>Sept-Dec</c:v>
                </c:pt>
                <c:pt idx="1">
                  <c:v>Sept-Apr</c:v>
                </c:pt>
                <c:pt idx="2">
                  <c:v>Sept-Jul</c:v>
                </c:pt>
              </c:strCache>
            </c:strRef>
          </c:cat>
          <c:val>
            <c:numRef>
              <c:f>Sheet1!$B$2:$B$4</c:f>
              <c:numCache>
                <c:formatCode>0%</c:formatCode>
                <c:ptCount val="3"/>
                <c:pt idx="0">
                  <c:v>0.28000000000000003</c:v>
                </c:pt>
                <c:pt idx="1">
                  <c:v>0.72</c:v>
                </c:pt>
                <c:pt idx="2">
                  <c:v>1.19</c:v>
                </c:pt>
              </c:numCache>
            </c:numRef>
          </c:val>
          <c:extLst>
            <c:ext xmlns:c16="http://schemas.microsoft.com/office/drawing/2014/chart" uri="{C3380CC4-5D6E-409C-BE32-E72D297353CC}">
              <c16:uniqueId val="{00000000-16AA-4552-8EF7-8C480DF86AB9}"/>
            </c:ext>
          </c:extLst>
        </c:ser>
        <c:ser>
          <c:idx val="1"/>
          <c:order val="1"/>
          <c:tx>
            <c:strRef>
              <c:f>Sheet1!$C$1</c:f>
              <c:strCache>
                <c:ptCount val="1"/>
                <c:pt idx="0">
                  <c:v>Non LAC</c:v>
                </c:pt>
              </c:strCache>
            </c:strRef>
          </c:tx>
          <c:spPr>
            <a:solidFill>
              <a:schemeClr val="accent2"/>
            </a:solidFill>
            <a:ln>
              <a:noFill/>
            </a:ln>
            <a:effectLst/>
          </c:spPr>
          <c:invertIfNegative val="0"/>
          <c:cat>
            <c:strRef>
              <c:f>Sheet1!$A$2:$A$4</c:f>
              <c:strCache>
                <c:ptCount val="3"/>
                <c:pt idx="0">
                  <c:v>Sept-Dec</c:v>
                </c:pt>
                <c:pt idx="1">
                  <c:v>Sept-Apr</c:v>
                </c:pt>
                <c:pt idx="2">
                  <c:v>Sept-Jul</c:v>
                </c:pt>
              </c:strCache>
            </c:strRef>
          </c:cat>
          <c:val>
            <c:numRef>
              <c:f>Sheet1!$C$2:$C$4</c:f>
              <c:numCache>
                <c:formatCode>0%</c:formatCode>
                <c:ptCount val="3"/>
                <c:pt idx="0">
                  <c:v>0.16</c:v>
                </c:pt>
                <c:pt idx="1">
                  <c:v>0.39</c:v>
                </c:pt>
                <c:pt idx="2">
                  <c:v>0.56999999999999995</c:v>
                </c:pt>
              </c:numCache>
            </c:numRef>
          </c:val>
          <c:extLst>
            <c:ext xmlns:c16="http://schemas.microsoft.com/office/drawing/2014/chart" uri="{C3380CC4-5D6E-409C-BE32-E72D297353CC}">
              <c16:uniqueId val="{00000001-16AA-4552-8EF7-8C480DF86AB9}"/>
            </c:ext>
          </c:extLst>
        </c:ser>
        <c:dLbls>
          <c:showLegendKey val="0"/>
          <c:showVal val="0"/>
          <c:showCatName val="0"/>
          <c:showSerName val="0"/>
          <c:showPercent val="0"/>
          <c:showBubbleSize val="0"/>
        </c:dLbls>
        <c:gapWidth val="219"/>
        <c:overlap val="-27"/>
        <c:axId val="116656768"/>
        <c:axId val="116674944"/>
      </c:barChart>
      <c:catAx>
        <c:axId val="116656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116674944"/>
        <c:crosses val="autoZero"/>
        <c:auto val="1"/>
        <c:lblAlgn val="ctr"/>
        <c:lblOffset val="100"/>
        <c:noMultiLvlLbl val="1"/>
      </c:catAx>
      <c:valAx>
        <c:axId val="116674944"/>
        <c:scaling>
          <c:orientation val="minMax"/>
          <c:max val="1.2"/>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vert="horz"/>
          <a:lstStyle/>
          <a:p>
            <a:pPr>
              <a:defRPr/>
            </a:pPr>
            <a:endParaRPr lang="en-US"/>
          </a:p>
        </c:txPr>
        <c:crossAx val="116656768"/>
        <c:crosses val="autoZero"/>
        <c:crossBetween val="between"/>
        <c:majorUnit val="0.2"/>
        <c:minorUnit val="1.0000000000000002E-2"/>
      </c:valAx>
      <c:spPr>
        <a:noFill/>
        <a:ln>
          <a:noFill/>
        </a:ln>
        <a:effectLst/>
      </c:spPr>
    </c:plotArea>
    <c:legend>
      <c:legendPos val="t"/>
      <c:layout>
        <c:manualLayout>
          <c:xMode val="edge"/>
          <c:yMode val="edge"/>
          <c:x val="3.1540220286804699E-2"/>
          <c:y val="1.63127856457762E-2"/>
          <c:w val="0.93668077001720096"/>
          <c:h val="6.9064737904546494E-2"/>
        </c:manualLayout>
      </c:layout>
      <c:overlay val="0"/>
      <c:spPr>
        <a:noFill/>
        <a:ln>
          <a:noFill/>
        </a:ln>
        <a:effectLst/>
      </c:spPr>
      <c:txPr>
        <a:bodyPr rot="0" vert="horz"/>
        <a:lstStyle/>
        <a:p>
          <a:pPr>
            <a:defRPr/>
          </a:pPr>
          <a:endParaRPr lang="en-US"/>
        </a:p>
      </c:txPr>
    </c:legend>
    <c:plotVisOnly val="1"/>
    <c:dispBlanksAs val="gap"/>
    <c:showDLblsOverMax val="0"/>
  </c:chart>
  <c:spPr>
    <a:noFill/>
    <a:ln>
      <a:noFill/>
    </a:ln>
    <a:effectLst>
      <a:outerShdw blurRad="50800" dist="38100" algn="l" rotWithShape="0">
        <a:prstClr val="black">
          <a:alpha val="40000"/>
        </a:prstClr>
      </a:outerShdw>
    </a:effectLst>
  </c:spPr>
  <c:txPr>
    <a:bodyPr/>
    <a:lstStyle/>
    <a:p>
      <a:pPr>
        <a:defRPr sz="14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0"/>
    <c:plotArea>
      <c:layout/>
      <c:barChart>
        <c:barDir val="col"/>
        <c:grouping val="clustered"/>
        <c:varyColors val="0"/>
        <c:ser>
          <c:idx val="0"/>
          <c:order val="0"/>
          <c:tx>
            <c:strRef>
              <c:f>Sheet1!$B$1</c:f>
              <c:strCache>
                <c:ptCount val="1"/>
                <c:pt idx="0">
                  <c:v>SLD</c:v>
                </c:pt>
              </c:strCache>
            </c:strRef>
          </c:tx>
          <c:invertIfNegative val="0"/>
          <c:cat>
            <c:strRef>
              <c:f>Sheet1!$A$2:$A$4</c:f>
              <c:strCache>
                <c:ptCount val="3"/>
                <c:pt idx="0">
                  <c:v>2016-17</c:v>
                </c:pt>
                <c:pt idx="1">
                  <c:v>2017-18</c:v>
                </c:pt>
                <c:pt idx="2">
                  <c:v>2018-19</c:v>
                </c:pt>
              </c:strCache>
            </c:strRef>
          </c:cat>
          <c:val>
            <c:numRef>
              <c:f>Sheet1!$B$2:$B$4</c:f>
              <c:numCache>
                <c:formatCode>General</c:formatCode>
                <c:ptCount val="3"/>
                <c:pt idx="0">
                  <c:v>19</c:v>
                </c:pt>
                <c:pt idx="1">
                  <c:v>17</c:v>
                </c:pt>
                <c:pt idx="2">
                  <c:v>14</c:v>
                </c:pt>
              </c:numCache>
            </c:numRef>
          </c:val>
          <c:extLst>
            <c:ext xmlns:c16="http://schemas.microsoft.com/office/drawing/2014/chart" uri="{C3380CC4-5D6E-409C-BE32-E72D297353CC}">
              <c16:uniqueId val="{00000000-CBC2-4050-BB53-528BF9E2FBC1}"/>
            </c:ext>
          </c:extLst>
        </c:ser>
        <c:ser>
          <c:idx val="1"/>
          <c:order val="1"/>
          <c:tx>
            <c:strRef>
              <c:f>Sheet1!$C$1</c:f>
              <c:strCache>
                <c:ptCount val="1"/>
                <c:pt idx="0">
                  <c:v>SLCD</c:v>
                </c:pt>
              </c:strCache>
            </c:strRef>
          </c:tx>
          <c:invertIfNegative val="0"/>
          <c:cat>
            <c:strRef>
              <c:f>Sheet1!$A$2:$A$4</c:f>
              <c:strCache>
                <c:ptCount val="3"/>
                <c:pt idx="0">
                  <c:v>2016-17</c:v>
                </c:pt>
                <c:pt idx="1">
                  <c:v>2017-18</c:v>
                </c:pt>
                <c:pt idx="2">
                  <c:v>2018-19</c:v>
                </c:pt>
              </c:strCache>
            </c:strRef>
          </c:cat>
          <c:val>
            <c:numRef>
              <c:f>Sheet1!$C$2:$C$4</c:f>
              <c:numCache>
                <c:formatCode>General</c:formatCode>
                <c:ptCount val="3"/>
                <c:pt idx="0">
                  <c:v>11</c:v>
                </c:pt>
                <c:pt idx="1">
                  <c:v>15</c:v>
                </c:pt>
                <c:pt idx="2">
                  <c:v>16</c:v>
                </c:pt>
              </c:numCache>
            </c:numRef>
          </c:val>
          <c:extLst>
            <c:ext xmlns:c16="http://schemas.microsoft.com/office/drawing/2014/chart" uri="{C3380CC4-5D6E-409C-BE32-E72D297353CC}">
              <c16:uniqueId val="{00000001-CBC2-4050-BB53-528BF9E2FBC1}"/>
            </c:ext>
          </c:extLst>
        </c:ser>
        <c:ser>
          <c:idx val="2"/>
          <c:order val="2"/>
          <c:tx>
            <c:strRef>
              <c:f>Sheet1!$D$1</c:f>
              <c:strCache>
                <c:ptCount val="1"/>
                <c:pt idx="0">
                  <c:v>ASC</c:v>
                </c:pt>
              </c:strCache>
            </c:strRef>
          </c:tx>
          <c:invertIfNegative val="0"/>
          <c:cat>
            <c:strRef>
              <c:f>Sheet1!$A$2:$A$4</c:f>
              <c:strCache>
                <c:ptCount val="3"/>
                <c:pt idx="0">
                  <c:v>2016-17</c:v>
                </c:pt>
                <c:pt idx="1">
                  <c:v>2017-18</c:v>
                </c:pt>
                <c:pt idx="2">
                  <c:v>2018-19</c:v>
                </c:pt>
              </c:strCache>
            </c:strRef>
          </c:cat>
          <c:val>
            <c:numRef>
              <c:f>Sheet1!$D$2:$D$4</c:f>
              <c:numCache>
                <c:formatCode>General</c:formatCode>
                <c:ptCount val="3"/>
                <c:pt idx="0">
                  <c:v>5</c:v>
                </c:pt>
                <c:pt idx="1">
                  <c:v>6</c:v>
                </c:pt>
                <c:pt idx="2">
                  <c:v>6</c:v>
                </c:pt>
              </c:numCache>
            </c:numRef>
          </c:val>
          <c:extLst>
            <c:ext xmlns:c16="http://schemas.microsoft.com/office/drawing/2014/chart" uri="{C3380CC4-5D6E-409C-BE32-E72D297353CC}">
              <c16:uniqueId val="{00000002-CBC2-4050-BB53-528BF9E2FBC1}"/>
            </c:ext>
          </c:extLst>
        </c:ser>
        <c:ser>
          <c:idx val="3"/>
          <c:order val="3"/>
          <c:tx>
            <c:strRef>
              <c:f>Sheet1!$E$1</c:f>
              <c:strCache>
                <c:ptCount val="1"/>
                <c:pt idx="0">
                  <c:v>GLD</c:v>
                </c:pt>
              </c:strCache>
            </c:strRef>
          </c:tx>
          <c:invertIfNegative val="0"/>
          <c:cat>
            <c:strRef>
              <c:f>Sheet1!$A$2:$A$4</c:f>
              <c:strCache>
                <c:ptCount val="3"/>
                <c:pt idx="0">
                  <c:v>2016-17</c:v>
                </c:pt>
                <c:pt idx="1">
                  <c:v>2017-18</c:v>
                </c:pt>
                <c:pt idx="2">
                  <c:v>2018-19</c:v>
                </c:pt>
              </c:strCache>
            </c:strRef>
          </c:cat>
          <c:val>
            <c:numRef>
              <c:f>Sheet1!$E$2:$E$4</c:f>
              <c:numCache>
                <c:formatCode>General</c:formatCode>
                <c:ptCount val="3"/>
                <c:pt idx="0">
                  <c:v>13</c:v>
                </c:pt>
                <c:pt idx="1">
                  <c:v>15</c:v>
                </c:pt>
                <c:pt idx="2">
                  <c:v>19</c:v>
                </c:pt>
              </c:numCache>
            </c:numRef>
          </c:val>
          <c:extLst>
            <c:ext xmlns:c16="http://schemas.microsoft.com/office/drawing/2014/chart" uri="{C3380CC4-5D6E-409C-BE32-E72D297353CC}">
              <c16:uniqueId val="{00000003-CBC2-4050-BB53-528BF9E2FBC1}"/>
            </c:ext>
          </c:extLst>
        </c:ser>
        <c:ser>
          <c:idx val="4"/>
          <c:order val="4"/>
          <c:tx>
            <c:strRef>
              <c:f>Sheet1!$F$1</c:f>
              <c:strCache>
                <c:ptCount val="1"/>
                <c:pt idx="0">
                  <c:v>PMED</c:v>
                </c:pt>
              </c:strCache>
            </c:strRef>
          </c:tx>
          <c:invertIfNegative val="0"/>
          <c:cat>
            <c:strRef>
              <c:f>Sheet1!$A$2:$A$4</c:f>
              <c:strCache>
                <c:ptCount val="3"/>
                <c:pt idx="0">
                  <c:v>2016-17</c:v>
                </c:pt>
                <c:pt idx="1">
                  <c:v>2017-18</c:v>
                </c:pt>
                <c:pt idx="2">
                  <c:v>2018-19</c:v>
                </c:pt>
              </c:strCache>
            </c:strRef>
          </c:cat>
          <c:val>
            <c:numRef>
              <c:f>Sheet1!$F$2:$F$4</c:f>
              <c:numCache>
                <c:formatCode>General</c:formatCode>
                <c:ptCount val="3"/>
                <c:pt idx="0">
                  <c:v>19</c:v>
                </c:pt>
                <c:pt idx="1">
                  <c:v>16</c:v>
                </c:pt>
                <c:pt idx="2">
                  <c:v>14</c:v>
                </c:pt>
              </c:numCache>
            </c:numRef>
          </c:val>
          <c:extLst>
            <c:ext xmlns:c16="http://schemas.microsoft.com/office/drawing/2014/chart" uri="{C3380CC4-5D6E-409C-BE32-E72D297353CC}">
              <c16:uniqueId val="{00000004-CBC2-4050-BB53-528BF9E2FBC1}"/>
            </c:ext>
          </c:extLst>
        </c:ser>
        <c:ser>
          <c:idx val="5"/>
          <c:order val="5"/>
          <c:tx>
            <c:strRef>
              <c:f>Sheet1!$G$1</c:f>
              <c:strCache>
                <c:ptCount val="1"/>
                <c:pt idx="0">
                  <c:v>GGD</c:v>
                </c:pt>
              </c:strCache>
            </c:strRef>
          </c:tx>
          <c:invertIfNegative val="0"/>
          <c:cat>
            <c:strRef>
              <c:f>Sheet1!$A$2:$A$4</c:f>
              <c:strCache>
                <c:ptCount val="3"/>
                <c:pt idx="0">
                  <c:v>2016-17</c:v>
                </c:pt>
                <c:pt idx="1">
                  <c:v>2017-18</c:v>
                </c:pt>
                <c:pt idx="2">
                  <c:v>2018-19</c:v>
                </c:pt>
              </c:strCache>
            </c:strRef>
          </c:cat>
          <c:val>
            <c:numRef>
              <c:f>Sheet1!$G$2:$G$4</c:f>
              <c:numCache>
                <c:formatCode>General</c:formatCode>
                <c:ptCount val="3"/>
                <c:pt idx="0">
                  <c:v>1</c:v>
                </c:pt>
                <c:pt idx="1">
                  <c:v>1</c:v>
                </c:pt>
                <c:pt idx="2">
                  <c:v>1</c:v>
                </c:pt>
              </c:numCache>
            </c:numRef>
          </c:val>
          <c:extLst>
            <c:ext xmlns:c16="http://schemas.microsoft.com/office/drawing/2014/chart" uri="{C3380CC4-5D6E-409C-BE32-E72D297353CC}">
              <c16:uniqueId val="{00000005-CBC2-4050-BB53-528BF9E2FBC1}"/>
            </c:ext>
          </c:extLst>
        </c:ser>
        <c:dLbls>
          <c:showLegendKey val="0"/>
          <c:showVal val="0"/>
          <c:showCatName val="0"/>
          <c:showSerName val="0"/>
          <c:showPercent val="0"/>
          <c:showBubbleSize val="0"/>
        </c:dLbls>
        <c:gapWidth val="150"/>
        <c:axId val="71358720"/>
        <c:axId val="71364608"/>
      </c:barChart>
      <c:catAx>
        <c:axId val="71358720"/>
        <c:scaling>
          <c:orientation val="minMax"/>
        </c:scaling>
        <c:delete val="0"/>
        <c:axPos val="b"/>
        <c:numFmt formatCode="General" sourceLinked="0"/>
        <c:majorTickMark val="out"/>
        <c:minorTickMark val="none"/>
        <c:tickLblPos val="nextTo"/>
        <c:crossAx val="71364608"/>
        <c:crosses val="autoZero"/>
        <c:auto val="1"/>
        <c:lblAlgn val="ctr"/>
        <c:lblOffset val="100"/>
        <c:noMultiLvlLbl val="0"/>
      </c:catAx>
      <c:valAx>
        <c:axId val="71364608"/>
        <c:scaling>
          <c:orientation val="minMax"/>
        </c:scaling>
        <c:delete val="0"/>
        <c:axPos val="l"/>
        <c:majorGridlines/>
        <c:numFmt formatCode="General" sourceLinked="1"/>
        <c:majorTickMark val="out"/>
        <c:minorTickMark val="none"/>
        <c:tickLblPos val="nextTo"/>
        <c:crossAx val="71358720"/>
        <c:crosses val="autoZero"/>
        <c:crossBetween val="between"/>
      </c:valAx>
    </c:plotArea>
    <c:legend>
      <c:legendPos val="r"/>
      <c:overlay val="0"/>
    </c:legend>
    <c:plotVisOnly val="1"/>
    <c:dispBlanksAs val="gap"/>
    <c:showDLblsOverMax val="0"/>
  </c:chart>
  <c:spPr>
    <a:scene3d>
      <a:camera prst="orthographicFront"/>
      <a:lightRig rig="threePt" dir="t"/>
    </a:scene3d>
    <a:sp3d>
      <a:bevelT/>
    </a:sp3d>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7771600000000001"/>
          <c:y val="0.17771600000000001"/>
          <c:w val="0.64456800000000003"/>
          <c:h val="0.63206799999999996"/>
        </c:manualLayout>
      </c:layout>
      <c:pieChart>
        <c:varyColors val="0"/>
        <c:ser>
          <c:idx val="0"/>
          <c:order val="0"/>
          <c:tx>
            <c:strRef>
              <c:f>Sheet1!$A$2</c:f>
              <c:strCache>
                <c:ptCount val="1"/>
                <c:pt idx="0">
                  <c:v>Region 1</c:v>
                </c:pt>
              </c:strCache>
            </c:strRef>
          </c:tx>
          <c:spPr>
            <a:solidFill>
              <a:schemeClr val="accent2">
                <a:hueOff val="58624"/>
                <a:satOff val="8984"/>
                <a:lumOff val="25490"/>
              </a:schemeClr>
            </a:solidFill>
            <a:ln w="12700" cap="flat">
              <a:noFill/>
              <a:miter lim="400000"/>
            </a:ln>
            <a:effectLst/>
          </c:spPr>
          <c:explosion val="14"/>
          <c:dPt>
            <c:idx val="0"/>
            <c:bubble3D val="0"/>
            <c:extLst>
              <c:ext xmlns:c16="http://schemas.microsoft.com/office/drawing/2014/chart" uri="{C3380CC4-5D6E-409C-BE32-E72D297353CC}">
                <c16:uniqueId val="{00000000-2B4D-4B21-8C68-5D378179C86D}"/>
              </c:ext>
            </c:extLst>
          </c:dPt>
          <c:dPt>
            <c:idx val="1"/>
            <c:bubble3D val="0"/>
            <c:spPr>
              <a:solidFill>
                <a:schemeClr val="accent3">
                  <a:hueOff val="-1187647"/>
                  <a:satOff val="22407"/>
                  <a:lumOff val="18627"/>
                </a:schemeClr>
              </a:solidFill>
              <a:ln w="12700" cap="flat">
                <a:noFill/>
                <a:miter lim="400000"/>
              </a:ln>
              <a:effectLst/>
            </c:spPr>
            <c:extLst>
              <c:ext xmlns:c16="http://schemas.microsoft.com/office/drawing/2014/chart" uri="{C3380CC4-5D6E-409C-BE32-E72D297353CC}">
                <c16:uniqueId val="{00000002-2B4D-4B21-8C68-5D378179C86D}"/>
              </c:ext>
            </c:extLst>
          </c:dPt>
          <c:dLbls>
            <c:dLbl>
              <c:idx val="0"/>
              <c:numFmt formatCode="#,##0%" sourceLinked="0"/>
              <c:spPr/>
              <c:txPr>
                <a:bodyPr/>
                <a:lstStyle/>
                <a:p>
                  <a:pPr>
                    <a:defRPr sz="1800" b="0" i="0" u="none" strike="noStrike">
                      <a:solidFill>
                        <a:srgbClr val="838787"/>
                      </a:solidFill>
                      <a:latin typeface="DIN Condensed"/>
                    </a:defRPr>
                  </a:pPr>
                  <a:endParaRPr lang="en-US"/>
                </a:p>
              </c:txPr>
              <c:dLblPos val="outEnd"/>
              <c:showLegendKey val="0"/>
              <c:showVal val="0"/>
              <c:showCatName val="0"/>
              <c:showSerName val="0"/>
              <c:showPercent val="1"/>
              <c:showBubbleSize val="0"/>
              <c:extLst>
                <c:ext xmlns:c16="http://schemas.microsoft.com/office/drawing/2014/chart" uri="{C3380CC4-5D6E-409C-BE32-E72D297353CC}">
                  <c16:uniqueId val="{00000000-2B4D-4B21-8C68-5D378179C86D}"/>
                </c:ext>
              </c:extLst>
            </c:dLbl>
            <c:dLbl>
              <c:idx val="1"/>
              <c:numFmt formatCode="#,##0%" sourceLinked="0"/>
              <c:spPr/>
              <c:txPr>
                <a:bodyPr/>
                <a:lstStyle/>
                <a:p>
                  <a:pPr>
                    <a:defRPr sz="1800" b="0" i="0" u="none" strike="noStrike">
                      <a:solidFill>
                        <a:srgbClr val="838787"/>
                      </a:solidFill>
                      <a:latin typeface="DIN Condensed"/>
                    </a:defRPr>
                  </a:pPr>
                  <a:endParaRPr lang="en-US"/>
                </a:p>
              </c:txPr>
              <c:dLblPos val="outEnd"/>
              <c:showLegendKey val="0"/>
              <c:showVal val="0"/>
              <c:showCatName val="0"/>
              <c:showSerName val="0"/>
              <c:showPercent val="1"/>
              <c:showBubbleSize val="0"/>
              <c:extLst>
                <c:ext xmlns:c16="http://schemas.microsoft.com/office/drawing/2014/chart" uri="{C3380CC4-5D6E-409C-BE32-E72D297353CC}">
                  <c16:uniqueId val="{00000002-2B4D-4B21-8C68-5D378179C86D}"/>
                </c:ext>
              </c:extLst>
            </c:dLbl>
            <c:numFmt formatCode="#,##0%" sourceLinked="0"/>
            <c:spPr>
              <a:noFill/>
              <a:ln>
                <a:noFill/>
              </a:ln>
              <a:effectLst/>
            </c:spPr>
            <c:txPr>
              <a:bodyPr/>
              <a:lstStyle/>
              <a:p>
                <a:pPr>
                  <a:defRPr sz="1800" b="0" i="0" u="none" strike="noStrike">
                    <a:solidFill>
                      <a:srgbClr val="838787"/>
                    </a:solidFill>
                    <a:latin typeface="DIN Condensed"/>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Sheet1!$B$1:$C$1</c:f>
              <c:strCache>
                <c:ptCount val="2"/>
                <c:pt idx="0">
                  <c:v>EAL</c:v>
                </c:pt>
                <c:pt idx="1">
                  <c:v>Other</c:v>
                </c:pt>
              </c:strCache>
            </c:strRef>
          </c:cat>
          <c:val>
            <c:numRef>
              <c:f>Sheet1!$B$2:$C$2</c:f>
              <c:numCache>
                <c:formatCode>0.00%</c:formatCode>
                <c:ptCount val="2"/>
                <c:pt idx="0">
                  <c:v>0.03</c:v>
                </c:pt>
                <c:pt idx="1">
                  <c:v>0.97</c:v>
                </c:pt>
              </c:numCache>
            </c:numRef>
          </c:val>
          <c:extLst>
            <c:ext xmlns:c16="http://schemas.microsoft.com/office/drawing/2014/chart" uri="{C3380CC4-5D6E-409C-BE32-E72D297353CC}">
              <c16:uniqueId val="{00000003-2B4D-4B21-8C68-5D378179C86D}"/>
            </c:ext>
          </c:extLst>
        </c:ser>
        <c:dLbls>
          <c:showLegendKey val="0"/>
          <c:showVal val="0"/>
          <c:showCatName val="0"/>
          <c:showSerName val="0"/>
          <c:showPercent val="0"/>
          <c:showBubbleSize val="0"/>
          <c:showLeaderLines val="0"/>
        </c:dLbls>
        <c:firstSliceAng val="153"/>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plotArea>
      <c:layout>
        <c:manualLayout>
          <c:layoutTarget val="inner"/>
          <c:xMode val="edge"/>
          <c:yMode val="edge"/>
          <c:x val="0.11512268608770619"/>
          <c:y val="0.13674532870539885"/>
          <c:w val="0.80873758282662633"/>
          <c:h val="0.64330716023687828"/>
        </c:manualLayout>
      </c:layout>
      <c:barChart>
        <c:barDir val="col"/>
        <c:grouping val="clustered"/>
        <c:varyColors val="0"/>
        <c:ser>
          <c:idx val="0"/>
          <c:order val="0"/>
          <c:tx>
            <c:strRef>
              <c:f>Sheet1!$B$1</c:f>
              <c:strCache>
                <c:ptCount val="1"/>
                <c:pt idx="0">
                  <c:v>Oracy LAC</c:v>
                </c:pt>
              </c:strCache>
            </c:strRef>
          </c:tx>
          <c:spPr>
            <a:solidFill>
              <a:schemeClr val="accent3">
                <a:lumMod val="75000"/>
              </a:schemeClr>
            </a:solidFill>
          </c:spPr>
          <c:invertIfNegative val="0"/>
          <c:cat>
            <c:strRef>
              <c:f>Sheet1!$A$2:$A$4</c:f>
              <c:strCache>
                <c:ptCount val="3"/>
                <c:pt idx="0">
                  <c:v>Sept-Dec</c:v>
                </c:pt>
                <c:pt idx="1">
                  <c:v>Sept-Apr</c:v>
                </c:pt>
                <c:pt idx="2">
                  <c:v>Sept-Jul</c:v>
                </c:pt>
              </c:strCache>
            </c:strRef>
          </c:cat>
          <c:val>
            <c:numRef>
              <c:f>Sheet1!$B$2:$B$4</c:f>
              <c:numCache>
                <c:formatCode>0%</c:formatCode>
                <c:ptCount val="3"/>
                <c:pt idx="0">
                  <c:v>0.12</c:v>
                </c:pt>
                <c:pt idx="1">
                  <c:v>0.45</c:v>
                </c:pt>
                <c:pt idx="2">
                  <c:v>1.24</c:v>
                </c:pt>
              </c:numCache>
            </c:numRef>
          </c:val>
          <c:extLst>
            <c:ext xmlns:c16="http://schemas.microsoft.com/office/drawing/2014/chart" uri="{C3380CC4-5D6E-409C-BE32-E72D297353CC}">
              <c16:uniqueId val="{00000000-2BB4-4DF5-B4EE-52D6E87785DE}"/>
            </c:ext>
          </c:extLst>
        </c:ser>
        <c:ser>
          <c:idx val="1"/>
          <c:order val="1"/>
          <c:tx>
            <c:strRef>
              <c:f>Sheet1!$C$1</c:f>
              <c:strCache>
                <c:ptCount val="1"/>
                <c:pt idx="0">
                  <c:v>Oracy Non LAC</c:v>
                </c:pt>
              </c:strCache>
            </c:strRef>
          </c:tx>
          <c:spPr>
            <a:solidFill>
              <a:schemeClr val="accent3">
                <a:lumMod val="60000"/>
                <a:lumOff val="40000"/>
              </a:schemeClr>
            </a:solidFill>
          </c:spPr>
          <c:invertIfNegative val="0"/>
          <c:cat>
            <c:strRef>
              <c:f>Sheet1!$A$2:$A$4</c:f>
              <c:strCache>
                <c:ptCount val="3"/>
                <c:pt idx="0">
                  <c:v>Sept-Dec</c:v>
                </c:pt>
                <c:pt idx="1">
                  <c:v>Sept-Apr</c:v>
                </c:pt>
                <c:pt idx="2">
                  <c:v>Sept-Jul</c:v>
                </c:pt>
              </c:strCache>
            </c:strRef>
          </c:cat>
          <c:val>
            <c:numRef>
              <c:f>Sheet1!$C$2:$C$4</c:f>
              <c:numCache>
                <c:formatCode>0%</c:formatCode>
                <c:ptCount val="3"/>
                <c:pt idx="0">
                  <c:v>0.2</c:v>
                </c:pt>
                <c:pt idx="1">
                  <c:v>0.41</c:v>
                </c:pt>
                <c:pt idx="2">
                  <c:v>0.59</c:v>
                </c:pt>
              </c:numCache>
            </c:numRef>
          </c:val>
          <c:extLst>
            <c:ext xmlns:c16="http://schemas.microsoft.com/office/drawing/2014/chart" uri="{C3380CC4-5D6E-409C-BE32-E72D297353CC}">
              <c16:uniqueId val="{00000001-2BB4-4DF5-B4EE-52D6E87785DE}"/>
            </c:ext>
          </c:extLst>
        </c:ser>
        <c:ser>
          <c:idx val="2"/>
          <c:order val="2"/>
          <c:tx>
            <c:strRef>
              <c:f>Sheet1!$D$1</c:f>
              <c:strCache>
                <c:ptCount val="1"/>
              </c:strCache>
            </c:strRef>
          </c:tx>
          <c:invertIfNegative val="0"/>
          <c:cat>
            <c:strRef>
              <c:f>Sheet1!$A$2:$A$4</c:f>
              <c:strCache>
                <c:ptCount val="3"/>
                <c:pt idx="0">
                  <c:v>Sept-Dec</c:v>
                </c:pt>
                <c:pt idx="1">
                  <c:v>Sept-Apr</c:v>
                </c:pt>
                <c:pt idx="2">
                  <c:v>Sept-Jul</c:v>
                </c:pt>
              </c:strCache>
            </c:strRef>
          </c:cat>
          <c:val>
            <c:numRef>
              <c:f>Sheet1!$D$2:$D$4</c:f>
              <c:numCache>
                <c:formatCode>General</c:formatCode>
                <c:ptCount val="3"/>
              </c:numCache>
            </c:numRef>
          </c:val>
          <c:extLst>
            <c:ext xmlns:c16="http://schemas.microsoft.com/office/drawing/2014/chart" uri="{C3380CC4-5D6E-409C-BE32-E72D297353CC}">
              <c16:uniqueId val="{00000002-2BB4-4DF5-B4EE-52D6E87785DE}"/>
            </c:ext>
          </c:extLst>
        </c:ser>
        <c:dLbls>
          <c:showLegendKey val="0"/>
          <c:showVal val="0"/>
          <c:showCatName val="0"/>
          <c:showSerName val="0"/>
          <c:showPercent val="0"/>
          <c:showBubbleSize val="0"/>
        </c:dLbls>
        <c:gapWidth val="150"/>
        <c:axId val="118455680"/>
        <c:axId val="118457472"/>
      </c:barChart>
      <c:catAx>
        <c:axId val="118455680"/>
        <c:scaling>
          <c:orientation val="minMax"/>
        </c:scaling>
        <c:delete val="0"/>
        <c:axPos val="b"/>
        <c:numFmt formatCode="General" sourceLinked="1"/>
        <c:majorTickMark val="out"/>
        <c:minorTickMark val="none"/>
        <c:tickLblPos val="nextTo"/>
        <c:txPr>
          <a:bodyPr/>
          <a:lstStyle/>
          <a:p>
            <a:pPr>
              <a:defRPr sz="1100"/>
            </a:pPr>
            <a:endParaRPr lang="en-US"/>
          </a:p>
        </c:txPr>
        <c:crossAx val="118457472"/>
        <c:crosses val="autoZero"/>
        <c:auto val="1"/>
        <c:lblAlgn val="ctr"/>
        <c:lblOffset val="100"/>
        <c:noMultiLvlLbl val="0"/>
      </c:catAx>
      <c:valAx>
        <c:axId val="118457472"/>
        <c:scaling>
          <c:orientation val="minMax"/>
        </c:scaling>
        <c:delete val="0"/>
        <c:axPos val="l"/>
        <c:majorGridlines/>
        <c:numFmt formatCode="0%" sourceLinked="1"/>
        <c:majorTickMark val="out"/>
        <c:minorTickMark val="none"/>
        <c:tickLblPos val="nextTo"/>
        <c:crossAx val="118455680"/>
        <c:crosses val="autoZero"/>
        <c:crossBetween val="between"/>
      </c:valAx>
    </c:plotArea>
    <c:legend>
      <c:legendPos val="r"/>
      <c:layout>
        <c:manualLayout>
          <c:xMode val="edge"/>
          <c:yMode val="edge"/>
          <c:x val="0.10464697424279296"/>
          <c:y val="2.1268262396232271E-3"/>
          <c:w val="0.85083276091775506"/>
          <c:h val="0.13770388142428816"/>
        </c:manualLayout>
      </c:layout>
      <c:overlay val="0"/>
    </c:legend>
    <c:plotVisOnly val="1"/>
    <c:dispBlanksAs val="gap"/>
    <c:showDLblsOverMax val="0"/>
  </c:chart>
  <c:spPr>
    <a:scene3d>
      <a:camera prst="orthographicFront"/>
      <a:lightRig rig="threePt" dir="t"/>
    </a:scene3d>
    <a:sp3d prstMaterial="metal">
      <a:bevelT w="88900" h="88900"/>
    </a:sp3d>
  </c:spPr>
  <c:txPr>
    <a:bodyPr/>
    <a:lstStyle/>
    <a:p>
      <a:pPr>
        <a:defRPr sz="1050"/>
      </a:pPr>
      <a:endParaRPr lang="en-US"/>
    </a:p>
  </c:txPr>
  <c:externalData r:id="rId1">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plotArea>
      <c:layout>
        <c:manualLayout>
          <c:layoutTarget val="inner"/>
          <c:xMode val="edge"/>
          <c:yMode val="edge"/>
          <c:x val="0.11512268608770619"/>
          <c:y val="0.13674532870539885"/>
          <c:w val="0.80873758282662633"/>
          <c:h val="0.64330716023687828"/>
        </c:manualLayout>
      </c:layout>
      <c:barChart>
        <c:barDir val="col"/>
        <c:grouping val="clustered"/>
        <c:varyColors val="0"/>
        <c:ser>
          <c:idx val="0"/>
          <c:order val="0"/>
          <c:tx>
            <c:strRef>
              <c:f>Sheet1!$B$1</c:f>
              <c:strCache>
                <c:ptCount val="1"/>
                <c:pt idx="0">
                  <c:v>Writing LAC</c:v>
                </c:pt>
              </c:strCache>
            </c:strRef>
          </c:tx>
          <c:spPr>
            <a:solidFill>
              <a:schemeClr val="accent3">
                <a:lumMod val="75000"/>
              </a:schemeClr>
            </a:solidFill>
          </c:spPr>
          <c:invertIfNegative val="0"/>
          <c:cat>
            <c:strRef>
              <c:f>Sheet1!$A$2:$A$4</c:f>
              <c:strCache>
                <c:ptCount val="3"/>
                <c:pt idx="0">
                  <c:v>Sept-Dec</c:v>
                </c:pt>
                <c:pt idx="1">
                  <c:v>Sept-Apr</c:v>
                </c:pt>
                <c:pt idx="2">
                  <c:v>Sept-Jul</c:v>
                </c:pt>
              </c:strCache>
            </c:strRef>
          </c:cat>
          <c:val>
            <c:numRef>
              <c:f>Sheet1!$B$2:$B$4</c:f>
              <c:numCache>
                <c:formatCode>0%</c:formatCode>
                <c:ptCount val="3"/>
                <c:pt idx="0">
                  <c:v>0.35</c:v>
                </c:pt>
                <c:pt idx="1">
                  <c:v>0.69</c:v>
                </c:pt>
                <c:pt idx="2">
                  <c:v>1.39</c:v>
                </c:pt>
              </c:numCache>
            </c:numRef>
          </c:val>
          <c:extLst>
            <c:ext xmlns:c16="http://schemas.microsoft.com/office/drawing/2014/chart" uri="{C3380CC4-5D6E-409C-BE32-E72D297353CC}">
              <c16:uniqueId val="{00000000-A648-4EF1-B4E0-CDEC3953FEB7}"/>
            </c:ext>
          </c:extLst>
        </c:ser>
        <c:ser>
          <c:idx val="1"/>
          <c:order val="1"/>
          <c:tx>
            <c:strRef>
              <c:f>Sheet1!$C$1</c:f>
              <c:strCache>
                <c:ptCount val="1"/>
                <c:pt idx="0">
                  <c:v>Writing Non LAC</c:v>
                </c:pt>
              </c:strCache>
            </c:strRef>
          </c:tx>
          <c:spPr>
            <a:solidFill>
              <a:schemeClr val="accent3">
                <a:lumMod val="60000"/>
                <a:lumOff val="40000"/>
              </a:schemeClr>
            </a:solidFill>
          </c:spPr>
          <c:invertIfNegative val="0"/>
          <c:cat>
            <c:strRef>
              <c:f>Sheet1!$A$2:$A$4</c:f>
              <c:strCache>
                <c:ptCount val="3"/>
                <c:pt idx="0">
                  <c:v>Sept-Dec</c:v>
                </c:pt>
                <c:pt idx="1">
                  <c:v>Sept-Apr</c:v>
                </c:pt>
                <c:pt idx="2">
                  <c:v>Sept-Jul</c:v>
                </c:pt>
              </c:strCache>
            </c:strRef>
          </c:cat>
          <c:val>
            <c:numRef>
              <c:f>Sheet1!$C$2:$C$4</c:f>
              <c:numCache>
                <c:formatCode>0%</c:formatCode>
                <c:ptCount val="3"/>
                <c:pt idx="0">
                  <c:v>0.22</c:v>
                </c:pt>
                <c:pt idx="1">
                  <c:v>0.43</c:v>
                </c:pt>
                <c:pt idx="2">
                  <c:v>0.65</c:v>
                </c:pt>
              </c:numCache>
            </c:numRef>
          </c:val>
          <c:extLst>
            <c:ext xmlns:c16="http://schemas.microsoft.com/office/drawing/2014/chart" uri="{C3380CC4-5D6E-409C-BE32-E72D297353CC}">
              <c16:uniqueId val="{00000001-A648-4EF1-B4E0-CDEC3953FEB7}"/>
            </c:ext>
          </c:extLst>
        </c:ser>
        <c:ser>
          <c:idx val="2"/>
          <c:order val="2"/>
          <c:tx>
            <c:strRef>
              <c:f>Sheet1!$D$1</c:f>
              <c:strCache>
                <c:ptCount val="1"/>
              </c:strCache>
            </c:strRef>
          </c:tx>
          <c:invertIfNegative val="0"/>
          <c:cat>
            <c:strRef>
              <c:f>Sheet1!$A$2:$A$4</c:f>
              <c:strCache>
                <c:ptCount val="3"/>
                <c:pt idx="0">
                  <c:v>Sept-Dec</c:v>
                </c:pt>
                <c:pt idx="1">
                  <c:v>Sept-Apr</c:v>
                </c:pt>
                <c:pt idx="2">
                  <c:v>Sept-Jul</c:v>
                </c:pt>
              </c:strCache>
            </c:strRef>
          </c:cat>
          <c:val>
            <c:numRef>
              <c:f>Sheet1!$D$2:$D$4</c:f>
              <c:numCache>
                <c:formatCode>General</c:formatCode>
                <c:ptCount val="3"/>
              </c:numCache>
            </c:numRef>
          </c:val>
          <c:extLst>
            <c:ext xmlns:c16="http://schemas.microsoft.com/office/drawing/2014/chart" uri="{C3380CC4-5D6E-409C-BE32-E72D297353CC}">
              <c16:uniqueId val="{00000002-A648-4EF1-B4E0-CDEC3953FEB7}"/>
            </c:ext>
          </c:extLst>
        </c:ser>
        <c:dLbls>
          <c:showLegendKey val="0"/>
          <c:showVal val="0"/>
          <c:showCatName val="0"/>
          <c:showSerName val="0"/>
          <c:showPercent val="0"/>
          <c:showBubbleSize val="0"/>
        </c:dLbls>
        <c:gapWidth val="150"/>
        <c:axId val="118373760"/>
        <c:axId val="118375552"/>
      </c:barChart>
      <c:catAx>
        <c:axId val="118373760"/>
        <c:scaling>
          <c:orientation val="minMax"/>
        </c:scaling>
        <c:delete val="0"/>
        <c:axPos val="b"/>
        <c:numFmt formatCode="General" sourceLinked="1"/>
        <c:majorTickMark val="out"/>
        <c:minorTickMark val="none"/>
        <c:tickLblPos val="nextTo"/>
        <c:txPr>
          <a:bodyPr/>
          <a:lstStyle/>
          <a:p>
            <a:pPr>
              <a:defRPr sz="1100"/>
            </a:pPr>
            <a:endParaRPr lang="en-US"/>
          </a:p>
        </c:txPr>
        <c:crossAx val="118375552"/>
        <c:crosses val="autoZero"/>
        <c:auto val="1"/>
        <c:lblAlgn val="ctr"/>
        <c:lblOffset val="100"/>
        <c:noMultiLvlLbl val="0"/>
      </c:catAx>
      <c:valAx>
        <c:axId val="118375552"/>
        <c:scaling>
          <c:orientation val="minMax"/>
        </c:scaling>
        <c:delete val="0"/>
        <c:axPos val="l"/>
        <c:majorGridlines/>
        <c:numFmt formatCode="0%" sourceLinked="1"/>
        <c:majorTickMark val="out"/>
        <c:minorTickMark val="none"/>
        <c:tickLblPos val="nextTo"/>
        <c:crossAx val="118373760"/>
        <c:crosses val="autoZero"/>
        <c:crossBetween val="between"/>
      </c:valAx>
    </c:plotArea>
    <c:legend>
      <c:legendPos val="r"/>
      <c:layout>
        <c:manualLayout>
          <c:xMode val="edge"/>
          <c:yMode val="edge"/>
          <c:x val="0.13837771725868658"/>
          <c:y val="0"/>
          <c:w val="0.85083276091775506"/>
          <c:h val="0.13770388142428816"/>
        </c:manualLayout>
      </c:layout>
      <c:overlay val="0"/>
    </c:legend>
    <c:plotVisOnly val="1"/>
    <c:dispBlanksAs val="gap"/>
    <c:showDLblsOverMax val="0"/>
  </c:chart>
  <c:spPr>
    <a:scene3d>
      <a:camera prst="orthographicFront"/>
      <a:lightRig rig="threePt" dir="t"/>
    </a:scene3d>
    <a:sp3d prstMaterial="metal">
      <a:bevelT w="88900" h="88900"/>
    </a:sp3d>
  </c:spPr>
  <c:txPr>
    <a:bodyPr/>
    <a:lstStyle/>
    <a:p>
      <a:pPr>
        <a:defRPr sz="1050"/>
      </a:pPr>
      <a:endParaRPr lang="en-US"/>
    </a:p>
  </c:txPr>
  <c:externalData r:id="rId1">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plotArea>
      <c:layout>
        <c:manualLayout>
          <c:layoutTarget val="inner"/>
          <c:xMode val="edge"/>
          <c:yMode val="edge"/>
          <c:x val="0.11512268608770619"/>
          <c:y val="0.13674532870539885"/>
          <c:w val="0.80873758282662633"/>
          <c:h val="0.64330716023687828"/>
        </c:manualLayout>
      </c:layout>
      <c:barChart>
        <c:barDir val="col"/>
        <c:grouping val="clustered"/>
        <c:varyColors val="0"/>
        <c:ser>
          <c:idx val="0"/>
          <c:order val="0"/>
          <c:tx>
            <c:strRef>
              <c:f>Sheet1!$B$1</c:f>
              <c:strCache>
                <c:ptCount val="1"/>
                <c:pt idx="0">
                  <c:v>Reading LAC</c:v>
                </c:pt>
              </c:strCache>
            </c:strRef>
          </c:tx>
          <c:spPr>
            <a:solidFill>
              <a:schemeClr val="accent3">
                <a:lumMod val="75000"/>
              </a:schemeClr>
            </a:solidFill>
          </c:spPr>
          <c:invertIfNegative val="0"/>
          <c:cat>
            <c:strRef>
              <c:f>Sheet1!$A$2:$A$4</c:f>
              <c:strCache>
                <c:ptCount val="3"/>
                <c:pt idx="0">
                  <c:v>Sept=Dec</c:v>
                </c:pt>
                <c:pt idx="1">
                  <c:v>Sept-Apr</c:v>
                </c:pt>
                <c:pt idx="2">
                  <c:v>Sept-Jul</c:v>
                </c:pt>
              </c:strCache>
            </c:strRef>
          </c:cat>
          <c:val>
            <c:numRef>
              <c:f>Sheet1!$B$2:$B$4</c:f>
              <c:numCache>
                <c:formatCode>0%</c:formatCode>
                <c:ptCount val="3"/>
                <c:pt idx="0">
                  <c:v>0.4</c:v>
                </c:pt>
                <c:pt idx="1">
                  <c:v>0.54</c:v>
                </c:pt>
                <c:pt idx="2">
                  <c:v>1.26</c:v>
                </c:pt>
              </c:numCache>
            </c:numRef>
          </c:val>
          <c:extLst>
            <c:ext xmlns:c16="http://schemas.microsoft.com/office/drawing/2014/chart" uri="{C3380CC4-5D6E-409C-BE32-E72D297353CC}">
              <c16:uniqueId val="{00000000-1846-4F34-B5A1-DE5D82AFE665}"/>
            </c:ext>
          </c:extLst>
        </c:ser>
        <c:ser>
          <c:idx val="1"/>
          <c:order val="1"/>
          <c:tx>
            <c:strRef>
              <c:f>Sheet1!$C$1</c:f>
              <c:strCache>
                <c:ptCount val="1"/>
                <c:pt idx="0">
                  <c:v>Reading Non LAC</c:v>
                </c:pt>
              </c:strCache>
            </c:strRef>
          </c:tx>
          <c:spPr>
            <a:solidFill>
              <a:schemeClr val="accent3">
                <a:lumMod val="60000"/>
                <a:lumOff val="40000"/>
              </a:schemeClr>
            </a:solidFill>
          </c:spPr>
          <c:invertIfNegative val="0"/>
          <c:cat>
            <c:strRef>
              <c:f>Sheet1!$A$2:$A$4</c:f>
              <c:strCache>
                <c:ptCount val="3"/>
                <c:pt idx="0">
                  <c:v>Sept=Dec</c:v>
                </c:pt>
                <c:pt idx="1">
                  <c:v>Sept-Apr</c:v>
                </c:pt>
                <c:pt idx="2">
                  <c:v>Sept-Jul</c:v>
                </c:pt>
              </c:strCache>
            </c:strRef>
          </c:cat>
          <c:val>
            <c:numRef>
              <c:f>Sheet1!$C$2:$C$4</c:f>
              <c:numCache>
                <c:formatCode>0%</c:formatCode>
                <c:ptCount val="3"/>
                <c:pt idx="1">
                  <c:v>0.37</c:v>
                </c:pt>
                <c:pt idx="2">
                  <c:v>0.57999999999999996</c:v>
                </c:pt>
              </c:numCache>
            </c:numRef>
          </c:val>
          <c:extLst>
            <c:ext xmlns:c16="http://schemas.microsoft.com/office/drawing/2014/chart" uri="{C3380CC4-5D6E-409C-BE32-E72D297353CC}">
              <c16:uniqueId val="{00000001-1846-4F34-B5A1-DE5D82AFE665}"/>
            </c:ext>
          </c:extLst>
        </c:ser>
        <c:ser>
          <c:idx val="2"/>
          <c:order val="2"/>
          <c:tx>
            <c:strRef>
              <c:f>Sheet1!$D$1</c:f>
              <c:strCache>
                <c:ptCount val="1"/>
              </c:strCache>
            </c:strRef>
          </c:tx>
          <c:invertIfNegative val="0"/>
          <c:cat>
            <c:strRef>
              <c:f>Sheet1!$A$2:$A$4</c:f>
              <c:strCache>
                <c:ptCount val="3"/>
                <c:pt idx="0">
                  <c:v>Sept=Dec</c:v>
                </c:pt>
                <c:pt idx="1">
                  <c:v>Sept-Apr</c:v>
                </c:pt>
                <c:pt idx="2">
                  <c:v>Sept-Jul</c:v>
                </c:pt>
              </c:strCache>
            </c:strRef>
          </c:cat>
          <c:val>
            <c:numRef>
              <c:f>Sheet1!$D$2:$D$4</c:f>
              <c:numCache>
                <c:formatCode>General</c:formatCode>
                <c:ptCount val="3"/>
              </c:numCache>
            </c:numRef>
          </c:val>
          <c:extLst>
            <c:ext xmlns:c16="http://schemas.microsoft.com/office/drawing/2014/chart" uri="{C3380CC4-5D6E-409C-BE32-E72D297353CC}">
              <c16:uniqueId val="{00000002-1846-4F34-B5A1-DE5D82AFE665}"/>
            </c:ext>
          </c:extLst>
        </c:ser>
        <c:dLbls>
          <c:showLegendKey val="0"/>
          <c:showVal val="0"/>
          <c:showCatName val="0"/>
          <c:showSerName val="0"/>
          <c:showPercent val="0"/>
          <c:showBubbleSize val="0"/>
        </c:dLbls>
        <c:gapWidth val="150"/>
        <c:axId val="118406528"/>
        <c:axId val="118416512"/>
      </c:barChart>
      <c:catAx>
        <c:axId val="118406528"/>
        <c:scaling>
          <c:orientation val="minMax"/>
        </c:scaling>
        <c:delete val="0"/>
        <c:axPos val="b"/>
        <c:numFmt formatCode="General" sourceLinked="1"/>
        <c:majorTickMark val="out"/>
        <c:minorTickMark val="none"/>
        <c:tickLblPos val="nextTo"/>
        <c:txPr>
          <a:bodyPr/>
          <a:lstStyle/>
          <a:p>
            <a:pPr>
              <a:defRPr sz="1100"/>
            </a:pPr>
            <a:endParaRPr lang="en-US"/>
          </a:p>
        </c:txPr>
        <c:crossAx val="118416512"/>
        <c:crosses val="autoZero"/>
        <c:auto val="1"/>
        <c:lblAlgn val="ctr"/>
        <c:lblOffset val="100"/>
        <c:noMultiLvlLbl val="0"/>
      </c:catAx>
      <c:valAx>
        <c:axId val="118416512"/>
        <c:scaling>
          <c:orientation val="minMax"/>
        </c:scaling>
        <c:delete val="0"/>
        <c:axPos val="l"/>
        <c:majorGridlines/>
        <c:numFmt formatCode="0%" sourceLinked="1"/>
        <c:majorTickMark val="out"/>
        <c:minorTickMark val="none"/>
        <c:tickLblPos val="nextTo"/>
        <c:crossAx val="118406528"/>
        <c:crosses val="autoZero"/>
        <c:crossBetween val="between"/>
      </c:valAx>
    </c:plotArea>
    <c:legend>
      <c:legendPos val="r"/>
      <c:layout>
        <c:manualLayout>
          <c:xMode val="edge"/>
          <c:yMode val="edge"/>
          <c:x val="0.10464697424279296"/>
          <c:y val="2.1268262396232271E-3"/>
          <c:w val="0.85083276091775506"/>
          <c:h val="0.13770388142428816"/>
        </c:manualLayout>
      </c:layout>
      <c:overlay val="0"/>
    </c:legend>
    <c:plotVisOnly val="1"/>
    <c:dispBlanksAs val="gap"/>
    <c:showDLblsOverMax val="0"/>
  </c:chart>
  <c:spPr>
    <a:scene3d>
      <a:camera prst="orthographicFront"/>
      <a:lightRig rig="threePt" dir="t"/>
    </a:scene3d>
    <a:sp3d prstMaterial="metal">
      <a:bevelT w="88900" h="88900"/>
    </a:sp3d>
  </c:spPr>
  <c:txPr>
    <a:bodyPr/>
    <a:lstStyle/>
    <a:p>
      <a:pPr>
        <a:defRPr sz="1050"/>
      </a:pPr>
      <a:endParaRPr lang="en-US"/>
    </a:p>
  </c:txPr>
  <c:externalData r:id="rId1">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7771600000000001"/>
          <c:y val="0.17771600000000001"/>
          <c:w val="0.64456800000000003"/>
          <c:h val="0.63206799999999996"/>
        </c:manualLayout>
      </c:layout>
      <c:pieChart>
        <c:varyColors val="0"/>
        <c:dLbls>
          <c:showLegendKey val="0"/>
          <c:showVal val="0"/>
          <c:showCatName val="0"/>
          <c:showSerName val="0"/>
          <c:showPercent val="0"/>
          <c:showBubbleSize val="0"/>
          <c:showLeaderLines val="0"/>
        </c:dLbls>
        <c:firstSliceAng val="153"/>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LAC</c:v>
                </c:pt>
              </c:strCache>
            </c:strRef>
          </c:tx>
          <c:spPr>
            <a:solidFill>
              <a:schemeClr val="accent1"/>
            </a:solidFill>
            <a:ln>
              <a:noFill/>
            </a:ln>
            <a:effectLst/>
          </c:spPr>
          <c:invertIfNegative val="0"/>
          <c:cat>
            <c:strRef>
              <c:f>Sheet1!$A$2:$A$4</c:f>
              <c:strCache>
                <c:ptCount val="3"/>
                <c:pt idx="0">
                  <c:v>Sept-Dec</c:v>
                </c:pt>
                <c:pt idx="1">
                  <c:v>Sept-Apr</c:v>
                </c:pt>
                <c:pt idx="2">
                  <c:v>Sept-Jul</c:v>
                </c:pt>
              </c:strCache>
            </c:strRef>
          </c:cat>
          <c:val>
            <c:numRef>
              <c:f>Sheet1!$B$2:$B$4</c:f>
              <c:numCache>
                <c:formatCode>0%</c:formatCode>
                <c:ptCount val="3"/>
                <c:pt idx="0">
                  <c:v>0.2</c:v>
                </c:pt>
                <c:pt idx="1">
                  <c:v>0.61</c:v>
                </c:pt>
                <c:pt idx="2">
                  <c:v>1.1200000000000001</c:v>
                </c:pt>
              </c:numCache>
            </c:numRef>
          </c:val>
          <c:extLst>
            <c:ext xmlns:c16="http://schemas.microsoft.com/office/drawing/2014/chart" uri="{C3380CC4-5D6E-409C-BE32-E72D297353CC}">
              <c16:uniqueId val="{00000000-634B-4B57-8DF6-E49E9F0EBBFC}"/>
            </c:ext>
          </c:extLst>
        </c:ser>
        <c:ser>
          <c:idx val="1"/>
          <c:order val="1"/>
          <c:tx>
            <c:strRef>
              <c:f>Sheet1!$C$1</c:f>
              <c:strCache>
                <c:ptCount val="1"/>
                <c:pt idx="0">
                  <c:v>Not LAC</c:v>
                </c:pt>
              </c:strCache>
            </c:strRef>
          </c:tx>
          <c:spPr>
            <a:solidFill>
              <a:schemeClr val="accent2"/>
            </a:solidFill>
            <a:ln>
              <a:noFill/>
            </a:ln>
            <a:effectLst/>
          </c:spPr>
          <c:invertIfNegative val="0"/>
          <c:cat>
            <c:strRef>
              <c:f>Sheet1!$A$2:$A$4</c:f>
              <c:strCache>
                <c:ptCount val="3"/>
                <c:pt idx="0">
                  <c:v>Sept-Dec</c:v>
                </c:pt>
                <c:pt idx="1">
                  <c:v>Sept-Apr</c:v>
                </c:pt>
                <c:pt idx="2">
                  <c:v>Sept-Jul</c:v>
                </c:pt>
              </c:strCache>
            </c:strRef>
          </c:cat>
          <c:val>
            <c:numRef>
              <c:f>Sheet1!$C$2:$C$4</c:f>
              <c:numCache>
                <c:formatCode>0%</c:formatCode>
                <c:ptCount val="3"/>
                <c:pt idx="0">
                  <c:v>0.17</c:v>
                </c:pt>
                <c:pt idx="1">
                  <c:v>0.39</c:v>
                </c:pt>
                <c:pt idx="2">
                  <c:v>0.6</c:v>
                </c:pt>
              </c:numCache>
            </c:numRef>
          </c:val>
          <c:extLst>
            <c:ext xmlns:c16="http://schemas.microsoft.com/office/drawing/2014/chart" uri="{C3380CC4-5D6E-409C-BE32-E72D297353CC}">
              <c16:uniqueId val="{00000001-634B-4B57-8DF6-E49E9F0EBBFC}"/>
            </c:ext>
          </c:extLst>
        </c:ser>
        <c:dLbls>
          <c:showLegendKey val="0"/>
          <c:showVal val="0"/>
          <c:showCatName val="0"/>
          <c:showSerName val="0"/>
          <c:showPercent val="0"/>
          <c:showBubbleSize val="0"/>
        </c:dLbls>
        <c:gapWidth val="219"/>
        <c:overlap val="-27"/>
        <c:axId val="118511872"/>
        <c:axId val="118521856"/>
      </c:barChart>
      <c:catAx>
        <c:axId val="118511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8521856"/>
        <c:crosses val="autoZero"/>
        <c:auto val="1"/>
        <c:lblAlgn val="ctr"/>
        <c:lblOffset val="100"/>
        <c:noMultiLvlLbl val="1"/>
      </c:catAx>
      <c:valAx>
        <c:axId val="118521856"/>
        <c:scaling>
          <c:orientation val="minMax"/>
          <c:max val="1.2"/>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8511872"/>
        <c:crosses val="autoZero"/>
        <c:crossBetween val="between"/>
        <c:majorUnit val="0.2"/>
        <c:minorUnit val="1.0000000000000002E-2"/>
      </c:valAx>
      <c:spPr>
        <a:noFill/>
        <a:ln>
          <a:noFill/>
        </a:ln>
        <a:effectLst/>
      </c:spPr>
    </c:plotArea>
    <c:legend>
      <c:legendPos val="t"/>
      <c:layout>
        <c:manualLayout>
          <c:xMode val="edge"/>
          <c:yMode val="edge"/>
          <c:x val="3.1540220286804699E-2"/>
          <c:y val="1.63127856457762E-2"/>
          <c:w val="0.93668077001720096"/>
          <c:h val="6.9064737904546494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Avenir Black" charset="0"/>
              <a:ea typeface="Avenir Black" charset="0"/>
              <a:cs typeface="Avenir Black" charset="0"/>
            </a:defRPr>
          </a:pPr>
          <a:endParaRPr lang="en-US"/>
        </a:p>
      </c:txPr>
    </c:legend>
    <c:plotVisOnly val="1"/>
    <c:dispBlanksAs val="gap"/>
    <c:showDLblsOverMax val="0"/>
  </c:chart>
  <c:spPr>
    <a:noFill/>
    <a:ln>
      <a:noFill/>
    </a:ln>
    <a:effectLst>
      <a:outerShdw blurRad="50800" dist="38100" algn="l" rotWithShape="0">
        <a:prstClr val="black">
          <a:alpha val="40000"/>
        </a:prstClr>
      </a:outerShdw>
    </a:effectLst>
  </c:spPr>
  <c:txPr>
    <a:bodyPr/>
    <a:lstStyle/>
    <a:p>
      <a:pPr>
        <a:defRPr/>
      </a:pPr>
      <a:endParaRPr lang="en-US"/>
    </a:p>
  </c:txPr>
  <c:externalData r:id="rId1">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plotArea>
      <c:layout>
        <c:manualLayout>
          <c:layoutTarget val="inner"/>
          <c:xMode val="edge"/>
          <c:yMode val="edge"/>
          <c:x val="0.11512268608770619"/>
          <c:y val="0.13674532870539885"/>
          <c:w val="0.80873758282662633"/>
          <c:h val="0.64330716023687828"/>
        </c:manualLayout>
      </c:layout>
      <c:barChart>
        <c:barDir val="col"/>
        <c:grouping val="clustered"/>
        <c:varyColors val="0"/>
        <c:ser>
          <c:idx val="0"/>
          <c:order val="0"/>
          <c:tx>
            <c:strRef>
              <c:f>Sheet1!$B$1</c:f>
              <c:strCache>
                <c:ptCount val="1"/>
                <c:pt idx="0">
                  <c:v>LAC</c:v>
                </c:pt>
              </c:strCache>
            </c:strRef>
          </c:tx>
          <c:spPr>
            <a:solidFill>
              <a:schemeClr val="accent3">
                <a:lumMod val="75000"/>
              </a:schemeClr>
            </a:solidFill>
          </c:spPr>
          <c:invertIfNegative val="0"/>
          <c:cat>
            <c:strRef>
              <c:f>Sheet1!$A$2:$A$4</c:f>
              <c:strCache>
                <c:ptCount val="3"/>
                <c:pt idx="0">
                  <c:v>Sept-Dec</c:v>
                </c:pt>
                <c:pt idx="1">
                  <c:v>Sept-Apr</c:v>
                </c:pt>
                <c:pt idx="2">
                  <c:v>Sept-Jul</c:v>
                </c:pt>
              </c:strCache>
            </c:strRef>
          </c:cat>
          <c:val>
            <c:numRef>
              <c:f>Sheet1!$B$2:$B$4</c:f>
              <c:numCache>
                <c:formatCode>0%</c:formatCode>
                <c:ptCount val="3"/>
                <c:pt idx="0">
                  <c:v>0.27</c:v>
                </c:pt>
                <c:pt idx="1">
                  <c:v>0.77</c:v>
                </c:pt>
                <c:pt idx="2">
                  <c:v>1.1599999999999999</c:v>
                </c:pt>
              </c:numCache>
            </c:numRef>
          </c:val>
          <c:extLst>
            <c:ext xmlns:c16="http://schemas.microsoft.com/office/drawing/2014/chart" uri="{C3380CC4-5D6E-409C-BE32-E72D297353CC}">
              <c16:uniqueId val="{00000000-4B57-4A56-9DC3-6F7B154F7F97}"/>
            </c:ext>
          </c:extLst>
        </c:ser>
        <c:ser>
          <c:idx val="1"/>
          <c:order val="1"/>
          <c:tx>
            <c:strRef>
              <c:f>Sheet1!$C$1</c:f>
              <c:strCache>
                <c:ptCount val="1"/>
                <c:pt idx="0">
                  <c:v>Not LAC</c:v>
                </c:pt>
              </c:strCache>
            </c:strRef>
          </c:tx>
          <c:spPr>
            <a:solidFill>
              <a:schemeClr val="accent3">
                <a:lumMod val="60000"/>
                <a:lumOff val="40000"/>
              </a:schemeClr>
            </a:solidFill>
          </c:spPr>
          <c:invertIfNegative val="0"/>
          <c:cat>
            <c:strRef>
              <c:f>Sheet1!$A$2:$A$4</c:f>
              <c:strCache>
                <c:ptCount val="3"/>
                <c:pt idx="0">
                  <c:v>Sept-Dec</c:v>
                </c:pt>
                <c:pt idx="1">
                  <c:v>Sept-Apr</c:v>
                </c:pt>
                <c:pt idx="2">
                  <c:v>Sept-Jul</c:v>
                </c:pt>
              </c:strCache>
            </c:strRef>
          </c:cat>
          <c:val>
            <c:numRef>
              <c:f>Sheet1!$C$2:$C$4</c:f>
              <c:numCache>
                <c:formatCode>0%</c:formatCode>
                <c:ptCount val="3"/>
                <c:pt idx="0">
                  <c:v>0.23</c:v>
                </c:pt>
                <c:pt idx="1">
                  <c:v>0.43</c:v>
                </c:pt>
                <c:pt idx="2">
                  <c:v>0.59</c:v>
                </c:pt>
              </c:numCache>
            </c:numRef>
          </c:val>
          <c:extLst>
            <c:ext xmlns:c16="http://schemas.microsoft.com/office/drawing/2014/chart" uri="{C3380CC4-5D6E-409C-BE32-E72D297353CC}">
              <c16:uniqueId val="{00000001-4B57-4A56-9DC3-6F7B154F7F97}"/>
            </c:ext>
          </c:extLst>
        </c:ser>
        <c:ser>
          <c:idx val="2"/>
          <c:order val="2"/>
          <c:tx>
            <c:strRef>
              <c:f>Sheet1!$D$1</c:f>
              <c:strCache>
                <c:ptCount val="1"/>
              </c:strCache>
            </c:strRef>
          </c:tx>
          <c:invertIfNegative val="0"/>
          <c:cat>
            <c:strRef>
              <c:f>Sheet1!$A$2:$A$4</c:f>
              <c:strCache>
                <c:ptCount val="3"/>
                <c:pt idx="0">
                  <c:v>Sept-Dec</c:v>
                </c:pt>
                <c:pt idx="1">
                  <c:v>Sept-Apr</c:v>
                </c:pt>
                <c:pt idx="2">
                  <c:v>Sept-Jul</c:v>
                </c:pt>
              </c:strCache>
            </c:strRef>
          </c:cat>
          <c:val>
            <c:numRef>
              <c:f>Sheet1!$D$2:$D$4</c:f>
              <c:numCache>
                <c:formatCode>General</c:formatCode>
                <c:ptCount val="3"/>
              </c:numCache>
            </c:numRef>
          </c:val>
          <c:extLst>
            <c:ext xmlns:c16="http://schemas.microsoft.com/office/drawing/2014/chart" uri="{C3380CC4-5D6E-409C-BE32-E72D297353CC}">
              <c16:uniqueId val="{00000002-4B57-4A56-9DC3-6F7B154F7F97}"/>
            </c:ext>
          </c:extLst>
        </c:ser>
        <c:dLbls>
          <c:showLegendKey val="0"/>
          <c:showVal val="0"/>
          <c:showCatName val="0"/>
          <c:showSerName val="0"/>
          <c:showPercent val="0"/>
          <c:showBubbleSize val="0"/>
        </c:dLbls>
        <c:gapWidth val="150"/>
        <c:axId val="118810880"/>
        <c:axId val="118816768"/>
      </c:barChart>
      <c:catAx>
        <c:axId val="118810880"/>
        <c:scaling>
          <c:orientation val="minMax"/>
        </c:scaling>
        <c:delete val="0"/>
        <c:axPos val="b"/>
        <c:numFmt formatCode="General" sourceLinked="1"/>
        <c:majorTickMark val="out"/>
        <c:minorTickMark val="none"/>
        <c:tickLblPos val="nextTo"/>
        <c:txPr>
          <a:bodyPr/>
          <a:lstStyle/>
          <a:p>
            <a:pPr>
              <a:defRPr sz="1100"/>
            </a:pPr>
            <a:endParaRPr lang="en-US"/>
          </a:p>
        </c:txPr>
        <c:crossAx val="118816768"/>
        <c:crosses val="autoZero"/>
        <c:auto val="1"/>
        <c:lblAlgn val="ctr"/>
        <c:lblOffset val="100"/>
        <c:noMultiLvlLbl val="0"/>
      </c:catAx>
      <c:valAx>
        <c:axId val="118816768"/>
        <c:scaling>
          <c:orientation val="minMax"/>
          <c:max val="1.2"/>
        </c:scaling>
        <c:delete val="0"/>
        <c:axPos val="l"/>
        <c:majorGridlines/>
        <c:numFmt formatCode="0%" sourceLinked="1"/>
        <c:majorTickMark val="out"/>
        <c:minorTickMark val="none"/>
        <c:tickLblPos val="nextTo"/>
        <c:crossAx val="118810880"/>
        <c:crosses val="autoZero"/>
        <c:crossBetween val="between"/>
      </c:valAx>
    </c:plotArea>
    <c:legend>
      <c:legendPos val="r"/>
      <c:layout>
        <c:manualLayout>
          <c:xMode val="edge"/>
          <c:yMode val="edge"/>
          <c:x val="0.10464697424279296"/>
          <c:y val="2.1268262396232271E-3"/>
          <c:w val="0.85083276091775506"/>
          <c:h val="0.13770388142428816"/>
        </c:manualLayout>
      </c:layout>
      <c:overlay val="0"/>
    </c:legend>
    <c:plotVisOnly val="1"/>
    <c:dispBlanksAs val="gap"/>
    <c:showDLblsOverMax val="0"/>
  </c:chart>
  <c:spPr>
    <a:scene3d>
      <a:camera prst="orthographicFront"/>
      <a:lightRig rig="threePt" dir="t"/>
    </a:scene3d>
    <a:sp3d prstMaterial="metal">
      <a:bevelT w="88900" h="88900"/>
    </a:sp3d>
  </c:spPr>
  <c:txPr>
    <a:bodyPr/>
    <a:lstStyle/>
    <a:p>
      <a:pPr>
        <a:defRPr sz="1050"/>
      </a:pPr>
      <a:endParaRPr lang="en-US"/>
    </a:p>
  </c:txPr>
  <c:externalData r:id="rId1">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7771600000000001"/>
          <c:y val="0.17771600000000001"/>
          <c:w val="0.64456800000000003"/>
          <c:h val="0.63206799999999996"/>
        </c:manualLayout>
      </c:layout>
      <c:pieChart>
        <c:varyColors val="0"/>
        <c:ser>
          <c:idx val="0"/>
          <c:order val="0"/>
          <c:tx>
            <c:strRef>
              <c:f>Sheet1!$A$2</c:f>
              <c:strCache>
                <c:ptCount val="1"/>
                <c:pt idx="0">
                  <c:v>Region 1</c:v>
                </c:pt>
              </c:strCache>
            </c:strRef>
          </c:tx>
          <c:spPr>
            <a:solidFill>
              <a:schemeClr val="accent2">
                <a:hueOff val="58624"/>
                <a:satOff val="8984"/>
                <a:lumOff val="25490"/>
              </a:schemeClr>
            </a:solidFill>
            <a:ln w="12700" cap="flat">
              <a:noFill/>
              <a:miter lim="400000"/>
            </a:ln>
            <a:effectLst/>
          </c:spPr>
          <c:explosion val="14"/>
          <c:dPt>
            <c:idx val="0"/>
            <c:bubble3D val="0"/>
            <c:extLst>
              <c:ext xmlns:c16="http://schemas.microsoft.com/office/drawing/2014/chart" uri="{C3380CC4-5D6E-409C-BE32-E72D297353CC}">
                <c16:uniqueId val="{00000000-2B4D-4B21-8C68-5D378179C86D}"/>
              </c:ext>
            </c:extLst>
          </c:dPt>
          <c:dPt>
            <c:idx val="1"/>
            <c:bubble3D val="0"/>
            <c:spPr>
              <a:solidFill>
                <a:schemeClr val="accent3">
                  <a:hueOff val="-1187647"/>
                  <a:satOff val="22407"/>
                  <a:lumOff val="18627"/>
                </a:schemeClr>
              </a:solidFill>
              <a:ln w="12700" cap="flat">
                <a:noFill/>
                <a:miter lim="400000"/>
              </a:ln>
              <a:effectLst/>
            </c:spPr>
            <c:extLst>
              <c:ext xmlns:c16="http://schemas.microsoft.com/office/drawing/2014/chart" uri="{C3380CC4-5D6E-409C-BE32-E72D297353CC}">
                <c16:uniqueId val="{00000002-2B4D-4B21-8C68-5D378179C86D}"/>
              </c:ext>
            </c:extLst>
          </c:dPt>
          <c:dLbls>
            <c:dLbl>
              <c:idx val="0"/>
              <c:numFmt formatCode="#,##0%" sourceLinked="0"/>
              <c:spPr/>
              <c:txPr>
                <a:bodyPr/>
                <a:lstStyle/>
                <a:p>
                  <a:pPr>
                    <a:defRPr sz="1800" b="0" i="0" u="none" strike="noStrike">
                      <a:solidFill>
                        <a:srgbClr val="838787"/>
                      </a:solidFill>
                      <a:latin typeface="DIN Condensed"/>
                    </a:defRPr>
                  </a:pPr>
                  <a:endParaRPr lang="en-US"/>
                </a:p>
              </c:txPr>
              <c:dLblPos val="outEnd"/>
              <c:showLegendKey val="0"/>
              <c:showVal val="0"/>
              <c:showCatName val="0"/>
              <c:showSerName val="0"/>
              <c:showPercent val="1"/>
              <c:showBubbleSize val="0"/>
              <c:extLst>
                <c:ext xmlns:c16="http://schemas.microsoft.com/office/drawing/2014/chart" uri="{C3380CC4-5D6E-409C-BE32-E72D297353CC}">
                  <c16:uniqueId val="{00000000-2B4D-4B21-8C68-5D378179C86D}"/>
                </c:ext>
              </c:extLst>
            </c:dLbl>
            <c:dLbl>
              <c:idx val="1"/>
              <c:numFmt formatCode="#,##0%" sourceLinked="0"/>
              <c:spPr/>
              <c:txPr>
                <a:bodyPr/>
                <a:lstStyle/>
                <a:p>
                  <a:pPr>
                    <a:defRPr sz="1800" b="0" i="0" u="none" strike="noStrike">
                      <a:solidFill>
                        <a:srgbClr val="838787"/>
                      </a:solidFill>
                      <a:latin typeface="DIN Condensed"/>
                    </a:defRPr>
                  </a:pPr>
                  <a:endParaRPr lang="en-US"/>
                </a:p>
              </c:txPr>
              <c:dLblPos val="outEnd"/>
              <c:showLegendKey val="0"/>
              <c:showVal val="0"/>
              <c:showCatName val="0"/>
              <c:showSerName val="0"/>
              <c:showPercent val="1"/>
              <c:showBubbleSize val="0"/>
              <c:extLst>
                <c:ext xmlns:c16="http://schemas.microsoft.com/office/drawing/2014/chart" uri="{C3380CC4-5D6E-409C-BE32-E72D297353CC}">
                  <c16:uniqueId val="{00000002-2B4D-4B21-8C68-5D378179C86D}"/>
                </c:ext>
              </c:extLst>
            </c:dLbl>
            <c:numFmt formatCode="#,##0%" sourceLinked="0"/>
            <c:spPr>
              <a:noFill/>
              <a:ln>
                <a:noFill/>
              </a:ln>
              <a:effectLst/>
            </c:spPr>
            <c:txPr>
              <a:bodyPr/>
              <a:lstStyle/>
              <a:p>
                <a:pPr>
                  <a:defRPr sz="1800" b="0" i="0" u="none" strike="noStrike">
                    <a:solidFill>
                      <a:srgbClr val="838787"/>
                    </a:solidFill>
                    <a:latin typeface="DIN Condensed"/>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Sheet1!$B$1:$C$1</c:f>
              <c:strCache>
                <c:ptCount val="2"/>
                <c:pt idx="0">
                  <c:v>EAL</c:v>
                </c:pt>
                <c:pt idx="1">
                  <c:v>Other</c:v>
                </c:pt>
              </c:strCache>
            </c:strRef>
          </c:cat>
          <c:val>
            <c:numRef>
              <c:f>Sheet1!$B$2:$C$2</c:f>
              <c:numCache>
                <c:formatCode>0.00%</c:formatCode>
                <c:ptCount val="2"/>
                <c:pt idx="0">
                  <c:v>0.03</c:v>
                </c:pt>
                <c:pt idx="1">
                  <c:v>0.97</c:v>
                </c:pt>
              </c:numCache>
            </c:numRef>
          </c:val>
          <c:extLst>
            <c:ext xmlns:c16="http://schemas.microsoft.com/office/drawing/2014/chart" uri="{C3380CC4-5D6E-409C-BE32-E72D297353CC}">
              <c16:uniqueId val="{00000003-2B4D-4B21-8C68-5D378179C86D}"/>
            </c:ext>
          </c:extLst>
        </c:ser>
        <c:dLbls>
          <c:showLegendKey val="0"/>
          <c:showVal val="0"/>
          <c:showCatName val="0"/>
          <c:showSerName val="0"/>
          <c:showPercent val="0"/>
          <c:showBubbleSize val="0"/>
          <c:showLeaderLines val="0"/>
        </c:dLbls>
        <c:firstSliceAng val="153"/>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7771600000000001"/>
          <c:y val="0.17771600000000001"/>
          <c:w val="0.64456800000000003"/>
          <c:h val="0.63206799999999996"/>
        </c:manualLayout>
      </c:layout>
      <c:pieChart>
        <c:varyColors val="0"/>
        <c:dLbls>
          <c:showLegendKey val="0"/>
          <c:showVal val="0"/>
          <c:showCatName val="0"/>
          <c:showSerName val="0"/>
          <c:showPercent val="0"/>
          <c:showBubbleSize val="0"/>
          <c:showLeaderLines val="0"/>
        </c:dLbls>
        <c:firstSliceAng val="153"/>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Nurture/Wellbeing</c:v>
                </c:pt>
              </c:strCache>
            </c:strRef>
          </c:tx>
          <c:spPr>
            <a:solidFill>
              <a:schemeClr val="accent1"/>
            </a:solidFill>
            <a:ln>
              <a:noFill/>
            </a:ln>
            <a:effectLst/>
          </c:spPr>
          <c:invertIfNegative val="0"/>
          <c:cat>
            <c:strRef>
              <c:f>Sheet1!$A$2:$A$4</c:f>
              <c:strCache>
                <c:ptCount val="3"/>
                <c:pt idx="0">
                  <c:v>Sept-Dec</c:v>
                </c:pt>
                <c:pt idx="1">
                  <c:v>Sept-Apr</c:v>
                </c:pt>
                <c:pt idx="2">
                  <c:v>Sept-Jul</c:v>
                </c:pt>
              </c:strCache>
            </c:strRef>
          </c:cat>
          <c:val>
            <c:numRef>
              <c:f>Sheet1!$B$2:$B$4</c:f>
              <c:numCache>
                <c:formatCode>0%</c:formatCode>
                <c:ptCount val="3"/>
                <c:pt idx="0">
                  <c:v>0.49</c:v>
                </c:pt>
                <c:pt idx="1">
                  <c:v>0.71</c:v>
                </c:pt>
                <c:pt idx="2">
                  <c:v>0.98</c:v>
                </c:pt>
              </c:numCache>
            </c:numRef>
          </c:val>
          <c:extLst>
            <c:ext xmlns:c16="http://schemas.microsoft.com/office/drawing/2014/chart" uri="{C3380CC4-5D6E-409C-BE32-E72D297353CC}">
              <c16:uniqueId val="{00000000-A023-491F-915F-DAEE0E4A101F}"/>
            </c:ext>
          </c:extLst>
        </c:ser>
        <c:ser>
          <c:idx val="1"/>
          <c:order val="1"/>
          <c:tx>
            <c:strRef>
              <c:f>Sheet1!$C$1</c:f>
              <c:strCache>
                <c:ptCount val="1"/>
                <c:pt idx="0">
                  <c:v>No Nurture/Wellbeing</c:v>
                </c:pt>
              </c:strCache>
            </c:strRef>
          </c:tx>
          <c:spPr>
            <a:solidFill>
              <a:schemeClr val="accent2"/>
            </a:solidFill>
            <a:ln>
              <a:noFill/>
            </a:ln>
            <a:effectLst/>
          </c:spPr>
          <c:invertIfNegative val="0"/>
          <c:cat>
            <c:strRef>
              <c:f>Sheet1!$A$2:$A$4</c:f>
              <c:strCache>
                <c:ptCount val="3"/>
                <c:pt idx="0">
                  <c:v>Sept-Dec</c:v>
                </c:pt>
                <c:pt idx="1">
                  <c:v>Sept-Apr</c:v>
                </c:pt>
                <c:pt idx="2">
                  <c:v>Sept-Jul</c:v>
                </c:pt>
              </c:strCache>
            </c:strRef>
          </c:cat>
          <c:val>
            <c:numRef>
              <c:f>Sheet1!$C$2:$C$4</c:f>
              <c:numCache>
                <c:formatCode>0%</c:formatCode>
                <c:ptCount val="3"/>
                <c:pt idx="0">
                  <c:v>0.14000000000000001</c:v>
                </c:pt>
                <c:pt idx="1">
                  <c:v>0.31</c:v>
                </c:pt>
                <c:pt idx="2">
                  <c:v>0.49</c:v>
                </c:pt>
              </c:numCache>
            </c:numRef>
          </c:val>
          <c:extLst>
            <c:ext xmlns:c16="http://schemas.microsoft.com/office/drawing/2014/chart" uri="{C3380CC4-5D6E-409C-BE32-E72D297353CC}">
              <c16:uniqueId val="{00000001-A023-491F-915F-DAEE0E4A101F}"/>
            </c:ext>
          </c:extLst>
        </c:ser>
        <c:dLbls>
          <c:showLegendKey val="0"/>
          <c:showVal val="0"/>
          <c:showCatName val="0"/>
          <c:showSerName val="0"/>
          <c:showPercent val="0"/>
          <c:showBubbleSize val="0"/>
        </c:dLbls>
        <c:gapWidth val="219"/>
        <c:overlap val="-27"/>
        <c:axId val="124442496"/>
        <c:axId val="124444032"/>
      </c:barChart>
      <c:catAx>
        <c:axId val="124442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124444032"/>
        <c:crosses val="autoZero"/>
        <c:auto val="1"/>
        <c:lblAlgn val="ctr"/>
        <c:lblOffset val="100"/>
        <c:noMultiLvlLbl val="1"/>
      </c:catAx>
      <c:valAx>
        <c:axId val="124444032"/>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vert="horz"/>
          <a:lstStyle/>
          <a:p>
            <a:pPr>
              <a:defRPr/>
            </a:pPr>
            <a:endParaRPr lang="en-US"/>
          </a:p>
        </c:txPr>
        <c:crossAx val="124442496"/>
        <c:crosses val="autoZero"/>
        <c:crossBetween val="between"/>
        <c:majorUnit val="0.2"/>
        <c:minorUnit val="1.0000000000000002E-2"/>
      </c:valAx>
      <c:spPr>
        <a:noFill/>
        <a:ln>
          <a:noFill/>
        </a:ln>
        <a:effectLst/>
      </c:spPr>
    </c:plotArea>
    <c:legend>
      <c:legendPos val="t"/>
      <c:layout>
        <c:manualLayout>
          <c:xMode val="edge"/>
          <c:yMode val="edge"/>
          <c:x val="3.1540220286804699E-2"/>
          <c:y val="1.63127856457762E-2"/>
          <c:w val="0.93668077001720096"/>
          <c:h val="6.9064737904546494E-2"/>
        </c:manualLayout>
      </c:layout>
      <c:overlay val="0"/>
      <c:spPr>
        <a:noFill/>
        <a:ln>
          <a:noFill/>
        </a:ln>
        <a:effectLst/>
      </c:spPr>
      <c:txPr>
        <a:bodyPr rot="0" vert="horz"/>
        <a:lstStyle/>
        <a:p>
          <a:pPr>
            <a:defRPr/>
          </a:pPr>
          <a:endParaRPr lang="en-US"/>
        </a:p>
      </c:txPr>
    </c:legend>
    <c:plotVisOnly val="1"/>
    <c:dispBlanksAs val="gap"/>
    <c:showDLblsOverMax val="0"/>
  </c:chart>
  <c:spPr>
    <a:noFill/>
    <a:ln>
      <a:noFill/>
    </a:ln>
    <a:effectLst>
      <a:outerShdw blurRad="50800" dist="38100" algn="l" rotWithShape="0">
        <a:prstClr val="black">
          <a:alpha val="40000"/>
        </a:prstClr>
      </a:outerShdw>
    </a:effectLst>
  </c:spPr>
  <c:txPr>
    <a:bodyPr/>
    <a:lstStyle/>
    <a:p>
      <a:pPr>
        <a:defRPr sz="14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plotArea>
      <c:layout/>
      <c:barChart>
        <c:barDir val="col"/>
        <c:grouping val="clustered"/>
        <c:varyColors val="0"/>
        <c:ser>
          <c:idx val="0"/>
          <c:order val="0"/>
          <c:tx>
            <c:strRef>
              <c:f>Sheet1!$B$1</c:f>
              <c:strCache>
                <c:ptCount val="1"/>
                <c:pt idx="0">
                  <c:v>eFSM</c:v>
                </c:pt>
              </c:strCache>
            </c:strRef>
          </c:tx>
          <c:invertIfNegative val="0"/>
          <c:dPt>
            <c:idx val="1"/>
            <c:invertIfNegative val="0"/>
            <c:bubble3D val="0"/>
            <c:spPr>
              <a:solidFill>
                <a:schemeClr val="accent1"/>
              </a:solidFill>
            </c:spPr>
            <c:extLst>
              <c:ext xmlns:c16="http://schemas.microsoft.com/office/drawing/2014/chart" uri="{C3380CC4-5D6E-409C-BE32-E72D297353CC}">
                <c16:uniqueId val="{00000001-C2D4-4010-A3D5-6243993E5DC7}"/>
              </c:ext>
            </c:extLst>
          </c:dPt>
          <c:dPt>
            <c:idx val="2"/>
            <c:invertIfNegative val="0"/>
            <c:bubble3D val="0"/>
            <c:spPr>
              <a:solidFill>
                <a:srgbClr val="00B0F0"/>
              </a:solidFill>
            </c:spPr>
            <c:extLst>
              <c:ext xmlns:c16="http://schemas.microsoft.com/office/drawing/2014/chart" uri="{C3380CC4-5D6E-409C-BE32-E72D297353CC}">
                <c16:uniqueId val="{00000003-C2D4-4010-A3D5-6243993E5DC7}"/>
              </c:ext>
            </c:extLst>
          </c:dPt>
          <c:cat>
            <c:strRef>
              <c:f>Sheet1!$A$2:$A$4</c:f>
              <c:strCache>
                <c:ptCount val="3"/>
                <c:pt idx="0">
                  <c:v>2016-17</c:v>
                </c:pt>
                <c:pt idx="1">
                  <c:v>2017-18</c:v>
                </c:pt>
                <c:pt idx="2">
                  <c:v>2018-19</c:v>
                </c:pt>
              </c:strCache>
            </c:strRef>
          </c:cat>
          <c:val>
            <c:numRef>
              <c:f>Sheet1!$B$2:$B$4</c:f>
              <c:numCache>
                <c:formatCode>0</c:formatCode>
                <c:ptCount val="3"/>
                <c:pt idx="0">
                  <c:v>36</c:v>
                </c:pt>
                <c:pt idx="1">
                  <c:v>39</c:v>
                </c:pt>
                <c:pt idx="2">
                  <c:v>42</c:v>
                </c:pt>
              </c:numCache>
            </c:numRef>
          </c:val>
          <c:extLst>
            <c:ext xmlns:c16="http://schemas.microsoft.com/office/drawing/2014/chart" uri="{C3380CC4-5D6E-409C-BE32-E72D297353CC}">
              <c16:uniqueId val="{00000004-C2D4-4010-A3D5-6243993E5DC7}"/>
            </c:ext>
          </c:extLst>
        </c:ser>
        <c:ser>
          <c:idx val="1"/>
          <c:order val="1"/>
          <c:tx>
            <c:strRef>
              <c:f>Sheet1!$C$1</c:f>
              <c:strCache>
                <c:ptCount val="1"/>
                <c:pt idx="0">
                  <c:v>Not eFSM</c:v>
                </c:pt>
              </c:strCache>
            </c:strRef>
          </c:tx>
          <c:invertIfNegative val="0"/>
          <c:cat>
            <c:strRef>
              <c:f>Sheet1!$A$2:$A$4</c:f>
              <c:strCache>
                <c:ptCount val="3"/>
                <c:pt idx="0">
                  <c:v>2016-17</c:v>
                </c:pt>
                <c:pt idx="1">
                  <c:v>2017-18</c:v>
                </c:pt>
                <c:pt idx="2">
                  <c:v>2018-19</c:v>
                </c:pt>
              </c:strCache>
            </c:strRef>
          </c:cat>
          <c:val>
            <c:numRef>
              <c:f>Sheet1!$C$2:$C$4</c:f>
              <c:numCache>
                <c:formatCode>0</c:formatCode>
                <c:ptCount val="3"/>
                <c:pt idx="0">
                  <c:v>32</c:v>
                </c:pt>
                <c:pt idx="1">
                  <c:v>31</c:v>
                </c:pt>
                <c:pt idx="2">
                  <c:v>28</c:v>
                </c:pt>
              </c:numCache>
            </c:numRef>
          </c:val>
          <c:extLst>
            <c:ext xmlns:c16="http://schemas.microsoft.com/office/drawing/2014/chart" uri="{C3380CC4-5D6E-409C-BE32-E72D297353CC}">
              <c16:uniqueId val="{00000005-C2D4-4010-A3D5-6243993E5DC7}"/>
            </c:ext>
          </c:extLst>
        </c:ser>
        <c:dLbls>
          <c:showLegendKey val="0"/>
          <c:showVal val="0"/>
          <c:showCatName val="0"/>
          <c:showSerName val="0"/>
          <c:showPercent val="0"/>
          <c:showBubbleSize val="0"/>
        </c:dLbls>
        <c:gapWidth val="150"/>
        <c:axId val="71452544"/>
        <c:axId val="71454080"/>
      </c:barChart>
      <c:catAx>
        <c:axId val="71452544"/>
        <c:scaling>
          <c:orientation val="minMax"/>
        </c:scaling>
        <c:delete val="0"/>
        <c:axPos val="b"/>
        <c:numFmt formatCode="General" sourceLinked="1"/>
        <c:majorTickMark val="none"/>
        <c:minorTickMark val="none"/>
        <c:tickLblPos val="nextTo"/>
        <c:txPr>
          <a:bodyPr/>
          <a:lstStyle/>
          <a:p>
            <a:pPr>
              <a:defRPr b="1"/>
            </a:pPr>
            <a:endParaRPr lang="en-US"/>
          </a:p>
        </c:txPr>
        <c:crossAx val="71454080"/>
        <c:crosses val="autoZero"/>
        <c:auto val="1"/>
        <c:lblAlgn val="ctr"/>
        <c:lblOffset val="100"/>
        <c:noMultiLvlLbl val="0"/>
      </c:catAx>
      <c:valAx>
        <c:axId val="71454080"/>
        <c:scaling>
          <c:orientation val="minMax"/>
          <c:max val="75"/>
          <c:min val="0"/>
        </c:scaling>
        <c:delete val="0"/>
        <c:axPos val="l"/>
        <c:majorGridlines/>
        <c:numFmt formatCode="#,##0" sourceLinked="0"/>
        <c:majorTickMark val="out"/>
        <c:minorTickMark val="none"/>
        <c:tickLblPos val="nextTo"/>
        <c:txPr>
          <a:bodyPr/>
          <a:lstStyle/>
          <a:p>
            <a:pPr>
              <a:defRPr b="1"/>
            </a:pPr>
            <a:endParaRPr lang="en-US"/>
          </a:p>
        </c:txPr>
        <c:crossAx val="71452544"/>
        <c:crosses val="autoZero"/>
        <c:crossBetween val="between"/>
        <c:majorUnit val="25"/>
        <c:minorUnit val="2.0000000000000004E-2"/>
      </c:valAx>
    </c:plotArea>
    <c:legend>
      <c:legendPos val="r"/>
      <c:overlay val="0"/>
    </c:legend>
    <c:plotVisOnly val="1"/>
    <c:dispBlanksAs val="gap"/>
    <c:showDLblsOverMax val="0"/>
  </c:chart>
  <c:spPr>
    <a:scene3d>
      <a:camera prst="orthographicFront"/>
      <a:lightRig rig="threePt" dir="t"/>
    </a:scene3d>
    <a:sp3d prstMaterial="metal">
      <a:bevelT w="88900" h="88900"/>
    </a:sp3d>
  </c:spPr>
  <c:txPr>
    <a:bodyPr/>
    <a:lstStyle/>
    <a:p>
      <a:pPr>
        <a:defRPr sz="1200"/>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7771600000000001"/>
          <c:y val="0.17771600000000001"/>
          <c:w val="0.64456800000000003"/>
          <c:h val="0.63206799999999996"/>
        </c:manualLayout>
      </c:layout>
      <c:pieChart>
        <c:varyColors val="0"/>
        <c:ser>
          <c:idx val="0"/>
          <c:order val="0"/>
          <c:tx>
            <c:strRef>
              <c:f>Sheet1!$A$2</c:f>
              <c:strCache>
                <c:ptCount val="1"/>
                <c:pt idx="0">
                  <c:v>Region 1</c:v>
                </c:pt>
              </c:strCache>
            </c:strRef>
          </c:tx>
          <c:spPr>
            <a:solidFill>
              <a:schemeClr val="accent2">
                <a:hueOff val="58624"/>
                <a:satOff val="8984"/>
                <a:lumOff val="25490"/>
              </a:schemeClr>
            </a:solidFill>
            <a:ln w="12700" cap="flat">
              <a:noFill/>
              <a:miter lim="400000"/>
            </a:ln>
            <a:effectLst/>
          </c:spPr>
          <c:explosion val="14"/>
          <c:dPt>
            <c:idx val="0"/>
            <c:bubble3D val="0"/>
            <c:extLst>
              <c:ext xmlns:c16="http://schemas.microsoft.com/office/drawing/2014/chart" uri="{C3380CC4-5D6E-409C-BE32-E72D297353CC}">
                <c16:uniqueId val="{00000000-9F30-42A2-B112-7699CF24F4EE}"/>
              </c:ext>
            </c:extLst>
          </c:dPt>
          <c:dPt>
            <c:idx val="1"/>
            <c:bubble3D val="0"/>
            <c:spPr>
              <a:solidFill>
                <a:schemeClr val="accent3">
                  <a:hueOff val="-1187647"/>
                  <a:satOff val="22407"/>
                  <a:lumOff val="18627"/>
                </a:schemeClr>
              </a:solidFill>
              <a:ln w="12700" cap="flat">
                <a:noFill/>
                <a:miter lim="400000"/>
              </a:ln>
              <a:effectLst/>
            </c:spPr>
            <c:extLst>
              <c:ext xmlns:c16="http://schemas.microsoft.com/office/drawing/2014/chart" uri="{C3380CC4-5D6E-409C-BE32-E72D297353CC}">
                <c16:uniqueId val="{00000002-9F30-42A2-B112-7699CF24F4EE}"/>
              </c:ext>
            </c:extLst>
          </c:dPt>
          <c:dLbls>
            <c:dLbl>
              <c:idx val="0"/>
              <c:layout>
                <c:manualLayout>
                  <c:x val="0.10898907569025271"/>
                  <c:y val="0.15258470596635379"/>
                </c:manualLayout>
              </c:layout>
              <c:numFmt formatCode="#,##0%" sourceLinked="0"/>
              <c:spPr/>
              <c:txPr>
                <a:bodyPr/>
                <a:lstStyle/>
                <a:p>
                  <a:pPr>
                    <a:defRPr sz="1800" b="0" i="0" u="none" strike="noStrike">
                      <a:solidFill>
                        <a:srgbClr val="838787"/>
                      </a:solidFill>
                      <a:latin typeface="DIN Condensed"/>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0-9F30-42A2-B112-7699CF24F4EE}"/>
                </c:ext>
              </c:extLst>
            </c:dLbl>
            <c:dLbl>
              <c:idx val="1"/>
              <c:numFmt formatCode="#,##0%" sourceLinked="0"/>
              <c:spPr/>
              <c:txPr>
                <a:bodyPr/>
                <a:lstStyle/>
                <a:p>
                  <a:pPr>
                    <a:defRPr sz="1800" b="0" i="0" u="none" strike="noStrike">
                      <a:solidFill>
                        <a:srgbClr val="838787"/>
                      </a:solidFill>
                      <a:latin typeface="DIN Condensed"/>
                    </a:defRPr>
                  </a:pPr>
                  <a:endParaRPr lang="en-US"/>
                </a:p>
              </c:txPr>
              <c:dLblPos val="outEnd"/>
              <c:showLegendKey val="0"/>
              <c:showVal val="0"/>
              <c:showCatName val="0"/>
              <c:showSerName val="0"/>
              <c:showPercent val="1"/>
              <c:showBubbleSize val="0"/>
              <c:extLst>
                <c:ext xmlns:c16="http://schemas.microsoft.com/office/drawing/2014/chart" uri="{C3380CC4-5D6E-409C-BE32-E72D297353CC}">
                  <c16:uniqueId val="{00000002-9F30-42A2-B112-7699CF24F4EE}"/>
                </c:ext>
              </c:extLst>
            </c:dLbl>
            <c:numFmt formatCode="#,##0%" sourceLinked="0"/>
            <c:spPr>
              <a:noFill/>
              <a:ln>
                <a:noFill/>
              </a:ln>
              <a:effectLst/>
            </c:spPr>
            <c:txPr>
              <a:bodyPr/>
              <a:lstStyle/>
              <a:p>
                <a:pPr>
                  <a:defRPr sz="1800" b="0" i="0" u="none" strike="noStrike">
                    <a:solidFill>
                      <a:srgbClr val="838787"/>
                    </a:solidFill>
                    <a:latin typeface="DIN Condensed"/>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Sheet1!$B$1:$C$1</c:f>
              <c:strCache>
                <c:ptCount val="2"/>
                <c:pt idx="0">
                  <c:v>IBP</c:v>
                </c:pt>
                <c:pt idx="1">
                  <c:v>Other</c:v>
                </c:pt>
              </c:strCache>
            </c:strRef>
          </c:cat>
          <c:val>
            <c:numRef>
              <c:f>Sheet1!$B$2:$C$2</c:f>
              <c:numCache>
                <c:formatCode>0.00%</c:formatCode>
                <c:ptCount val="2"/>
                <c:pt idx="0">
                  <c:v>0.24</c:v>
                </c:pt>
                <c:pt idx="1">
                  <c:v>0.76</c:v>
                </c:pt>
              </c:numCache>
            </c:numRef>
          </c:val>
          <c:extLst>
            <c:ext xmlns:c16="http://schemas.microsoft.com/office/drawing/2014/chart" uri="{C3380CC4-5D6E-409C-BE32-E72D297353CC}">
              <c16:uniqueId val="{00000003-9F30-42A2-B112-7699CF24F4EE}"/>
            </c:ext>
          </c:extLst>
        </c:ser>
        <c:dLbls>
          <c:showLegendKey val="0"/>
          <c:showVal val="0"/>
          <c:showCatName val="0"/>
          <c:showSerName val="0"/>
          <c:showPercent val="0"/>
          <c:showBubbleSize val="0"/>
          <c:showLeaderLines val="0"/>
        </c:dLbls>
        <c:firstSliceAng val="153"/>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plotArea>
      <c:layout>
        <c:manualLayout>
          <c:layoutTarget val="inner"/>
          <c:xMode val="edge"/>
          <c:yMode val="edge"/>
          <c:x val="0.11512268608770619"/>
          <c:y val="0.13674532870539885"/>
          <c:w val="0.85408123817191595"/>
          <c:h val="0.76563596222029673"/>
        </c:manualLayout>
      </c:layout>
      <c:barChart>
        <c:barDir val="col"/>
        <c:grouping val="clustered"/>
        <c:varyColors val="0"/>
        <c:ser>
          <c:idx val="0"/>
          <c:order val="0"/>
          <c:tx>
            <c:strRef>
              <c:f>Sheet1!$B$1</c:f>
              <c:strCache>
                <c:ptCount val="1"/>
                <c:pt idx="0">
                  <c:v>Nurture/Wellbeing</c:v>
                </c:pt>
              </c:strCache>
            </c:strRef>
          </c:tx>
          <c:spPr>
            <a:solidFill>
              <a:schemeClr val="accent3">
                <a:lumMod val="75000"/>
              </a:schemeClr>
            </a:solidFill>
          </c:spPr>
          <c:invertIfNegative val="0"/>
          <c:cat>
            <c:strRef>
              <c:f>Sheet1!$A$2:$A$4</c:f>
              <c:strCache>
                <c:ptCount val="3"/>
                <c:pt idx="0">
                  <c:v>Sept-Dec</c:v>
                </c:pt>
                <c:pt idx="1">
                  <c:v>Sept-Apr</c:v>
                </c:pt>
                <c:pt idx="2">
                  <c:v>Sept-Jul</c:v>
                </c:pt>
              </c:strCache>
            </c:strRef>
          </c:cat>
          <c:val>
            <c:numRef>
              <c:f>Sheet1!$B$2:$B$4</c:f>
              <c:numCache>
                <c:formatCode>0%</c:formatCode>
                <c:ptCount val="3"/>
                <c:pt idx="0">
                  <c:v>0.37</c:v>
                </c:pt>
                <c:pt idx="1">
                  <c:v>0.74</c:v>
                </c:pt>
                <c:pt idx="2">
                  <c:v>0.96</c:v>
                </c:pt>
              </c:numCache>
            </c:numRef>
          </c:val>
          <c:extLst>
            <c:ext xmlns:c16="http://schemas.microsoft.com/office/drawing/2014/chart" uri="{C3380CC4-5D6E-409C-BE32-E72D297353CC}">
              <c16:uniqueId val="{00000000-132A-492C-9E21-9DC964019906}"/>
            </c:ext>
          </c:extLst>
        </c:ser>
        <c:ser>
          <c:idx val="1"/>
          <c:order val="1"/>
          <c:tx>
            <c:strRef>
              <c:f>Sheet1!$C$1</c:f>
              <c:strCache>
                <c:ptCount val="1"/>
                <c:pt idx="0">
                  <c:v>No Nurture/Wellbeing</c:v>
                </c:pt>
              </c:strCache>
            </c:strRef>
          </c:tx>
          <c:spPr>
            <a:solidFill>
              <a:schemeClr val="accent3">
                <a:lumMod val="60000"/>
                <a:lumOff val="40000"/>
              </a:schemeClr>
            </a:solidFill>
          </c:spPr>
          <c:invertIfNegative val="0"/>
          <c:cat>
            <c:strRef>
              <c:f>Sheet1!$A$2:$A$4</c:f>
              <c:strCache>
                <c:ptCount val="3"/>
                <c:pt idx="0">
                  <c:v>Sept-Dec</c:v>
                </c:pt>
                <c:pt idx="1">
                  <c:v>Sept-Apr</c:v>
                </c:pt>
                <c:pt idx="2">
                  <c:v>Sept-Jul</c:v>
                </c:pt>
              </c:strCache>
            </c:strRef>
          </c:cat>
          <c:val>
            <c:numRef>
              <c:f>Sheet1!$C$2:$C$4</c:f>
              <c:numCache>
                <c:formatCode>0%</c:formatCode>
                <c:ptCount val="3"/>
                <c:pt idx="0">
                  <c:v>0.1</c:v>
                </c:pt>
                <c:pt idx="1">
                  <c:v>0.31</c:v>
                </c:pt>
                <c:pt idx="2">
                  <c:v>0.52</c:v>
                </c:pt>
              </c:numCache>
            </c:numRef>
          </c:val>
          <c:extLst>
            <c:ext xmlns:c16="http://schemas.microsoft.com/office/drawing/2014/chart" uri="{C3380CC4-5D6E-409C-BE32-E72D297353CC}">
              <c16:uniqueId val="{00000001-132A-492C-9E21-9DC964019906}"/>
            </c:ext>
          </c:extLst>
        </c:ser>
        <c:ser>
          <c:idx val="2"/>
          <c:order val="2"/>
          <c:tx>
            <c:strRef>
              <c:f>Sheet1!$D$1</c:f>
              <c:strCache>
                <c:ptCount val="1"/>
              </c:strCache>
            </c:strRef>
          </c:tx>
          <c:invertIfNegative val="0"/>
          <c:cat>
            <c:strRef>
              <c:f>Sheet1!$A$2:$A$4</c:f>
              <c:strCache>
                <c:ptCount val="3"/>
                <c:pt idx="0">
                  <c:v>Sept-Dec</c:v>
                </c:pt>
                <c:pt idx="1">
                  <c:v>Sept-Apr</c:v>
                </c:pt>
                <c:pt idx="2">
                  <c:v>Sept-Jul</c:v>
                </c:pt>
              </c:strCache>
            </c:strRef>
          </c:cat>
          <c:val>
            <c:numRef>
              <c:f>Sheet1!$D$2:$D$4</c:f>
              <c:numCache>
                <c:formatCode>General</c:formatCode>
                <c:ptCount val="3"/>
              </c:numCache>
            </c:numRef>
          </c:val>
          <c:extLst>
            <c:ext xmlns:c16="http://schemas.microsoft.com/office/drawing/2014/chart" uri="{C3380CC4-5D6E-409C-BE32-E72D297353CC}">
              <c16:uniqueId val="{00000002-132A-492C-9E21-9DC964019906}"/>
            </c:ext>
          </c:extLst>
        </c:ser>
        <c:dLbls>
          <c:showLegendKey val="0"/>
          <c:showVal val="0"/>
          <c:showCatName val="0"/>
          <c:showSerName val="0"/>
          <c:showPercent val="0"/>
          <c:showBubbleSize val="0"/>
        </c:dLbls>
        <c:gapWidth val="150"/>
        <c:axId val="124369536"/>
        <c:axId val="124457344"/>
      </c:barChart>
      <c:catAx>
        <c:axId val="124369536"/>
        <c:scaling>
          <c:orientation val="minMax"/>
        </c:scaling>
        <c:delete val="0"/>
        <c:axPos val="b"/>
        <c:numFmt formatCode="General" sourceLinked="1"/>
        <c:majorTickMark val="out"/>
        <c:minorTickMark val="none"/>
        <c:tickLblPos val="nextTo"/>
        <c:txPr>
          <a:bodyPr/>
          <a:lstStyle/>
          <a:p>
            <a:pPr>
              <a:defRPr sz="1100"/>
            </a:pPr>
            <a:endParaRPr lang="en-US"/>
          </a:p>
        </c:txPr>
        <c:crossAx val="124457344"/>
        <c:crosses val="autoZero"/>
        <c:auto val="1"/>
        <c:lblAlgn val="ctr"/>
        <c:lblOffset val="100"/>
        <c:noMultiLvlLbl val="0"/>
      </c:catAx>
      <c:valAx>
        <c:axId val="124457344"/>
        <c:scaling>
          <c:orientation val="minMax"/>
        </c:scaling>
        <c:delete val="0"/>
        <c:axPos val="l"/>
        <c:majorGridlines/>
        <c:numFmt formatCode="0%" sourceLinked="1"/>
        <c:majorTickMark val="out"/>
        <c:minorTickMark val="none"/>
        <c:tickLblPos val="nextTo"/>
        <c:crossAx val="124369536"/>
        <c:crosses val="autoZero"/>
        <c:crossBetween val="between"/>
      </c:valAx>
    </c:plotArea>
    <c:legend>
      <c:legendPos val="r"/>
      <c:layout>
        <c:manualLayout>
          <c:xMode val="edge"/>
          <c:yMode val="edge"/>
          <c:x val="0.10464697424279296"/>
          <c:y val="2.1268262396232271E-3"/>
          <c:w val="0.85083276091775506"/>
          <c:h val="0.13770388142428816"/>
        </c:manualLayout>
      </c:layout>
      <c:overlay val="0"/>
    </c:legend>
    <c:plotVisOnly val="1"/>
    <c:dispBlanksAs val="gap"/>
    <c:showDLblsOverMax val="0"/>
  </c:chart>
  <c:spPr>
    <a:scene3d>
      <a:camera prst="orthographicFront"/>
      <a:lightRig rig="threePt" dir="t"/>
    </a:scene3d>
    <a:sp3d prstMaterial="metal">
      <a:bevelT w="88900" h="88900"/>
    </a:sp3d>
  </c:spPr>
  <c:txPr>
    <a:bodyPr/>
    <a:lstStyle/>
    <a:p>
      <a:pPr>
        <a:defRPr sz="1200" b="1"/>
      </a:pPr>
      <a:endParaRPr lang="en-US"/>
    </a:p>
  </c:txPr>
  <c:externalData r:id="rId1">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7771600000000001"/>
          <c:y val="0.17771600000000001"/>
          <c:w val="0.64456800000000003"/>
          <c:h val="0.63206799999999996"/>
        </c:manualLayout>
      </c:layout>
      <c:pieChart>
        <c:varyColors val="0"/>
        <c:dLbls>
          <c:showLegendKey val="0"/>
          <c:showVal val="0"/>
          <c:showCatName val="0"/>
          <c:showSerName val="0"/>
          <c:showPercent val="0"/>
          <c:showBubbleSize val="0"/>
          <c:showLeaderLines val="0"/>
        </c:dLbls>
        <c:firstSliceAng val="153"/>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Nurture/Wellbeing</c:v>
                </c:pt>
              </c:strCache>
            </c:strRef>
          </c:tx>
          <c:spPr>
            <a:solidFill>
              <a:schemeClr val="accent1"/>
            </a:solidFill>
            <a:ln>
              <a:noFill/>
            </a:ln>
            <a:effectLst/>
          </c:spPr>
          <c:invertIfNegative val="0"/>
          <c:cat>
            <c:strRef>
              <c:f>Sheet1!$A$2:$A$4</c:f>
              <c:strCache>
                <c:ptCount val="3"/>
                <c:pt idx="0">
                  <c:v>Sept-Dec</c:v>
                </c:pt>
                <c:pt idx="1">
                  <c:v>Sept-Apr</c:v>
                </c:pt>
                <c:pt idx="2">
                  <c:v>Sept-Jul</c:v>
                </c:pt>
              </c:strCache>
            </c:strRef>
          </c:cat>
          <c:val>
            <c:numRef>
              <c:f>Sheet1!$B$2:$B$4</c:f>
              <c:numCache>
                <c:formatCode>0%</c:formatCode>
                <c:ptCount val="3"/>
                <c:pt idx="0">
                  <c:v>0.41</c:v>
                </c:pt>
                <c:pt idx="1">
                  <c:v>0.74</c:v>
                </c:pt>
                <c:pt idx="2">
                  <c:v>0.95</c:v>
                </c:pt>
              </c:numCache>
            </c:numRef>
          </c:val>
          <c:extLst>
            <c:ext xmlns:c16="http://schemas.microsoft.com/office/drawing/2014/chart" uri="{C3380CC4-5D6E-409C-BE32-E72D297353CC}">
              <c16:uniqueId val="{00000000-634B-4B57-8DF6-E49E9F0EBBFC}"/>
            </c:ext>
          </c:extLst>
        </c:ser>
        <c:ser>
          <c:idx val="1"/>
          <c:order val="1"/>
          <c:tx>
            <c:strRef>
              <c:f>Sheet1!$C$1</c:f>
              <c:strCache>
                <c:ptCount val="1"/>
                <c:pt idx="0">
                  <c:v>No Nurture/Wellbeing</c:v>
                </c:pt>
              </c:strCache>
            </c:strRef>
          </c:tx>
          <c:spPr>
            <a:solidFill>
              <a:schemeClr val="accent2"/>
            </a:solidFill>
            <a:ln>
              <a:noFill/>
            </a:ln>
            <a:effectLst/>
          </c:spPr>
          <c:invertIfNegative val="0"/>
          <c:cat>
            <c:strRef>
              <c:f>Sheet1!$A$2:$A$4</c:f>
              <c:strCache>
                <c:ptCount val="3"/>
                <c:pt idx="0">
                  <c:v>Sept-Dec</c:v>
                </c:pt>
                <c:pt idx="1">
                  <c:v>Sept-Apr</c:v>
                </c:pt>
                <c:pt idx="2">
                  <c:v>Sept-Jul</c:v>
                </c:pt>
              </c:strCache>
            </c:strRef>
          </c:cat>
          <c:val>
            <c:numRef>
              <c:f>Sheet1!$C$2:$C$4</c:f>
              <c:numCache>
                <c:formatCode>0%</c:formatCode>
                <c:ptCount val="3"/>
                <c:pt idx="0">
                  <c:v>0.18</c:v>
                </c:pt>
                <c:pt idx="1">
                  <c:v>0.3</c:v>
                </c:pt>
                <c:pt idx="2">
                  <c:v>0.52</c:v>
                </c:pt>
              </c:numCache>
            </c:numRef>
          </c:val>
          <c:extLst>
            <c:ext xmlns:c16="http://schemas.microsoft.com/office/drawing/2014/chart" uri="{C3380CC4-5D6E-409C-BE32-E72D297353CC}">
              <c16:uniqueId val="{00000001-634B-4B57-8DF6-E49E9F0EBBFC}"/>
            </c:ext>
          </c:extLst>
        </c:ser>
        <c:dLbls>
          <c:showLegendKey val="0"/>
          <c:showVal val="0"/>
          <c:showCatName val="0"/>
          <c:showSerName val="0"/>
          <c:showPercent val="0"/>
          <c:showBubbleSize val="0"/>
        </c:dLbls>
        <c:gapWidth val="219"/>
        <c:overlap val="-27"/>
        <c:axId val="124655104"/>
        <c:axId val="124656640"/>
      </c:barChart>
      <c:catAx>
        <c:axId val="124655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4656640"/>
        <c:crosses val="autoZero"/>
        <c:auto val="1"/>
        <c:lblAlgn val="ctr"/>
        <c:lblOffset val="100"/>
        <c:noMultiLvlLbl val="1"/>
      </c:catAx>
      <c:valAx>
        <c:axId val="124656640"/>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4655104"/>
        <c:crosses val="autoZero"/>
        <c:crossBetween val="between"/>
        <c:majorUnit val="0.1"/>
        <c:minorUnit val="1.0000000000000002E-2"/>
      </c:valAx>
      <c:spPr>
        <a:noFill/>
        <a:ln>
          <a:noFill/>
        </a:ln>
        <a:effectLst/>
      </c:spPr>
    </c:plotArea>
    <c:legend>
      <c:legendPos val="t"/>
      <c:layout>
        <c:manualLayout>
          <c:xMode val="edge"/>
          <c:yMode val="edge"/>
          <c:x val="3.1540220286804699E-2"/>
          <c:y val="1.63127856457762E-2"/>
          <c:w val="0.93668077001720096"/>
          <c:h val="6.9064737904546494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Avenir Black" charset="0"/>
              <a:ea typeface="Avenir Black" charset="0"/>
              <a:cs typeface="Avenir Black" charset="0"/>
            </a:defRPr>
          </a:pPr>
          <a:endParaRPr lang="en-US"/>
        </a:p>
      </c:txPr>
    </c:legend>
    <c:plotVisOnly val="1"/>
    <c:dispBlanksAs val="gap"/>
    <c:showDLblsOverMax val="0"/>
  </c:chart>
  <c:spPr>
    <a:noFill/>
    <a:ln>
      <a:noFill/>
    </a:ln>
    <a:effectLst>
      <a:outerShdw blurRad="50800" dist="38100" algn="l" rotWithShape="0">
        <a:prstClr val="black">
          <a:alpha val="40000"/>
        </a:prstClr>
      </a:outerShdw>
    </a:effectLst>
  </c:spPr>
  <c:txPr>
    <a:bodyPr/>
    <a:lstStyle/>
    <a:p>
      <a:pPr>
        <a:defRPr/>
      </a:pPr>
      <a:endParaRPr lang="en-US"/>
    </a:p>
  </c:txPr>
  <c:externalData r:id="rId1">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plotArea>
      <c:layout>
        <c:manualLayout>
          <c:layoutTarget val="inner"/>
          <c:xMode val="edge"/>
          <c:yMode val="edge"/>
          <c:x val="0.11512268608770619"/>
          <c:y val="0.13674532870539885"/>
          <c:w val="0.80873758282662633"/>
          <c:h val="0.77279217688546575"/>
        </c:manualLayout>
      </c:layout>
      <c:barChart>
        <c:barDir val="col"/>
        <c:grouping val="clustered"/>
        <c:varyColors val="0"/>
        <c:ser>
          <c:idx val="0"/>
          <c:order val="0"/>
          <c:tx>
            <c:strRef>
              <c:f>Sheet1!$B$1</c:f>
              <c:strCache>
                <c:ptCount val="1"/>
                <c:pt idx="0">
                  <c:v>Nurture/Wellbeing</c:v>
                </c:pt>
              </c:strCache>
            </c:strRef>
          </c:tx>
          <c:spPr>
            <a:solidFill>
              <a:schemeClr val="accent3">
                <a:lumMod val="75000"/>
              </a:schemeClr>
            </a:solidFill>
          </c:spPr>
          <c:invertIfNegative val="0"/>
          <c:cat>
            <c:strRef>
              <c:f>Sheet1!$A$2:$A$4</c:f>
              <c:strCache>
                <c:ptCount val="3"/>
                <c:pt idx="0">
                  <c:v>Sept-Dec</c:v>
                </c:pt>
                <c:pt idx="1">
                  <c:v>Sept-Apr</c:v>
                </c:pt>
                <c:pt idx="2">
                  <c:v>Sept-Jul</c:v>
                </c:pt>
              </c:strCache>
            </c:strRef>
          </c:cat>
          <c:val>
            <c:numRef>
              <c:f>Sheet1!$B$2:$B$4</c:f>
              <c:numCache>
                <c:formatCode>0%</c:formatCode>
                <c:ptCount val="3"/>
                <c:pt idx="0">
                  <c:v>0.46</c:v>
                </c:pt>
                <c:pt idx="1">
                  <c:v>0.77</c:v>
                </c:pt>
                <c:pt idx="2">
                  <c:v>1.1000000000000001</c:v>
                </c:pt>
              </c:numCache>
            </c:numRef>
          </c:val>
          <c:extLst>
            <c:ext xmlns:c16="http://schemas.microsoft.com/office/drawing/2014/chart" uri="{C3380CC4-5D6E-409C-BE32-E72D297353CC}">
              <c16:uniqueId val="{00000000-4B57-4A56-9DC3-6F7B154F7F97}"/>
            </c:ext>
          </c:extLst>
        </c:ser>
        <c:ser>
          <c:idx val="1"/>
          <c:order val="1"/>
          <c:tx>
            <c:strRef>
              <c:f>Sheet1!$C$1</c:f>
              <c:strCache>
                <c:ptCount val="1"/>
                <c:pt idx="0">
                  <c:v>No Nurture/Wellbeing</c:v>
                </c:pt>
              </c:strCache>
            </c:strRef>
          </c:tx>
          <c:spPr>
            <a:solidFill>
              <a:schemeClr val="accent3">
                <a:lumMod val="60000"/>
                <a:lumOff val="40000"/>
              </a:schemeClr>
            </a:solidFill>
          </c:spPr>
          <c:invertIfNegative val="0"/>
          <c:cat>
            <c:strRef>
              <c:f>Sheet1!$A$2:$A$4</c:f>
              <c:strCache>
                <c:ptCount val="3"/>
                <c:pt idx="0">
                  <c:v>Sept-Dec</c:v>
                </c:pt>
                <c:pt idx="1">
                  <c:v>Sept-Apr</c:v>
                </c:pt>
                <c:pt idx="2">
                  <c:v>Sept-Jul</c:v>
                </c:pt>
              </c:strCache>
            </c:strRef>
          </c:cat>
          <c:val>
            <c:numRef>
              <c:f>Sheet1!$C$2:$C$4</c:f>
              <c:numCache>
                <c:formatCode>0%</c:formatCode>
                <c:ptCount val="3"/>
                <c:pt idx="0">
                  <c:v>0.12</c:v>
                </c:pt>
                <c:pt idx="1">
                  <c:v>0.32</c:v>
                </c:pt>
                <c:pt idx="2">
                  <c:v>0.5</c:v>
                </c:pt>
              </c:numCache>
            </c:numRef>
          </c:val>
          <c:extLst>
            <c:ext xmlns:c16="http://schemas.microsoft.com/office/drawing/2014/chart" uri="{C3380CC4-5D6E-409C-BE32-E72D297353CC}">
              <c16:uniqueId val="{00000001-4B57-4A56-9DC3-6F7B154F7F97}"/>
            </c:ext>
          </c:extLst>
        </c:ser>
        <c:ser>
          <c:idx val="2"/>
          <c:order val="2"/>
          <c:tx>
            <c:strRef>
              <c:f>Sheet1!$D$1</c:f>
              <c:strCache>
                <c:ptCount val="1"/>
              </c:strCache>
            </c:strRef>
          </c:tx>
          <c:invertIfNegative val="0"/>
          <c:cat>
            <c:strRef>
              <c:f>Sheet1!$A$2:$A$4</c:f>
              <c:strCache>
                <c:ptCount val="3"/>
                <c:pt idx="0">
                  <c:v>Sept-Dec</c:v>
                </c:pt>
                <c:pt idx="1">
                  <c:v>Sept-Apr</c:v>
                </c:pt>
                <c:pt idx="2">
                  <c:v>Sept-Jul</c:v>
                </c:pt>
              </c:strCache>
            </c:strRef>
          </c:cat>
          <c:val>
            <c:numRef>
              <c:f>Sheet1!$D$2:$D$4</c:f>
              <c:numCache>
                <c:formatCode>General</c:formatCode>
                <c:ptCount val="3"/>
              </c:numCache>
            </c:numRef>
          </c:val>
          <c:extLst>
            <c:ext xmlns:c16="http://schemas.microsoft.com/office/drawing/2014/chart" uri="{C3380CC4-5D6E-409C-BE32-E72D297353CC}">
              <c16:uniqueId val="{00000002-4B57-4A56-9DC3-6F7B154F7F97}"/>
            </c:ext>
          </c:extLst>
        </c:ser>
        <c:dLbls>
          <c:showLegendKey val="0"/>
          <c:showVal val="0"/>
          <c:showCatName val="0"/>
          <c:showSerName val="0"/>
          <c:showPercent val="0"/>
          <c:showBubbleSize val="0"/>
        </c:dLbls>
        <c:gapWidth val="150"/>
        <c:axId val="124913152"/>
        <c:axId val="124914688"/>
      </c:barChart>
      <c:catAx>
        <c:axId val="124913152"/>
        <c:scaling>
          <c:orientation val="minMax"/>
        </c:scaling>
        <c:delete val="0"/>
        <c:axPos val="b"/>
        <c:numFmt formatCode="General" sourceLinked="1"/>
        <c:majorTickMark val="out"/>
        <c:minorTickMark val="none"/>
        <c:tickLblPos val="nextTo"/>
        <c:txPr>
          <a:bodyPr/>
          <a:lstStyle/>
          <a:p>
            <a:pPr>
              <a:defRPr sz="1100"/>
            </a:pPr>
            <a:endParaRPr lang="en-US"/>
          </a:p>
        </c:txPr>
        <c:crossAx val="124914688"/>
        <c:crosses val="autoZero"/>
        <c:auto val="1"/>
        <c:lblAlgn val="ctr"/>
        <c:lblOffset val="100"/>
        <c:noMultiLvlLbl val="0"/>
      </c:catAx>
      <c:valAx>
        <c:axId val="124914688"/>
        <c:scaling>
          <c:orientation val="minMax"/>
        </c:scaling>
        <c:delete val="0"/>
        <c:axPos val="l"/>
        <c:majorGridlines/>
        <c:numFmt formatCode="0%" sourceLinked="1"/>
        <c:majorTickMark val="out"/>
        <c:minorTickMark val="none"/>
        <c:tickLblPos val="nextTo"/>
        <c:crossAx val="124913152"/>
        <c:crosses val="autoZero"/>
        <c:crossBetween val="between"/>
      </c:valAx>
    </c:plotArea>
    <c:legend>
      <c:legendPos val="r"/>
      <c:layout>
        <c:manualLayout>
          <c:xMode val="edge"/>
          <c:yMode val="edge"/>
          <c:x val="0.10464697424279296"/>
          <c:y val="2.1268262396232271E-3"/>
          <c:w val="0.85083276091775506"/>
          <c:h val="0.13770388142428816"/>
        </c:manualLayout>
      </c:layout>
      <c:overlay val="0"/>
    </c:legend>
    <c:plotVisOnly val="1"/>
    <c:dispBlanksAs val="gap"/>
    <c:showDLblsOverMax val="0"/>
  </c:chart>
  <c:spPr>
    <a:scene3d>
      <a:camera prst="orthographicFront"/>
      <a:lightRig rig="threePt" dir="t"/>
    </a:scene3d>
    <a:sp3d prstMaterial="metal">
      <a:bevelT w="88900" h="88900"/>
    </a:sp3d>
  </c:spPr>
  <c:txPr>
    <a:bodyPr/>
    <a:lstStyle/>
    <a:p>
      <a:pPr>
        <a:defRPr sz="1050"/>
      </a:pPr>
      <a:endParaRPr lang="en-US"/>
    </a:p>
  </c:txPr>
  <c:externalData r:id="rId1">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7771600000000001"/>
          <c:y val="0.17771600000000001"/>
          <c:w val="0.64456800000000003"/>
          <c:h val="0.63206799999999996"/>
        </c:manualLayout>
      </c:layout>
      <c:pieChart>
        <c:varyColors val="0"/>
        <c:ser>
          <c:idx val="0"/>
          <c:order val="0"/>
          <c:tx>
            <c:strRef>
              <c:f>Sheet1!$A$2</c:f>
              <c:strCache>
                <c:ptCount val="1"/>
                <c:pt idx="0">
                  <c:v>Region 1</c:v>
                </c:pt>
              </c:strCache>
            </c:strRef>
          </c:tx>
          <c:spPr>
            <a:solidFill>
              <a:schemeClr val="accent2">
                <a:hueOff val="58624"/>
                <a:satOff val="8984"/>
                <a:lumOff val="25490"/>
              </a:schemeClr>
            </a:solidFill>
            <a:ln w="12700" cap="flat">
              <a:noFill/>
              <a:miter lim="400000"/>
            </a:ln>
            <a:effectLst/>
          </c:spPr>
          <c:explosion val="14"/>
          <c:dPt>
            <c:idx val="0"/>
            <c:bubble3D val="0"/>
            <c:extLst>
              <c:ext xmlns:c16="http://schemas.microsoft.com/office/drawing/2014/chart" uri="{C3380CC4-5D6E-409C-BE32-E72D297353CC}">
                <c16:uniqueId val="{00000000-9F30-42A2-B112-7699CF24F4EE}"/>
              </c:ext>
            </c:extLst>
          </c:dPt>
          <c:dPt>
            <c:idx val="1"/>
            <c:bubble3D val="0"/>
            <c:spPr>
              <a:solidFill>
                <a:schemeClr val="accent3">
                  <a:hueOff val="-1187647"/>
                  <a:satOff val="22407"/>
                  <a:lumOff val="18627"/>
                </a:schemeClr>
              </a:solidFill>
              <a:ln w="12700" cap="flat">
                <a:noFill/>
                <a:miter lim="400000"/>
              </a:ln>
              <a:effectLst/>
            </c:spPr>
            <c:extLst>
              <c:ext xmlns:c16="http://schemas.microsoft.com/office/drawing/2014/chart" uri="{C3380CC4-5D6E-409C-BE32-E72D297353CC}">
                <c16:uniqueId val="{00000002-9F30-42A2-B112-7699CF24F4EE}"/>
              </c:ext>
            </c:extLst>
          </c:dPt>
          <c:dLbls>
            <c:dLbl>
              <c:idx val="0"/>
              <c:layout>
                <c:manualLayout>
                  <c:x val="0.10898907569025271"/>
                  <c:y val="0.15258470596635379"/>
                </c:manualLayout>
              </c:layout>
              <c:numFmt formatCode="#,##0%" sourceLinked="0"/>
              <c:spPr/>
              <c:txPr>
                <a:bodyPr/>
                <a:lstStyle/>
                <a:p>
                  <a:pPr>
                    <a:defRPr sz="1800" b="0" i="0" u="none" strike="noStrike">
                      <a:solidFill>
                        <a:srgbClr val="838787"/>
                      </a:solidFill>
                      <a:latin typeface="DIN Condensed"/>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0-9F30-42A2-B112-7699CF24F4EE}"/>
                </c:ext>
              </c:extLst>
            </c:dLbl>
            <c:dLbl>
              <c:idx val="1"/>
              <c:numFmt formatCode="#,##0%" sourceLinked="0"/>
              <c:spPr/>
              <c:txPr>
                <a:bodyPr/>
                <a:lstStyle/>
                <a:p>
                  <a:pPr>
                    <a:defRPr sz="1800" b="0" i="0" u="none" strike="noStrike">
                      <a:solidFill>
                        <a:srgbClr val="838787"/>
                      </a:solidFill>
                      <a:latin typeface="DIN Condensed"/>
                    </a:defRPr>
                  </a:pPr>
                  <a:endParaRPr lang="en-US"/>
                </a:p>
              </c:txPr>
              <c:dLblPos val="outEnd"/>
              <c:showLegendKey val="0"/>
              <c:showVal val="0"/>
              <c:showCatName val="0"/>
              <c:showSerName val="0"/>
              <c:showPercent val="1"/>
              <c:showBubbleSize val="0"/>
              <c:extLst>
                <c:ext xmlns:c16="http://schemas.microsoft.com/office/drawing/2014/chart" uri="{C3380CC4-5D6E-409C-BE32-E72D297353CC}">
                  <c16:uniqueId val="{00000002-9F30-42A2-B112-7699CF24F4EE}"/>
                </c:ext>
              </c:extLst>
            </c:dLbl>
            <c:numFmt formatCode="#,##0%" sourceLinked="0"/>
            <c:spPr>
              <a:noFill/>
              <a:ln>
                <a:noFill/>
              </a:ln>
              <a:effectLst/>
            </c:spPr>
            <c:txPr>
              <a:bodyPr/>
              <a:lstStyle/>
              <a:p>
                <a:pPr>
                  <a:defRPr sz="1800" b="0" i="0" u="none" strike="noStrike">
                    <a:solidFill>
                      <a:srgbClr val="838787"/>
                    </a:solidFill>
                    <a:latin typeface="DIN Condensed"/>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Sheet1!$B$1:$C$1</c:f>
              <c:strCache>
                <c:ptCount val="2"/>
                <c:pt idx="0">
                  <c:v>IBP</c:v>
                </c:pt>
                <c:pt idx="1">
                  <c:v>Other</c:v>
                </c:pt>
              </c:strCache>
            </c:strRef>
          </c:cat>
          <c:val>
            <c:numRef>
              <c:f>Sheet1!$B$2:$C$2</c:f>
              <c:numCache>
                <c:formatCode>0.00%</c:formatCode>
                <c:ptCount val="2"/>
                <c:pt idx="0">
                  <c:v>0.24</c:v>
                </c:pt>
                <c:pt idx="1">
                  <c:v>0.76</c:v>
                </c:pt>
              </c:numCache>
            </c:numRef>
          </c:val>
          <c:extLst>
            <c:ext xmlns:c16="http://schemas.microsoft.com/office/drawing/2014/chart" uri="{C3380CC4-5D6E-409C-BE32-E72D297353CC}">
              <c16:uniqueId val="{00000003-9F30-42A2-B112-7699CF24F4EE}"/>
            </c:ext>
          </c:extLst>
        </c:ser>
        <c:dLbls>
          <c:showLegendKey val="0"/>
          <c:showVal val="0"/>
          <c:showCatName val="0"/>
          <c:showSerName val="0"/>
          <c:showPercent val="0"/>
          <c:showBubbleSize val="0"/>
          <c:showLeaderLines val="0"/>
        </c:dLbls>
        <c:firstSliceAng val="153"/>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Male</c:v>
                </c:pt>
              </c:strCache>
            </c:strRef>
          </c:tx>
          <c:spPr>
            <a:solidFill>
              <a:schemeClr val="accent3">
                <a:lumMod val="60000"/>
                <a:lumOff val="40000"/>
              </a:schemeClr>
            </a:solidFill>
            <a:ln>
              <a:noFill/>
            </a:ln>
            <a:effectLst/>
          </c:spPr>
          <c:invertIfNegative val="0"/>
          <c:cat>
            <c:strRef>
              <c:f>Sheet1!$A$2:$A$4</c:f>
              <c:strCache>
                <c:ptCount val="3"/>
                <c:pt idx="0">
                  <c:v>Sept-Dec</c:v>
                </c:pt>
                <c:pt idx="1">
                  <c:v>Sept-Apr</c:v>
                </c:pt>
                <c:pt idx="2">
                  <c:v>Sept-Jul</c:v>
                </c:pt>
              </c:strCache>
            </c:strRef>
          </c:cat>
          <c:val>
            <c:numRef>
              <c:f>Sheet1!$B$2:$B$4</c:f>
              <c:numCache>
                <c:formatCode>0%</c:formatCode>
                <c:ptCount val="3"/>
                <c:pt idx="0">
                  <c:v>0.18</c:v>
                </c:pt>
                <c:pt idx="1">
                  <c:v>0.39</c:v>
                </c:pt>
                <c:pt idx="2">
                  <c:v>0.56000000000000005</c:v>
                </c:pt>
              </c:numCache>
            </c:numRef>
          </c:val>
          <c:extLst>
            <c:ext xmlns:c16="http://schemas.microsoft.com/office/drawing/2014/chart" uri="{C3380CC4-5D6E-409C-BE32-E72D297353CC}">
              <c16:uniqueId val="{00000000-07E9-41ED-BAE0-9ABD12F86639}"/>
            </c:ext>
          </c:extLst>
        </c:ser>
        <c:ser>
          <c:idx val="1"/>
          <c:order val="1"/>
          <c:tx>
            <c:strRef>
              <c:f>Sheet1!$C$1</c:f>
              <c:strCache>
                <c:ptCount val="1"/>
                <c:pt idx="0">
                  <c:v>Female</c:v>
                </c:pt>
              </c:strCache>
            </c:strRef>
          </c:tx>
          <c:spPr>
            <a:solidFill>
              <a:schemeClr val="accent3">
                <a:lumMod val="75000"/>
              </a:schemeClr>
            </a:solidFill>
            <a:ln>
              <a:noFill/>
            </a:ln>
            <a:effectLst/>
          </c:spPr>
          <c:invertIfNegative val="0"/>
          <c:cat>
            <c:strRef>
              <c:f>Sheet1!$A$2:$A$4</c:f>
              <c:strCache>
                <c:ptCount val="3"/>
                <c:pt idx="0">
                  <c:v>Sept-Dec</c:v>
                </c:pt>
                <c:pt idx="1">
                  <c:v>Sept-Apr</c:v>
                </c:pt>
                <c:pt idx="2">
                  <c:v>Sept-Jul</c:v>
                </c:pt>
              </c:strCache>
            </c:strRef>
          </c:cat>
          <c:val>
            <c:numRef>
              <c:f>Sheet1!$C$2:$C$4</c:f>
              <c:numCache>
                <c:formatCode>0%</c:formatCode>
                <c:ptCount val="3"/>
                <c:pt idx="0">
                  <c:v>0.22</c:v>
                </c:pt>
                <c:pt idx="1">
                  <c:v>0.49</c:v>
                </c:pt>
                <c:pt idx="2">
                  <c:v>0.73</c:v>
                </c:pt>
              </c:numCache>
            </c:numRef>
          </c:val>
          <c:extLst>
            <c:ext xmlns:c16="http://schemas.microsoft.com/office/drawing/2014/chart" uri="{C3380CC4-5D6E-409C-BE32-E72D297353CC}">
              <c16:uniqueId val="{00000001-07E9-41ED-BAE0-9ABD12F86639}"/>
            </c:ext>
          </c:extLst>
        </c:ser>
        <c:dLbls>
          <c:showLegendKey val="0"/>
          <c:showVal val="0"/>
          <c:showCatName val="0"/>
          <c:showSerName val="0"/>
          <c:showPercent val="0"/>
          <c:showBubbleSize val="0"/>
        </c:dLbls>
        <c:gapWidth val="219"/>
        <c:overlap val="-27"/>
        <c:axId val="125203200"/>
        <c:axId val="125204736"/>
      </c:barChart>
      <c:catAx>
        <c:axId val="125203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5204736"/>
        <c:crosses val="autoZero"/>
        <c:auto val="1"/>
        <c:lblAlgn val="ctr"/>
        <c:lblOffset val="100"/>
        <c:noMultiLvlLbl val="1"/>
      </c:catAx>
      <c:valAx>
        <c:axId val="125204736"/>
        <c:scaling>
          <c:orientation val="minMax"/>
          <c:max val="0.8"/>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5203200"/>
        <c:crosses val="autoZero"/>
        <c:crossBetween val="between"/>
        <c:majorUnit val="0.1"/>
        <c:minorUnit val="2.0000000000000004E-2"/>
      </c:valAx>
      <c:spPr>
        <a:noFill/>
        <a:ln>
          <a:noFill/>
        </a:ln>
        <a:effectLst/>
      </c:spPr>
    </c:plotArea>
    <c:legend>
      <c:legendPos val="t"/>
      <c:layout>
        <c:manualLayout>
          <c:xMode val="edge"/>
          <c:yMode val="edge"/>
          <c:x val="3.1540220286804699E-2"/>
          <c:y val="1.63127856457762E-2"/>
          <c:w val="0.93668077001720096"/>
          <c:h val="6.9064737904546494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Avenir Black" charset="0"/>
              <a:ea typeface="Avenir Black" charset="0"/>
              <a:cs typeface="Avenir Black" charset="0"/>
            </a:defRPr>
          </a:pPr>
          <a:endParaRPr lang="en-US"/>
        </a:p>
      </c:txPr>
    </c:legend>
    <c:plotVisOnly val="1"/>
    <c:dispBlanksAs val="gap"/>
    <c:showDLblsOverMax val="0"/>
  </c:chart>
  <c:spPr>
    <a:noFill/>
    <a:ln>
      <a:noFill/>
    </a:ln>
    <a:effectLst>
      <a:outerShdw blurRad="50800" dist="38100" algn="l" rotWithShape="0">
        <a:prstClr val="black">
          <a:alpha val="40000"/>
        </a:prstClr>
      </a:outerShdw>
    </a:effectLst>
  </c:spPr>
  <c:txPr>
    <a:bodyPr/>
    <a:lstStyle/>
    <a:p>
      <a:pPr>
        <a:defRPr/>
      </a:pPr>
      <a:endParaRPr lang="en-US"/>
    </a:p>
  </c:txPr>
  <c:externalData r:id="rId1">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7771600000000001"/>
          <c:y val="0.17771600000000001"/>
          <c:w val="0.64456800000000003"/>
          <c:h val="0.63206799999999996"/>
        </c:manualLayout>
      </c:layout>
      <c:pieChart>
        <c:varyColors val="0"/>
        <c:ser>
          <c:idx val="0"/>
          <c:order val="0"/>
          <c:tx>
            <c:strRef>
              <c:f>Sheet1!$A$2</c:f>
              <c:strCache>
                <c:ptCount val="1"/>
                <c:pt idx="0">
                  <c:v>Region 1</c:v>
                </c:pt>
              </c:strCache>
            </c:strRef>
          </c:tx>
          <c:spPr>
            <a:solidFill>
              <a:schemeClr val="accent2">
                <a:hueOff val="58624"/>
                <a:satOff val="8984"/>
                <a:lumOff val="25490"/>
              </a:schemeClr>
            </a:solidFill>
            <a:ln w="12700" cap="flat">
              <a:noFill/>
              <a:miter lim="400000"/>
            </a:ln>
            <a:effectLst/>
          </c:spPr>
          <c:explosion val="10"/>
          <c:dPt>
            <c:idx val="0"/>
            <c:bubble3D val="0"/>
            <c:extLst>
              <c:ext xmlns:c16="http://schemas.microsoft.com/office/drawing/2014/chart" uri="{C3380CC4-5D6E-409C-BE32-E72D297353CC}">
                <c16:uniqueId val="{00000000-0D71-4DFD-9528-F3F24F83CC62}"/>
              </c:ext>
            </c:extLst>
          </c:dPt>
          <c:dPt>
            <c:idx val="1"/>
            <c:bubble3D val="0"/>
            <c:spPr>
              <a:solidFill>
                <a:schemeClr val="accent3">
                  <a:hueOff val="-1187647"/>
                  <a:satOff val="22407"/>
                  <a:lumOff val="18627"/>
                </a:schemeClr>
              </a:solidFill>
              <a:ln w="12700" cap="flat">
                <a:noFill/>
                <a:miter lim="400000"/>
              </a:ln>
              <a:effectLst/>
            </c:spPr>
            <c:extLst>
              <c:ext xmlns:c16="http://schemas.microsoft.com/office/drawing/2014/chart" uri="{C3380CC4-5D6E-409C-BE32-E72D297353CC}">
                <c16:uniqueId val="{00000002-0D71-4DFD-9528-F3F24F83CC62}"/>
              </c:ext>
            </c:extLst>
          </c:dPt>
          <c:dLbls>
            <c:dLbl>
              <c:idx val="0"/>
              <c:numFmt formatCode="#,##0%" sourceLinked="0"/>
              <c:spPr/>
              <c:txPr>
                <a:bodyPr/>
                <a:lstStyle/>
                <a:p>
                  <a:pPr>
                    <a:defRPr sz="2000" b="0" i="0" u="none" strike="noStrike">
                      <a:solidFill>
                        <a:srgbClr val="838787"/>
                      </a:solidFill>
                      <a:latin typeface="DIN Condensed"/>
                    </a:defRPr>
                  </a:pPr>
                  <a:endParaRPr lang="en-US"/>
                </a:p>
              </c:txPr>
              <c:dLblPos val="outEnd"/>
              <c:showLegendKey val="0"/>
              <c:showVal val="0"/>
              <c:showCatName val="0"/>
              <c:showSerName val="0"/>
              <c:showPercent val="1"/>
              <c:showBubbleSize val="0"/>
              <c:extLst>
                <c:ext xmlns:c16="http://schemas.microsoft.com/office/drawing/2014/chart" uri="{C3380CC4-5D6E-409C-BE32-E72D297353CC}">
                  <c16:uniqueId val="{00000000-0D71-4DFD-9528-F3F24F83CC62}"/>
                </c:ext>
              </c:extLst>
            </c:dLbl>
            <c:dLbl>
              <c:idx val="1"/>
              <c:numFmt formatCode="#,##0%" sourceLinked="0"/>
              <c:spPr/>
              <c:txPr>
                <a:bodyPr/>
                <a:lstStyle/>
                <a:p>
                  <a:pPr>
                    <a:defRPr sz="2000" b="0" i="0" u="none" strike="noStrike">
                      <a:solidFill>
                        <a:srgbClr val="838787"/>
                      </a:solidFill>
                      <a:latin typeface="DIN Condensed"/>
                    </a:defRPr>
                  </a:pPr>
                  <a:endParaRPr lang="en-US"/>
                </a:p>
              </c:txPr>
              <c:dLblPos val="outEnd"/>
              <c:showLegendKey val="0"/>
              <c:showVal val="0"/>
              <c:showCatName val="0"/>
              <c:showSerName val="0"/>
              <c:showPercent val="1"/>
              <c:showBubbleSize val="0"/>
              <c:extLst>
                <c:ext xmlns:c16="http://schemas.microsoft.com/office/drawing/2014/chart" uri="{C3380CC4-5D6E-409C-BE32-E72D297353CC}">
                  <c16:uniqueId val="{00000002-0D71-4DFD-9528-F3F24F83CC62}"/>
                </c:ext>
              </c:extLst>
            </c:dLbl>
            <c:numFmt formatCode="#,##0%" sourceLinked="0"/>
            <c:spPr>
              <a:noFill/>
              <a:ln>
                <a:noFill/>
              </a:ln>
              <a:effectLst/>
            </c:spPr>
            <c:txPr>
              <a:bodyPr/>
              <a:lstStyle/>
              <a:p>
                <a:pPr>
                  <a:defRPr sz="2000" b="0" i="0" u="none" strike="noStrike">
                    <a:solidFill>
                      <a:srgbClr val="838787"/>
                    </a:solidFill>
                    <a:latin typeface="DIN Condensed"/>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Sheet1!$B$1:$C$1</c:f>
              <c:strCache>
                <c:ptCount val="2"/>
                <c:pt idx="0">
                  <c:v>Male</c:v>
                </c:pt>
                <c:pt idx="1">
                  <c:v>Female</c:v>
                </c:pt>
              </c:strCache>
            </c:strRef>
          </c:cat>
          <c:val>
            <c:numRef>
              <c:f>Sheet1!$B$2:$C$2</c:f>
              <c:numCache>
                <c:formatCode>0.00%</c:formatCode>
                <c:ptCount val="2"/>
                <c:pt idx="0">
                  <c:v>0.64</c:v>
                </c:pt>
                <c:pt idx="1">
                  <c:v>0.36</c:v>
                </c:pt>
              </c:numCache>
            </c:numRef>
          </c:val>
          <c:extLst>
            <c:ext xmlns:c16="http://schemas.microsoft.com/office/drawing/2014/chart" uri="{C3380CC4-5D6E-409C-BE32-E72D297353CC}">
              <c16:uniqueId val="{00000003-0D71-4DFD-9528-F3F24F83CC62}"/>
            </c:ext>
          </c:extLst>
        </c:ser>
        <c:dLbls>
          <c:showLegendKey val="0"/>
          <c:showVal val="0"/>
          <c:showCatName val="0"/>
          <c:showSerName val="0"/>
          <c:showPercent val="0"/>
          <c:showBubbleSize val="0"/>
          <c:showLeaderLines val="0"/>
        </c:dLbls>
        <c:firstSliceAng val="153"/>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7"/>
    </mc:Choice>
    <mc:Fallback>
      <c:style val="37"/>
    </mc:Fallback>
  </mc:AlternateContent>
  <c:chart>
    <c:autoTitleDeleted val="1"/>
    <c:plotArea>
      <c:layout/>
      <c:barChart>
        <c:barDir val="col"/>
        <c:grouping val="clustered"/>
        <c:varyColors val="0"/>
        <c:ser>
          <c:idx val="0"/>
          <c:order val="0"/>
          <c:tx>
            <c:strRef>
              <c:f>Sheet1!$B$1</c:f>
              <c:strCache>
                <c:ptCount val="1"/>
                <c:pt idx="0">
                  <c:v>Male</c:v>
                </c:pt>
              </c:strCache>
            </c:strRef>
          </c:tx>
          <c:invertIfNegative val="0"/>
          <c:cat>
            <c:strRef>
              <c:f>Sheet1!$A$2:$A$4</c:f>
              <c:strCache>
                <c:ptCount val="3"/>
                <c:pt idx="0">
                  <c:v>Sept-Dec</c:v>
                </c:pt>
                <c:pt idx="1">
                  <c:v>Sept-Apr</c:v>
                </c:pt>
                <c:pt idx="2">
                  <c:v>Sept-Jul</c:v>
                </c:pt>
              </c:strCache>
            </c:strRef>
          </c:cat>
          <c:val>
            <c:numRef>
              <c:f>Sheet1!$B$2:$B$4</c:f>
              <c:numCache>
                <c:formatCode>0%</c:formatCode>
                <c:ptCount val="3"/>
                <c:pt idx="0">
                  <c:v>0.19</c:v>
                </c:pt>
                <c:pt idx="1">
                  <c:v>0.38</c:v>
                </c:pt>
                <c:pt idx="2">
                  <c:v>0.56999999999999995</c:v>
                </c:pt>
              </c:numCache>
            </c:numRef>
          </c:val>
          <c:extLst>
            <c:ext xmlns:c16="http://schemas.microsoft.com/office/drawing/2014/chart" uri="{C3380CC4-5D6E-409C-BE32-E72D297353CC}">
              <c16:uniqueId val="{00000000-34A1-4926-A8E3-FA70049B2EB7}"/>
            </c:ext>
          </c:extLst>
        </c:ser>
        <c:ser>
          <c:idx val="1"/>
          <c:order val="1"/>
          <c:tx>
            <c:strRef>
              <c:f>Sheet1!$C$1</c:f>
              <c:strCache>
                <c:ptCount val="1"/>
                <c:pt idx="0">
                  <c:v>Female</c:v>
                </c:pt>
              </c:strCache>
            </c:strRef>
          </c:tx>
          <c:invertIfNegative val="0"/>
          <c:cat>
            <c:strRef>
              <c:f>Sheet1!$A$2:$A$4</c:f>
              <c:strCache>
                <c:ptCount val="3"/>
                <c:pt idx="0">
                  <c:v>Sept-Dec</c:v>
                </c:pt>
                <c:pt idx="1">
                  <c:v>Sept-Apr</c:v>
                </c:pt>
                <c:pt idx="2">
                  <c:v>Sept-Jul</c:v>
                </c:pt>
              </c:strCache>
            </c:strRef>
          </c:cat>
          <c:val>
            <c:numRef>
              <c:f>Sheet1!$C$2:$C$4</c:f>
              <c:numCache>
                <c:formatCode>0%</c:formatCode>
                <c:ptCount val="3"/>
                <c:pt idx="0">
                  <c:v>0.31</c:v>
                </c:pt>
                <c:pt idx="1">
                  <c:v>0.54</c:v>
                </c:pt>
                <c:pt idx="2">
                  <c:v>0.77</c:v>
                </c:pt>
              </c:numCache>
            </c:numRef>
          </c:val>
          <c:extLst>
            <c:ext xmlns:c16="http://schemas.microsoft.com/office/drawing/2014/chart" uri="{C3380CC4-5D6E-409C-BE32-E72D297353CC}">
              <c16:uniqueId val="{00000001-34A1-4926-A8E3-FA70049B2EB7}"/>
            </c:ext>
          </c:extLst>
        </c:ser>
        <c:dLbls>
          <c:showLegendKey val="0"/>
          <c:showVal val="0"/>
          <c:showCatName val="0"/>
          <c:showSerName val="0"/>
          <c:showPercent val="0"/>
          <c:showBubbleSize val="0"/>
        </c:dLbls>
        <c:gapWidth val="219"/>
        <c:axId val="134345088"/>
        <c:axId val="134346624"/>
      </c:barChart>
      <c:catAx>
        <c:axId val="134345088"/>
        <c:scaling>
          <c:orientation val="minMax"/>
        </c:scaling>
        <c:delete val="0"/>
        <c:axPos val="b"/>
        <c:numFmt formatCode="General" sourceLinked="1"/>
        <c:majorTickMark val="none"/>
        <c:minorTickMark val="none"/>
        <c:tickLblPos val="nextTo"/>
        <c:txPr>
          <a:bodyPr rot="-60000000" vert="horz"/>
          <a:lstStyle/>
          <a:p>
            <a:pPr>
              <a:defRPr/>
            </a:pPr>
            <a:endParaRPr lang="en-US"/>
          </a:p>
        </c:txPr>
        <c:crossAx val="134346624"/>
        <c:crosses val="autoZero"/>
        <c:auto val="1"/>
        <c:lblAlgn val="ctr"/>
        <c:lblOffset val="100"/>
        <c:noMultiLvlLbl val="1"/>
      </c:catAx>
      <c:valAx>
        <c:axId val="134346624"/>
        <c:scaling>
          <c:orientation val="minMax"/>
          <c:max val="0.8"/>
          <c:min val="0"/>
        </c:scaling>
        <c:delete val="0"/>
        <c:axPos val="l"/>
        <c:majorGridlines/>
        <c:numFmt formatCode="0%" sourceLinked="0"/>
        <c:majorTickMark val="none"/>
        <c:minorTickMark val="none"/>
        <c:tickLblPos val="nextTo"/>
        <c:txPr>
          <a:bodyPr rot="-60000000" vert="horz"/>
          <a:lstStyle/>
          <a:p>
            <a:pPr>
              <a:defRPr/>
            </a:pPr>
            <a:endParaRPr lang="en-US"/>
          </a:p>
        </c:txPr>
        <c:crossAx val="134345088"/>
        <c:crosses val="autoZero"/>
        <c:crossBetween val="between"/>
        <c:majorUnit val="0.1"/>
        <c:minorUnit val="1.0000000000000002E-2"/>
      </c:valAx>
    </c:plotArea>
    <c:legend>
      <c:legendPos val="t"/>
      <c:layout>
        <c:manualLayout>
          <c:xMode val="edge"/>
          <c:yMode val="edge"/>
          <c:x val="4.4480313333536803E-2"/>
          <c:y val="2.2272948507739317E-2"/>
          <c:w val="0.84718973265670539"/>
          <c:h val="6.0378041926244554E-2"/>
        </c:manualLayout>
      </c:layout>
      <c:overlay val="0"/>
      <c:spPr>
        <a:scene3d>
          <a:camera prst="orthographicFront"/>
          <a:lightRig rig="threePt" dir="t"/>
        </a:scene3d>
        <a:sp3d prstMaterial="metal">
          <a:bevelT w="88900" h="88900"/>
        </a:sp3d>
      </c:spPr>
      <c:txPr>
        <a:bodyPr rot="0" vert="horz"/>
        <a:lstStyle/>
        <a:p>
          <a:pPr>
            <a:defRPr/>
          </a:pPr>
          <a:endParaRPr lang="en-US"/>
        </a:p>
      </c:txPr>
    </c:legend>
    <c:plotVisOnly val="1"/>
    <c:dispBlanksAs val="gap"/>
    <c:showDLblsOverMax val="0"/>
  </c:chart>
  <c:spPr>
    <a:scene3d>
      <a:camera prst="orthographicFront"/>
      <a:lightRig rig="threePt" dir="t"/>
    </a:scene3d>
    <a:sp3d prstMaterial="metal">
      <a:bevelT w="88900" h="88900"/>
    </a:sp3d>
  </c:spPr>
  <c:txPr>
    <a:bodyPr/>
    <a:lstStyle/>
    <a:p>
      <a:pPr>
        <a:defRPr sz="1400" b="1"/>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Male</c:v>
                </c:pt>
              </c:strCache>
            </c:strRef>
          </c:tx>
          <c:spPr>
            <a:solidFill>
              <a:schemeClr val="accent3">
                <a:lumMod val="60000"/>
                <a:lumOff val="40000"/>
              </a:schemeClr>
            </a:solidFill>
            <a:ln>
              <a:noFill/>
            </a:ln>
            <a:effectLst/>
          </c:spPr>
          <c:invertIfNegative val="0"/>
          <c:cat>
            <c:strRef>
              <c:f>Sheet1!$A$2:$A$4</c:f>
              <c:strCache>
                <c:ptCount val="3"/>
                <c:pt idx="0">
                  <c:v>Sept-Dec</c:v>
                </c:pt>
                <c:pt idx="1">
                  <c:v>Sept-Apr</c:v>
                </c:pt>
                <c:pt idx="2">
                  <c:v>Sept-Jul</c:v>
                </c:pt>
              </c:strCache>
            </c:strRef>
          </c:cat>
          <c:val>
            <c:numRef>
              <c:f>Sheet1!$B$2:$B$4</c:f>
              <c:numCache>
                <c:formatCode>0%</c:formatCode>
                <c:ptCount val="3"/>
                <c:pt idx="0">
                  <c:v>0.18</c:v>
                </c:pt>
                <c:pt idx="1">
                  <c:v>0.38</c:v>
                </c:pt>
                <c:pt idx="2">
                  <c:v>0.59</c:v>
                </c:pt>
              </c:numCache>
            </c:numRef>
          </c:val>
          <c:extLst>
            <c:ext xmlns:c16="http://schemas.microsoft.com/office/drawing/2014/chart" uri="{C3380CC4-5D6E-409C-BE32-E72D297353CC}">
              <c16:uniqueId val="{00000000-07E9-41ED-BAE0-9ABD12F86639}"/>
            </c:ext>
          </c:extLst>
        </c:ser>
        <c:ser>
          <c:idx val="1"/>
          <c:order val="1"/>
          <c:tx>
            <c:strRef>
              <c:f>Sheet1!$C$1</c:f>
              <c:strCache>
                <c:ptCount val="1"/>
                <c:pt idx="0">
                  <c:v>Female</c:v>
                </c:pt>
              </c:strCache>
            </c:strRef>
          </c:tx>
          <c:spPr>
            <a:solidFill>
              <a:schemeClr val="accent3">
                <a:lumMod val="75000"/>
              </a:schemeClr>
            </a:solidFill>
            <a:ln>
              <a:noFill/>
            </a:ln>
            <a:effectLst/>
          </c:spPr>
          <c:invertIfNegative val="0"/>
          <c:cat>
            <c:strRef>
              <c:f>Sheet1!$A$2:$A$4</c:f>
              <c:strCache>
                <c:ptCount val="3"/>
                <c:pt idx="0">
                  <c:v>Sept-Dec</c:v>
                </c:pt>
                <c:pt idx="1">
                  <c:v>Sept-Apr</c:v>
                </c:pt>
                <c:pt idx="2">
                  <c:v>Sept-Jul</c:v>
                </c:pt>
              </c:strCache>
            </c:strRef>
          </c:cat>
          <c:val>
            <c:numRef>
              <c:f>Sheet1!$C$2:$C$4</c:f>
              <c:numCache>
                <c:formatCode>0%</c:formatCode>
                <c:ptCount val="3"/>
                <c:pt idx="0">
                  <c:v>0.25</c:v>
                </c:pt>
                <c:pt idx="1">
                  <c:v>0.5</c:v>
                </c:pt>
                <c:pt idx="2">
                  <c:v>0.74</c:v>
                </c:pt>
              </c:numCache>
            </c:numRef>
          </c:val>
          <c:extLst>
            <c:ext xmlns:c16="http://schemas.microsoft.com/office/drawing/2014/chart" uri="{C3380CC4-5D6E-409C-BE32-E72D297353CC}">
              <c16:uniqueId val="{00000001-07E9-41ED-BAE0-9ABD12F86639}"/>
            </c:ext>
          </c:extLst>
        </c:ser>
        <c:dLbls>
          <c:showLegendKey val="0"/>
          <c:showVal val="0"/>
          <c:showCatName val="0"/>
          <c:showSerName val="0"/>
          <c:showPercent val="0"/>
          <c:showBubbleSize val="0"/>
        </c:dLbls>
        <c:gapWidth val="219"/>
        <c:overlap val="-27"/>
        <c:axId val="134040192"/>
        <c:axId val="134041984"/>
      </c:barChart>
      <c:catAx>
        <c:axId val="134040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4041984"/>
        <c:crosses val="autoZero"/>
        <c:auto val="1"/>
        <c:lblAlgn val="ctr"/>
        <c:lblOffset val="100"/>
        <c:noMultiLvlLbl val="1"/>
      </c:catAx>
      <c:valAx>
        <c:axId val="134041984"/>
        <c:scaling>
          <c:orientation val="minMax"/>
          <c:max val="0.8"/>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4040192"/>
        <c:crosses val="autoZero"/>
        <c:crossBetween val="between"/>
        <c:majorUnit val="0.1"/>
        <c:minorUnit val="2.0000000000000004E-2"/>
      </c:valAx>
      <c:spPr>
        <a:noFill/>
        <a:ln>
          <a:noFill/>
        </a:ln>
        <a:effectLst/>
      </c:spPr>
    </c:plotArea>
    <c:legend>
      <c:legendPos val="t"/>
      <c:layout>
        <c:manualLayout>
          <c:xMode val="edge"/>
          <c:yMode val="edge"/>
          <c:x val="3.1540220286804699E-2"/>
          <c:y val="1.63127856457762E-2"/>
          <c:w val="0.93668077001720096"/>
          <c:h val="6.9064737904546494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Avenir Black" charset="0"/>
              <a:ea typeface="Avenir Black" charset="0"/>
              <a:cs typeface="Avenir Black" charset="0"/>
            </a:defRPr>
          </a:pPr>
          <a:endParaRPr lang="en-US"/>
        </a:p>
      </c:txPr>
    </c:legend>
    <c:plotVisOnly val="1"/>
    <c:dispBlanksAs val="gap"/>
    <c:showDLblsOverMax val="0"/>
  </c:chart>
  <c:spPr>
    <a:noFill/>
    <a:ln>
      <a:noFill/>
    </a:ln>
    <a:effectLst>
      <a:outerShdw blurRad="50800" dist="38100" algn="l" rotWithShape="0">
        <a:prstClr val="black">
          <a:alpha val="40000"/>
        </a:prstClr>
      </a:outerShdw>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plotArea>
      <c:layout/>
      <c:barChart>
        <c:barDir val="col"/>
        <c:grouping val="clustered"/>
        <c:varyColors val="0"/>
        <c:ser>
          <c:idx val="0"/>
          <c:order val="0"/>
          <c:tx>
            <c:strRef>
              <c:f>Sheet1!$B$1</c:f>
              <c:strCache>
                <c:ptCount val="1"/>
                <c:pt idx="0">
                  <c:v>LAC/LACE</c:v>
                </c:pt>
              </c:strCache>
            </c:strRef>
          </c:tx>
          <c:spPr>
            <a:solidFill>
              <a:srgbClr val="00B0F0"/>
            </a:solidFill>
          </c:spPr>
          <c:invertIfNegative val="0"/>
          <c:dPt>
            <c:idx val="1"/>
            <c:invertIfNegative val="0"/>
            <c:bubble3D val="0"/>
            <c:extLst>
              <c:ext xmlns:c16="http://schemas.microsoft.com/office/drawing/2014/chart" uri="{C3380CC4-5D6E-409C-BE32-E72D297353CC}">
                <c16:uniqueId val="{00000001-A8C5-4970-846D-5C63AC4A509F}"/>
              </c:ext>
            </c:extLst>
          </c:dPt>
          <c:dPt>
            <c:idx val="2"/>
            <c:invertIfNegative val="0"/>
            <c:bubble3D val="0"/>
            <c:extLst>
              <c:ext xmlns:c16="http://schemas.microsoft.com/office/drawing/2014/chart" uri="{C3380CC4-5D6E-409C-BE32-E72D297353CC}">
                <c16:uniqueId val="{00000003-A8C5-4970-846D-5C63AC4A509F}"/>
              </c:ext>
            </c:extLst>
          </c:dPt>
          <c:cat>
            <c:strRef>
              <c:f>Sheet1!$A$2:$A$4</c:f>
              <c:strCache>
                <c:ptCount val="3"/>
                <c:pt idx="0">
                  <c:v>2016-17</c:v>
                </c:pt>
                <c:pt idx="1">
                  <c:v>2017-18</c:v>
                </c:pt>
                <c:pt idx="2">
                  <c:v>2018-19</c:v>
                </c:pt>
              </c:strCache>
            </c:strRef>
          </c:cat>
          <c:val>
            <c:numRef>
              <c:f>Sheet1!$B$2:$B$4</c:f>
              <c:numCache>
                <c:formatCode>0</c:formatCode>
                <c:ptCount val="3"/>
                <c:pt idx="0">
                  <c:v>1</c:v>
                </c:pt>
                <c:pt idx="1">
                  <c:v>1</c:v>
                </c:pt>
                <c:pt idx="2">
                  <c:v>2</c:v>
                </c:pt>
              </c:numCache>
            </c:numRef>
          </c:val>
          <c:extLst>
            <c:ext xmlns:c16="http://schemas.microsoft.com/office/drawing/2014/chart" uri="{C3380CC4-5D6E-409C-BE32-E72D297353CC}">
              <c16:uniqueId val="{00000004-A8C5-4970-846D-5C63AC4A509F}"/>
            </c:ext>
          </c:extLst>
        </c:ser>
        <c:ser>
          <c:idx val="1"/>
          <c:order val="1"/>
          <c:tx>
            <c:strRef>
              <c:f>Sheet1!$C$1</c:f>
              <c:strCache>
                <c:ptCount val="1"/>
                <c:pt idx="0">
                  <c:v>Not LAC/LACE</c:v>
                </c:pt>
              </c:strCache>
            </c:strRef>
          </c:tx>
          <c:invertIfNegative val="0"/>
          <c:cat>
            <c:strRef>
              <c:f>Sheet1!$A$2:$A$4</c:f>
              <c:strCache>
                <c:ptCount val="3"/>
                <c:pt idx="0">
                  <c:v>2016-17</c:v>
                </c:pt>
                <c:pt idx="1">
                  <c:v>2017-18</c:v>
                </c:pt>
                <c:pt idx="2">
                  <c:v>2018-19</c:v>
                </c:pt>
              </c:strCache>
            </c:strRef>
          </c:cat>
          <c:val>
            <c:numRef>
              <c:f>Sheet1!$C$2:$C$4</c:f>
              <c:numCache>
                <c:formatCode>0</c:formatCode>
                <c:ptCount val="3"/>
                <c:pt idx="0">
                  <c:v>67</c:v>
                </c:pt>
                <c:pt idx="1">
                  <c:v>69</c:v>
                </c:pt>
                <c:pt idx="2">
                  <c:v>68</c:v>
                </c:pt>
              </c:numCache>
            </c:numRef>
          </c:val>
          <c:extLst>
            <c:ext xmlns:c16="http://schemas.microsoft.com/office/drawing/2014/chart" uri="{C3380CC4-5D6E-409C-BE32-E72D297353CC}">
              <c16:uniqueId val="{00000005-A8C5-4970-846D-5C63AC4A509F}"/>
            </c:ext>
          </c:extLst>
        </c:ser>
        <c:dLbls>
          <c:showLegendKey val="0"/>
          <c:showVal val="0"/>
          <c:showCatName val="0"/>
          <c:showSerName val="0"/>
          <c:showPercent val="0"/>
          <c:showBubbleSize val="0"/>
        </c:dLbls>
        <c:gapWidth val="150"/>
        <c:axId val="71501696"/>
        <c:axId val="71503232"/>
      </c:barChart>
      <c:catAx>
        <c:axId val="71501696"/>
        <c:scaling>
          <c:orientation val="minMax"/>
        </c:scaling>
        <c:delete val="0"/>
        <c:axPos val="b"/>
        <c:numFmt formatCode="General" sourceLinked="1"/>
        <c:majorTickMark val="none"/>
        <c:minorTickMark val="none"/>
        <c:tickLblPos val="nextTo"/>
        <c:txPr>
          <a:bodyPr/>
          <a:lstStyle/>
          <a:p>
            <a:pPr>
              <a:defRPr b="1"/>
            </a:pPr>
            <a:endParaRPr lang="en-US"/>
          </a:p>
        </c:txPr>
        <c:crossAx val="71503232"/>
        <c:crosses val="autoZero"/>
        <c:auto val="1"/>
        <c:lblAlgn val="ctr"/>
        <c:lblOffset val="100"/>
        <c:noMultiLvlLbl val="0"/>
      </c:catAx>
      <c:valAx>
        <c:axId val="71503232"/>
        <c:scaling>
          <c:orientation val="minMax"/>
          <c:max val="75"/>
          <c:min val="0"/>
        </c:scaling>
        <c:delete val="0"/>
        <c:axPos val="l"/>
        <c:majorGridlines/>
        <c:numFmt formatCode="#,##0" sourceLinked="0"/>
        <c:majorTickMark val="out"/>
        <c:minorTickMark val="none"/>
        <c:tickLblPos val="nextTo"/>
        <c:txPr>
          <a:bodyPr/>
          <a:lstStyle/>
          <a:p>
            <a:pPr>
              <a:defRPr b="1"/>
            </a:pPr>
            <a:endParaRPr lang="en-US"/>
          </a:p>
        </c:txPr>
        <c:crossAx val="71501696"/>
        <c:crosses val="autoZero"/>
        <c:crossBetween val="between"/>
        <c:majorUnit val="25"/>
        <c:minorUnit val="2.0000000000000004E-2"/>
      </c:valAx>
    </c:plotArea>
    <c:legend>
      <c:legendPos val="r"/>
      <c:overlay val="0"/>
      <c:txPr>
        <a:bodyPr/>
        <a:lstStyle/>
        <a:p>
          <a:pPr>
            <a:defRPr sz="1050"/>
          </a:pPr>
          <a:endParaRPr lang="en-US"/>
        </a:p>
      </c:txPr>
    </c:legend>
    <c:plotVisOnly val="1"/>
    <c:dispBlanksAs val="gap"/>
    <c:showDLblsOverMax val="0"/>
  </c:chart>
  <c:spPr>
    <a:scene3d>
      <a:camera prst="orthographicFront"/>
      <a:lightRig rig="threePt" dir="t"/>
    </a:scene3d>
    <a:sp3d prstMaterial="metal">
      <a:bevelT w="88900" h="88900"/>
    </a:sp3d>
  </c:spPr>
  <c:txPr>
    <a:bodyPr/>
    <a:lstStyle/>
    <a:p>
      <a:pPr>
        <a:defRPr sz="12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7"/>
    </mc:Choice>
    <mc:Fallback>
      <c:style val="37"/>
    </mc:Fallback>
  </mc:AlternateContent>
  <c:chart>
    <c:autoTitleDeleted val="1"/>
    <c:plotArea>
      <c:layout/>
      <c:barChart>
        <c:barDir val="col"/>
        <c:grouping val="clustered"/>
        <c:varyColors val="0"/>
        <c:ser>
          <c:idx val="0"/>
          <c:order val="0"/>
          <c:tx>
            <c:strRef>
              <c:f>Sheet1!$B$1</c:f>
              <c:strCache>
                <c:ptCount val="1"/>
                <c:pt idx="0">
                  <c:v>Male</c:v>
                </c:pt>
              </c:strCache>
            </c:strRef>
          </c:tx>
          <c:invertIfNegative val="0"/>
          <c:cat>
            <c:strRef>
              <c:f>Sheet1!$A$2:$A$4</c:f>
              <c:strCache>
                <c:ptCount val="3"/>
                <c:pt idx="0">
                  <c:v>Sept-Dec</c:v>
                </c:pt>
                <c:pt idx="1">
                  <c:v>Sept-Apr</c:v>
                </c:pt>
                <c:pt idx="2">
                  <c:v>Sept-Jul</c:v>
                </c:pt>
              </c:strCache>
            </c:strRef>
          </c:cat>
          <c:val>
            <c:numRef>
              <c:f>Sheet1!$B$2:$B$4</c:f>
              <c:numCache>
                <c:formatCode>0%</c:formatCode>
                <c:ptCount val="3"/>
                <c:pt idx="0">
                  <c:v>0.21</c:v>
                </c:pt>
                <c:pt idx="1">
                  <c:v>0.38</c:v>
                </c:pt>
                <c:pt idx="2">
                  <c:v>0.57999999999999996</c:v>
                </c:pt>
              </c:numCache>
            </c:numRef>
          </c:val>
          <c:extLst>
            <c:ext xmlns:c16="http://schemas.microsoft.com/office/drawing/2014/chart" uri="{C3380CC4-5D6E-409C-BE32-E72D297353CC}">
              <c16:uniqueId val="{00000000-34A1-4926-A8E3-FA70049B2EB7}"/>
            </c:ext>
          </c:extLst>
        </c:ser>
        <c:ser>
          <c:idx val="1"/>
          <c:order val="1"/>
          <c:tx>
            <c:strRef>
              <c:f>Sheet1!$C$1</c:f>
              <c:strCache>
                <c:ptCount val="1"/>
                <c:pt idx="0">
                  <c:v>Female</c:v>
                </c:pt>
              </c:strCache>
            </c:strRef>
          </c:tx>
          <c:invertIfNegative val="0"/>
          <c:cat>
            <c:strRef>
              <c:f>Sheet1!$A$2:$A$4</c:f>
              <c:strCache>
                <c:ptCount val="3"/>
                <c:pt idx="0">
                  <c:v>Sept-Dec</c:v>
                </c:pt>
                <c:pt idx="1">
                  <c:v>Sept-Apr</c:v>
                </c:pt>
                <c:pt idx="2">
                  <c:v>Sept-Jul</c:v>
                </c:pt>
              </c:strCache>
            </c:strRef>
          </c:cat>
          <c:val>
            <c:numRef>
              <c:f>Sheet1!$C$2:$C$4</c:f>
              <c:numCache>
                <c:formatCode>0%</c:formatCode>
                <c:ptCount val="3"/>
                <c:pt idx="0">
                  <c:v>0.36</c:v>
                </c:pt>
                <c:pt idx="1">
                  <c:v>0.62</c:v>
                </c:pt>
                <c:pt idx="2">
                  <c:v>0.79</c:v>
                </c:pt>
              </c:numCache>
            </c:numRef>
          </c:val>
          <c:extLst>
            <c:ext xmlns:c16="http://schemas.microsoft.com/office/drawing/2014/chart" uri="{C3380CC4-5D6E-409C-BE32-E72D297353CC}">
              <c16:uniqueId val="{00000001-34A1-4926-A8E3-FA70049B2EB7}"/>
            </c:ext>
          </c:extLst>
        </c:ser>
        <c:dLbls>
          <c:showLegendKey val="0"/>
          <c:showVal val="0"/>
          <c:showCatName val="0"/>
          <c:showSerName val="0"/>
          <c:showPercent val="0"/>
          <c:showBubbleSize val="0"/>
        </c:dLbls>
        <c:gapWidth val="219"/>
        <c:axId val="134092288"/>
        <c:axId val="134093824"/>
      </c:barChart>
      <c:catAx>
        <c:axId val="134092288"/>
        <c:scaling>
          <c:orientation val="minMax"/>
        </c:scaling>
        <c:delete val="0"/>
        <c:axPos val="b"/>
        <c:numFmt formatCode="General" sourceLinked="1"/>
        <c:majorTickMark val="none"/>
        <c:minorTickMark val="none"/>
        <c:tickLblPos val="nextTo"/>
        <c:txPr>
          <a:bodyPr rot="-60000000" vert="horz"/>
          <a:lstStyle/>
          <a:p>
            <a:pPr>
              <a:defRPr/>
            </a:pPr>
            <a:endParaRPr lang="en-US"/>
          </a:p>
        </c:txPr>
        <c:crossAx val="134093824"/>
        <c:crosses val="autoZero"/>
        <c:auto val="1"/>
        <c:lblAlgn val="ctr"/>
        <c:lblOffset val="100"/>
        <c:noMultiLvlLbl val="1"/>
      </c:catAx>
      <c:valAx>
        <c:axId val="134093824"/>
        <c:scaling>
          <c:orientation val="minMax"/>
          <c:max val="0.8"/>
          <c:min val="0"/>
        </c:scaling>
        <c:delete val="0"/>
        <c:axPos val="l"/>
        <c:majorGridlines/>
        <c:numFmt formatCode="0%" sourceLinked="0"/>
        <c:majorTickMark val="none"/>
        <c:minorTickMark val="none"/>
        <c:tickLblPos val="nextTo"/>
        <c:txPr>
          <a:bodyPr rot="-60000000" vert="horz"/>
          <a:lstStyle/>
          <a:p>
            <a:pPr>
              <a:defRPr/>
            </a:pPr>
            <a:endParaRPr lang="en-US"/>
          </a:p>
        </c:txPr>
        <c:crossAx val="134092288"/>
        <c:crosses val="autoZero"/>
        <c:crossBetween val="between"/>
        <c:majorUnit val="0.1"/>
        <c:minorUnit val="1.0000000000000002E-2"/>
      </c:valAx>
    </c:plotArea>
    <c:legend>
      <c:legendPos val="t"/>
      <c:layout>
        <c:manualLayout>
          <c:xMode val="edge"/>
          <c:yMode val="edge"/>
          <c:x val="4.4480313333536803E-2"/>
          <c:y val="2.2272948507739317E-2"/>
          <c:w val="0.84718973265670539"/>
          <c:h val="6.0378041926244554E-2"/>
        </c:manualLayout>
      </c:layout>
      <c:overlay val="0"/>
      <c:spPr>
        <a:scene3d>
          <a:camera prst="orthographicFront"/>
          <a:lightRig rig="threePt" dir="t"/>
        </a:scene3d>
        <a:sp3d prstMaterial="metal">
          <a:bevelT w="88900" h="88900"/>
        </a:sp3d>
      </c:spPr>
      <c:txPr>
        <a:bodyPr rot="0" vert="horz"/>
        <a:lstStyle/>
        <a:p>
          <a:pPr>
            <a:defRPr/>
          </a:pPr>
          <a:endParaRPr lang="en-US"/>
        </a:p>
      </c:txPr>
    </c:legend>
    <c:plotVisOnly val="1"/>
    <c:dispBlanksAs val="gap"/>
    <c:showDLblsOverMax val="0"/>
  </c:chart>
  <c:spPr>
    <a:scene3d>
      <a:camera prst="orthographicFront"/>
      <a:lightRig rig="threePt" dir="t"/>
    </a:scene3d>
    <a:sp3d prstMaterial="metal">
      <a:bevelT w="88900" h="88900"/>
    </a:sp3d>
  </c:spPr>
  <c:txPr>
    <a:bodyPr/>
    <a:lstStyle/>
    <a:p>
      <a:pPr>
        <a:defRPr sz="1400" b="1"/>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7771600000000001"/>
          <c:y val="0.17771600000000001"/>
          <c:w val="0.64456800000000003"/>
          <c:h val="0.63206799999999996"/>
        </c:manualLayout>
      </c:layout>
      <c:pieChart>
        <c:varyColors val="0"/>
        <c:ser>
          <c:idx val="0"/>
          <c:order val="0"/>
          <c:tx>
            <c:strRef>
              <c:f>Sheet1!$A$2</c:f>
              <c:strCache>
                <c:ptCount val="1"/>
                <c:pt idx="0">
                  <c:v>Region 1</c:v>
                </c:pt>
              </c:strCache>
            </c:strRef>
          </c:tx>
          <c:spPr>
            <a:solidFill>
              <a:schemeClr val="accent2">
                <a:hueOff val="58624"/>
                <a:satOff val="8984"/>
                <a:lumOff val="25490"/>
              </a:schemeClr>
            </a:solidFill>
            <a:ln w="12700" cap="flat">
              <a:noFill/>
              <a:miter lim="400000"/>
            </a:ln>
            <a:effectLst/>
          </c:spPr>
          <c:explosion val="10"/>
          <c:dPt>
            <c:idx val="0"/>
            <c:bubble3D val="0"/>
            <c:extLst>
              <c:ext xmlns:c16="http://schemas.microsoft.com/office/drawing/2014/chart" uri="{C3380CC4-5D6E-409C-BE32-E72D297353CC}">
                <c16:uniqueId val="{00000000-0D71-4DFD-9528-F3F24F83CC62}"/>
              </c:ext>
            </c:extLst>
          </c:dPt>
          <c:dPt>
            <c:idx val="1"/>
            <c:bubble3D val="0"/>
            <c:spPr>
              <a:solidFill>
                <a:schemeClr val="accent3">
                  <a:hueOff val="-1187647"/>
                  <a:satOff val="22407"/>
                  <a:lumOff val="18627"/>
                </a:schemeClr>
              </a:solidFill>
              <a:ln w="12700" cap="flat">
                <a:noFill/>
                <a:miter lim="400000"/>
              </a:ln>
              <a:effectLst/>
            </c:spPr>
            <c:extLst>
              <c:ext xmlns:c16="http://schemas.microsoft.com/office/drawing/2014/chart" uri="{C3380CC4-5D6E-409C-BE32-E72D297353CC}">
                <c16:uniqueId val="{00000002-0D71-4DFD-9528-F3F24F83CC62}"/>
              </c:ext>
            </c:extLst>
          </c:dPt>
          <c:dLbls>
            <c:dLbl>
              <c:idx val="0"/>
              <c:numFmt formatCode="#,##0%" sourceLinked="0"/>
              <c:spPr/>
              <c:txPr>
                <a:bodyPr/>
                <a:lstStyle/>
                <a:p>
                  <a:pPr>
                    <a:defRPr sz="2000" b="0" i="0" u="none" strike="noStrike">
                      <a:solidFill>
                        <a:srgbClr val="838787"/>
                      </a:solidFill>
                      <a:latin typeface="DIN Condensed"/>
                    </a:defRPr>
                  </a:pPr>
                  <a:endParaRPr lang="en-US"/>
                </a:p>
              </c:txPr>
              <c:dLblPos val="outEnd"/>
              <c:showLegendKey val="0"/>
              <c:showVal val="0"/>
              <c:showCatName val="0"/>
              <c:showSerName val="0"/>
              <c:showPercent val="1"/>
              <c:showBubbleSize val="0"/>
              <c:extLst>
                <c:ext xmlns:c16="http://schemas.microsoft.com/office/drawing/2014/chart" uri="{C3380CC4-5D6E-409C-BE32-E72D297353CC}">
                  <c16:uniqueId val="{00000000-0D71-4DFD-9528-F3F24F83CC62}"/>
                </c:ext>
              </c:extLst>
            </c:dLbl>
            <c:dLbl>
              <c:idx val="1"/>
              <c:numFmt formatCode="#,##0%" sourceLinked="0"/>
              <c:spPr/>
              <c:txPr>
                <a:bodyPr/>
                <a:lstStyle/>
                <a:p>
                  <a:pPr>
                    <a:defRPr sz="2000" b="0" i="0" u="none" strike="noStrike">
                      <a:solidFill>
                        <a:srgbClr val="838787"/>
                      </a:solidFill>
                      <a:latin typeface="DIN Condensed"/>
                    </a:defRPr>
                  </a:pPr>
                  <a:endParaRPr lang="en-US"/>
                </a:p>
              </c:txPr>
              <c:dLblPos val="outEnd"/>
              <c:showLegendKey val="0"/>
              <c:showVal val="0"/>
              <c:showCatName val="0"/>
              <c:showSerName val="0"/>
              <c:showPercent val="1"/>
              <c:showBubbleSize val="0"/>
              <c:extLst>
                <c:ext xmlns:c16="http://schemas.microsoft.com/office/drawing/2014/chart" uri="{C3380CC4-5D6E-409C-BE32-E72D297353CC}">
                  <c16:uniqueId val="{00000002-0D71-4DFD-9528-F3F24F83CC62}"/>
                </c:ext>
              </c:extLst>
            </c:dLbl>
            <c:numFmt formatCode="#,##0%" sourceLinked="0"/>
            <c:spPr>
              <a:noFill/>
              <a:ln>
                <a:noFill/>
              </a:ln>
              <a:effectLst/>
            </c:spPr>
            <c:txPr>
              <a:bodyPr/>
              <a:lstStyle/>
              <a:p>
                <a:pPr>
                  <a:defRPr sz="2000" b="0" i="0" u="none" strike="noStrike">
                    <a:solidFill>
                      <a:srgbClr val="838787"/>
                    </a:solidFill>
                    <a:latin typeface="DIN Condensed"/>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Sheet1!$B$1:$C$1</c:f>
              <c:strCache>
                <c:ptCount val="2"/>
                <c:pt idx="0">
                  <c:v>Male</c:v>
                </c:pt>
                <c:pt idx="1">
                  <c:v>Female</c:v>
                </c:pt>
              </c:strCache>
            </c:strRef>
          </c:cat>
          <c:val>
            <c:numRef>
              <c:f>Sheet1!$B$2:$C$2</c:f>
              <c:numCache>
                <c:formatCode>0.00%</c:formatCode>
                <c:ptCount val="2"/>
                <c:pt idx="0">
                  <c:v>0.64</c:v>
                </c:pt>
                <c:pt idx="1">
                  <c:v>0.36</c:v>
                </c:pt>
              </c:numCache>
            </c:numRef>
          </c:val>
          <c:extLst>
            <c:ext xmlns:c16="http://schemas.microsoft.com/office/drawing/2014/chart" uri="{C3380CC4-5D6E-409C-BE32-E72D297353CC}">
              <c16:uniqueId val="{00000003-0D71-4DFD-9528-F3F24F83CC62}"/>
            </c:ext>
          </c:extLst>
        </c:ser>
        <c:dLbls>
          <c:showLegendKey val="0"/>
          <c:showVal val="0"/>
          <c:showCatName val="0"/>
          <c:showSerName val="0"/>
          <c:showPercent val="0"/>
          <c:showBubbleSize val="0"/>
          <c:showLeaderLines val="0"/>
        </c:dLbls>
        <c:firstSliceAng val="153"/>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SLD</c:v>
                </c:pt>
              </c:strCache>
            </c:strRef>
          </c:tx>
          <c:spPr>
            <a:solidFill>
              <a:schemeClr val="accent6"/>
            </a:solidFill>
          </c:spPr>
          <c:invertIfNegative val="0"/>
          <c:cat>
            <c:strRef>
              <c:f>Sheet1!$A$2:$A$5</c:f>
              <c:strCache>
                <c:ptCount val="4"/>
                <c:pt idx="0">
                  <c:v>English</c:v>
                </c:pt>
                <c:pt idx="1">
                  <c:v>Mathematics</c:v>
                </c:pt>
                <c:pt idx="2">
                  <c:v>PSHE</c:v>
                </c:pt>
                <c:pt idx="3">
                  <c:v>Computing</c:v>
                </c:pt>
              </c:strCache>
            </c:strRef>
          </c:cat>
          <c:val>
            <c:numRef>
              <c:f>Sheet1!$B$2:$B$5</c:f>
              <c:numCache>
                <c:formatCode>0%</c:formatCode>
                <c:ptCount val="4"/>
                <c:pt idx="0">
                  <c:v>0.82</c:v>
                </c:pt>
                <c:pt idx="1">
                  <c:v>0.78</c:v>
                </c:pt>
                <c:pt idx="2">
                  <c:v>0.78</c:v>
                </c:pt>
                <c:pt idx="3">
                  <c:v>0.83</c:v>
                </c:pt>
              </c:numCache>
            </c:numRef>
          </c:val>
          <c:extLst>
            <c:ext xmlns:c16="http://schemas.microsoft.com/office/drawing/2014/chart" uri="{C3380CC4-5D6E-409C-BE32-E72D297353CC}">
              <c16:uniqueId val="{00000000-5775-43D8-8981-330904281A76}"/>
            </c:ext>
          </c:extLst>
        </c:ser>
        <c:ser>
          <c:idx val="1"/>
          <c:order val="1"/>
          <c:tx>
            <c:strRef>
              <c:f>Sheet1!$C$1</c:f>
              <c:strCache>
                <c:ptCount val="1"/>
                <c:pt idx="0">
                  <c:v>GLD</c:v>
                </c:pt>
              </c:strCache>
            </c:strRef>
          </c:tx>
          <c:spPr>
            <a:solidFill>
              <a:schemeClr val="accent3"/>
            </a:solidFill>
          </c:spPr>
          <c:invertIfNegative val="0"/>
          <c:cat>
            <c:strRef>
              <c:f>Sheet1!$A$2:$A$5</c:f>
              <c:strCache>
                <c:ptCount val="4"/>
                <c:pt idx="0">
                  <c:v>English</c:v>
                </c:pt>
                <c:pt idx="1">
                  <c:v>Mathematics</c:v>
                </c:pt>
                <c:pt idx="2">
                  <c:v>PSHE</c:v>
                </c:pt>
                <c:pt idx="3">
                  <c:v>Computing</c:v>
                </c:pt>
              </c:strCache>
            </c:strRef>
          </c:cat>
          <c:val>
            <c:numRef>
              <c:f>Sheet1!$C$2:$C$5</c:f>
              <c:numCache>
                <c:formatCode>0%</c:formatCode>
                <c:ptCount val="4"/>
                <c:pt idx="0">
                  <c:v>0.56000000000000005</c:v>
                </c:pt>
                <c:pt idx="1">
                  <c:v>0.56000000000000005</c:v>
                </c:pt>
                <c:pt idx="2">
                  <c:v>0.52</c:v>
                </c:pt>
                <c:pt idx="3">
                  <c:v>0.61</c:v>
                </c:pt>
              </c:numCache>
            </c:numRef>
          </c:val>
          <c:extLst>
            <c:ext xmlns:c16="http://schemas.microsoft.com/office/drawing/2014/chart" uri="{C3380CC4-5D6E-409C-BE32-E72D297353CC}">
              <c16:uniqueId val="{00000001-5775-43D8-8981-330904281A76}"/>
            </c:ext>
          </c:extLst>
        </c:ser>
        <c:ser>
          <c:idx val="2"/>
          <c:order val="2"/>
          <c:tx>
            <c:strRef>
              <c:f>Sheet1!$D$1</c:f>
              <c:strCache>
                <c:ptCount val="1"/>
                <c:pt idx="0">
                  <c:v>PMED</c:v>
                </c:pt>
              </c:strCache>
            </c:strRef>
          </c:tx>
          <c:spPr>
            <a:solidFill>
              <a:schemeClr val="accent1"/>
            </a:solidFill>
          </c:spPr>
          <c:invertIfNegative val="0"/>
          <c:cat>
            <c:strRef>
              <c:f>Sheet1!$A$2:$A$5</c:f>
              <c:strCache>
                <c:ptCount val="4"/>
                <c:pt idx="0">
                  <c:v>English</c:v>
                </c:pt>
                <c:pt idx="1">
                  <c:v>Mathematics</c:v>
                </c:pt>
                <c:pt idx="2">
                  <c:v>PSHE</c:v>
                </c:pt>
                <c:pt idx="3">
                  <c:v>Computing</c:v>
                </c:pt>
              </c:strCache>
            </c:strRef>
          </c:cat>
          <c:val>
            <c:numRef>
              <c:f>Sheet1!$D$2:$D$5</c:f>
              <c:numCache>
                <c:formatCode>0%</c:formatCode>
                <c:ptCount val="4"/>
                <c:pt idx="0">
                  <c:v>0.4</c:v>
                </c:pt>
                <c:pt idx="1">
                  <c:v>0.43</c:v>
                </c:pt>
                <c:pt idx="2">
                  <c:v>0.63</c:v>
                </c:pt>
                <c:pt idx="3">
                  <c:v>0.35</c:v>
                </c:pt>
              </c:numCache>
            </c:numRef>
          </c:val>
          <c:extLst>
            <c:ext xmlns:c16="http://schemas.microsoft.com/office/drawing/2014/chart" uri="{C3380CC4-5D6E-409C-BE32-E72D297353CC}">
              <c16:uniqueId val="{00000002-5775-43D8-8981-330904281A76}"/>
            </c:ext>
          </c:extLst>
        </c:ser>
        <c:ser>
          <c:idx val="3"/>
          <c:order val="3"/>
          <c:tx>
            <c:strRef>
              <c:f>Sheet1!$E$1</c:f>
              <c:strCache>
                <c:ptCount val="1"/>
                <c:pt idx="0">
                  <c:v>SLCD</c:v>
                </c:pt>
              </c:strCache>
            </c:strRef>
          </c:tx>
          <c:spPr>
            <a:solidFill>
              <a:schemeClr val="accent2"/>
            </a:solidFill>
          </c:spPr>
          <c:invertIfNegative val="0"/>
          <c:cat>
            <c:strRef>
              <c:f>Sheet1!$A$2:$A$5</c:f>
              <c:strCache>
                <c:ptCount val="4"/>
                <c:pt idx="0">
                  <c:v>English</c:v>
                </c:pt>
                <c:pt idx="1">
                  <c:v>Mathematics</c:v>
                </c:pt>
                <c:pt idx="2">
                  <c:v>PSHE</c:v>
                </c:pt>
                <c:pt idx="3">
                  <c:v>Computing</c:v>
                </c:pt>
              </c:strCache>
            </c:strRef>
          </c:cat>
          <c:val>
            <c:numRef>
              <c:f>Sheet1!$E$2:$E$5</c:f>
              <c:numCache>
                <c:formatCode>0%</c:formatCode>
                <c:ptCount val="4"/>
                <c:pt idx="0">
                  <c:v>0.53</c:v>
                </c:pt>
                <c:pt idx="1">
                  <c:v>0.48</c:v>
                </c:pt>
                <c:pt idx="2">
                  <c:v>0.44</c:v>
                </c:pt>
                <c:pt idx="3">
                  <c:v>0.55000000000000004</c:v>
                </c:pt>
              </c:numCache>
            </c:numRef>
          </c:val>
          <c:extLst>
            <c:ext xmlns:c16="http://schemas.microsoft.com/office/drawing/2014/chart" uri="{C3380CC4-5D6E-409C-BE32-E72D297353CC}">
              <c16:uniqueId val="{00000003-5775-43D8-8981-330904281A76}"/>
            </c:ext>
          </c:extLst>
        </c:ser>
        <c:ser>
          <c:idx val="4"/>
          <c:order val="4"/>
          <c:tx>
            <c:strRef>
              <c:f>Sheet1!$F$1</c:f>
              <c:strCache>
                <c:ptCount val="1"/>
                <c:pt idx="0">
                  <c:v>ASC</c:v>
                </c:pt>
              </c:strCache>
            </c:strRef>
          </c:tx>
          <c:spPr>
            <a:solidFill>
              <a:schemeClr val="accent4"/>
            </a:solidFill>
          </c:spPr>
          <c:invertIfNegative val="0"/>
          <c:cat>
            <c:strRef>
              <c:f>Sheet1!$A$2:$A$5</c:f>
              <c:strCache>
                <c:ptCount val="4"/>
                <c:pt idx="0">
                  <c:v>English</c:v>
                </c:pt>
                <c:pt idx="1">
                  <c:v>Mathematics</c:v>
                </c:pt>
                <c:pt idx="2">
                  <c:v>PSHE</c:v>
                </c:pt>
                <c:pt idx="3">
                  <c:v>Computing</c:v>
                </c:pt>
              </c:strCache>
            </c:strRef>
          </c:cat>
          <c:val>
            <c:numRef>
              <c:f>Sheet1!$F$2:$F$5</c:f>
              <c:numCache>
                <c:formatCode>0%</c:formatCode>
                <c:ptCount val="4"/>
                <c:pt idx="0">
                  <c:v>1.1200000000000001</c:v>
                </c:pt>
                <c:pt idx="1">
                  <c:v>0.91</c:v>
                </c:pt>
                <c:pt idx="2">
                  <c:v>0.86</c:v>
                </c:pt>
                <c:pt idx="3">
                  <c:v>0.94</c:v>
                </c:pt>
              </c:numCache>
            </c:numRef>
          </c:val>
          <c:extLst>
            <c:ext xmlns:c16="http://schemas.microsoft.com/office/drawing/2014/chart" uri="{C3380CC4-5D6E-409C-BE32-E72D297353CC}">
              <c16:uniqueId val="{00000004-5775-43D8-8981-330904281A76}"/>
            </c:ext>
          </c:extLst>
        </c:ser>
        <c:dLbls>
          <c:showLegendKey val="0"/>
          <c:showVal val="0"/>
          <c:showCatName val="0"/>
          <c:showSerName val="0"/>
          <c:showPercent val="0"/>
          <c:showBubbleSize val="0"/>
        </c:dLbls>
        <c:gapWidth val="150"/>
        <c:axId val="134848896"/>
        <c:axId val="134850432"/>
      </c:barChart>
      <c:catAx>
        <c:axId val="134848896"/>
        <c:scaling>
          <c:orientation val="minMax"/>
        </c:scaling>
        <c:delete val="0"/>
        <c:axPos val="b"/>
        <c:numFmt formatCode="General" sourceLinked="0"/>
        <c:majorTickMark val="out"/>
        <c:minorTickMark val="none"/>
        <c:tickLblPos val="nextTo"/>
        <c:crossAx val="134850432"/>
        <c:crosses val="autoZero"/>
        <c:auto val="1"/>
        <c:lblAlgn val="ctr"/>
        <c:lblOffset val="100"/>
        <c:noMultiLvlLbl val="0"/>
      </c:catAx>
      <c:valAx>
        <c:axId val="134850432"/>
        <c:scaling>
          <c:orientation val="minMax"/>
        </c:scaling>
        <c:delete val="0"/>
        <c:axPos val="l"/>
        <c:majorGridlines/>
        <c:numFmt formatCode="0%" sourceLinked="1"/>
        <c:majorTickMark val="out"/>
        <c:minorTickMark val="none"/>
        <c:tickLblPos val="nextTo"/>
        <c:crossAx val="134848896"/>
        <c:crosses val="autoZero"/>
        <c:crossBetween val="between"/>
      </c:valAx>
    </c:plotArea>
    <c:legend>
      <c:legendPos val="r"/>
      <c:overlay val="0"/>
    </c:legend>
    <c:plotVisOnly val="1"/>
    <c:dispBlanksAs val="gap"/>
    <c:showDLblsOverMax val="0"/>
  </c:chart>
  <c:spPr>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4999"/>
        </a:schemeClr>
      </a:solidFill>
      <a:prstDash val="solid"/>
    </a:ln>
    <a:effectLst/>
    <a:scene3d>
      <a:camera prst="orthographicFront"/>
      <a:lightRig rig="threePt" dir="t"/>
    </a:scene3d>
    <a:sp3d>
      <a:bevelT w="139700" h="139700"/>
    </a:sp3d>
  </c:spPr>
  <c:txPr>
    <a:bodyPr/>
    <a:lstStyle/>
    <a:p>
      <a:pPr>
        <a:defRPr>
          <a:solidFill>
            <a:schemeClr val="dk1"/>
          </a:solidFill>
          <a:latin typeface="+mn-lt"/>
          <a:ea typeface="+mn-ea"/>
          <a:cs typeface="+mn-cs"/>
        </a:defRPr>
      </a:pPr>
      <a:endParaRPr lang="en-US"/>
    </a:p>
  </c:txPr>
  <c:externalData r:id="rId1">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PMED</c:v>
                </c:pt>
              </c:strCache>
            </c:strRef>
          </c:tx>
          <c:invertIfNegative val="0"/>
          <c:cat>
            <c:strRef>
              <c:f>Sheet1!$A$2</c:f>
              <c:strCache>
                <c:ptCount val="1"/>
                <c:pt idx="0">
                  <c:v>Breakdown of Primary Need</c:v>
                </c:pt>
              </c:strCache>
            </c:strRef>
          </c:cat>
          <c:val>
            <c:numRef>
              <c:f>Sheet1!$B$2</c:f>
              <c:numCache>
                <c:formatCode>General</c:formatCode>
                <c:ptCount val="1"/>
                <c:pt idx="0">
                  <c:v>19</c:v>
                </c:pt>
              </c:numCache>
            </c:numRef>
          </c:val>
          <c:extLst>
            <c:ext xmlns:c16="http://schemas.microsoft.com/office/drawing/2014/chart" uri="{C3380CC4-5D6E-409C-BE32-E72D297353CC}">
              <c16:uniqueId val="{00000000-2AAC-4B50-99D9-DF27676800AB}"/>
            </c:ext>
          </c:extLst>
        </c:ser>
        <c:ser>
          <c:idx val="1"/>
          <c:order val="1"/>
          <c:tx>
            <c:strRef>
              <c:f>Sheet1!$C$1</c:f>
              <c:strCache>
                <c:ptCount val="1"/>
                <c:pt idx="0">
                  <c:v>SLCD</c:v>
                </c:pt>
              </c:strCache>
            </c:strRef>
          </c:tx>
          <c:invertIfNegative val="0"/>
          <c:cat>
            <c:strRef>
              <c:f>Sheet1!$A$2</c:f>
              <c:strCache>
                <c:ptCount val="1"/>
                <c:pt idx="0">
                  <c:v>Breakdown of Primary Need</c:v>
                </c:pt>
              </c:strCache>
            </c:strRef>
          </c:cat>
          <c:val>
            <c:numRef>
              <c:f>Sheet1!$C$2</c:f>
              <c:numCache>
                <c:formatCode>General</c:formatCode>
                <c:ptCount val="1"/>
                <c:pt idx="0">
                  <c:v>16</c:v>
                </c:pt>
              </c:numCache>
            </c:numRef>
          </c:val>
          <c:extLst>
            <c:ext xmlns:c16="http://schemas.microsoft.com/office/drawing/2014/chart" uri="{C3380CC4-5D6E-409C-BE32-E72D297353CC}">
              <c16:uniqueId val="{00000001-2AAC-4B50-99D9-DF27676800AB}"/>
            </c:ext>
          </c:extLst>
        </c:ser>
        <c:ser>
          <c:idx val="2"/>
          <c:order val="2"/>
          <c:tx>
            <c:strRef>
              <c:f>Sheet1!$D$1</c:f>
              <c:strCache>
                <c:ptCount val="1"/>
                <c:pt idx="0">
                  <c:v>GLD</c:v>
                </c:pt>
              </c:strCache>
            </c:strRef>
          </c:tx>
          <c:invertIfNegative val="0"/>
          <c:cat>
            <c:strRef>
              <c:f>Sheet1!$A$2</c:f>
              <c:strCache>
                <c:ptCount val="1"/>
                <c:pt idx="0">
                  <c:v>Breakdown of Primary Need</c:v>
                </c:pt>
              </c:strCache>
            </c:strRef>
          </c:cat>
          <c:val>
            <c:numRef>
              <c:f>Sheet1!$D$2</c:f>
              <c:numCache>
                <c:formatCode>General</c:formatCode>
                <c:ptCount val="1"/>
                <c:pt idx="0">
                  <c:v>14</c:v>
                </c:pt>
              </c:numCache>
            </c:numRef>
          </c:val>
          <c:extLst>
            <c:ext xmlns:c16="http://schemas.microsoft.com/office/drawing/2014/chart" uri="{C3380CC4-5D6E-409C-BE32-E72D297353CC}">
              <c16:uniqueId val="{00000002-2AAC-4B50-99D9-DF27676800AB}"/>
            </c:ext>
          </c:extLst>
        </c:ser>
        <c:ser>
          <c:idx val="3"/>
          <c:order val="3"/>
          <c:tx>
            <c:strRef>
              <c:f>Sheet1!$E$1</c:f>
              <c:strCache>
                <c:ptCount val="1"/>
                <c:pt idx="0">
                  <c:v>ASC</c:v>
                </c:pt>
              </c:strCache>
            </c:strRef>
          </c:tx>
          <c:invertIfNegative val="0"/>
          <c:cat>
            <c:strRef>
              <c:f>Sheet1!$A$2</c:f>
              <c:strCache>
                <c:ptCount val="1"/>
                <c:pt idx="0">
                  <c:v>Breakdown of Primary Need</c:v>
                </c:pt>
              </c:strCache>
            </c:strRef>
          </c:cat>
          <c:val>
            <c:numRef>
              <c:f>Sheet1!$E$2</c:f>
              <c:numCache>
                <c:formatCode>General</c:formatCode>
                <c:ptCount val="1"/>
                <c:pt idx="0">
                  <c:v>14</c:v>
                </c:pt>
              </c:numCache>
            </c:numRef>
          </c:val>
          <c:extLst>
            <c:ext xmlns:c16="http://schemas.microsoft.com/office/drawing/2014/chart" uri="{C3380CC4-5D6E-409C-BE32-E72D297353CC}">
              <c16:uniqueId val="{00000003-2AAC-4B50-99D9-DF27676800AB}"/>
            </c:ext>
          </c:extLst>
        </c:ser>
        <c:ser>
          <c:idx val="4"/>
          <c:order val="4"/>
          <c:tx>
            <c:strRef>
              <c:f>Sheet1!$F$1</c:f>
              <c:strCache>
                <c:ptCount val="1"/>
                <c:pt idx="0">
                  <c:v>SLD</c:v>
                </c:pt>
              </c:strCache>
            </c:strRef>
          </c:tx>
          <c:spPr>
            <a:solidFill>
              <a:schemeClr val="accent6"/>
            </a:solidFill>
          </c:spPr>
          <c:invertIfNegative val="0"/>
          <c:cat>
            <c:strRef>
              <c:f>Sheet1!$A$2</c:f>
              <c:strCache>
                <c:ptCount val="1"/>
                <c:pt idx="0">
                  <c:v>Breakdown of Primary Need</c:v>
                </c:pt>
              </c:strCache>
            </c:strRef>
          </c:cat>
          <c:val>
            <c:numRef>
              <c:f>Sheet1!$F$2</c:f>
              <c:numCache>
                <c:formatCode>General</c:formatCode>
                <c:ptCount val="1"/>
                <c:pt idx="0">
                  <c:v>6</c:v>
                </c:pt>
              </c:numCache>
            </c:numRef>
          </c:val>
          <c:extLst>
            <c:ext xmlns:c16="http://schemas.microsoft.com/office/drawing/2014/chart" uri="{C3380CC4-5D6E-409C-BE32-E72D297353CC}">
              <c16:uniqueId val="{00000004-2AAC-4B50-99D9-DF27676800AB}"/>
            </c:ext>
          </c:extLst>
        </c:ser>
        <c:ser>
          <c:idx val="5"/>
          <c:order val="5"/>
          <c:tx>
            <c:strRef>
              <c:f>Sheet1!$G$1</c:f>
              <c:strCache>
                <c:ptCount val="1"/>
                <c:pt idx="0">
                  <c:v>GGD</c:v>
                </c:pt>
              </c:strCache>
            </c:strRef>
          </c:tx>
          <c:spPr>
            <a:solidFill>
              <a:schemeClr val="accent5"/>
            </a:solidFill>
          </c:spPr>
          <c:invertIfNegative val="0"/>
          <c:cat>
            <c:strRef>
              <c:f>Sheet1!$A$2</c:f>
              <c:strCache>
                <c:ptCount val="1"/>
                <c:pt idx="0">
                  <c:v>Breakdown of Primary Need</c:v>
                </c:pt>
              </c:strCache>
            </c:strRef>
          </c:cat>
          <c:val>
            <c:numRef>
              <c:f>Sheet1!$G$2</c:f>
              <c:numCache>
                <c:formatCode>General</c:formatCode>
                <c:ptCount val="1"/>
                <c:pt idx="0">
                  <c:v>1</c:v>
                </c:pt>
              </c:numCache>
            </c:numRef>
          </c:val>
          <c:extLst>
            <c:ext xmlns:c16="http://schemas.microsoft.com/office/drawing/2014/chart" uri="{C3380CC4-5D6E-409C-BE32-E72D297353CC}">
              <c16:uniqueId val="{00000005-2AAC-4B50-99D9-DF27676800AB}"/>
            </c:ext>
          </c:extLst>
        </c:ser>
        <c:dLbls>
          <c:showLegendKey val="0"/>
          <c:showVal val="0"/>
          <c:showCatName val="0"/>
          <c:showSerName val="0"/>
          <c:showPercent val="0"/>
          <c:showBubbleSize val="0"/>
        </c:dLbls>
        <c:gapWidth val="150"/>
        <c:axId val="134709248"/>
        <c:axId val="134710784"/>
      </c:barChart>
      <c:catAx>
        <c:axId val="134709248"/>
        <c:scaling>
          <c:orientation val="minMax"/>
        </c:scaling>
        <c:delete val="1"/>
        <c:axPos val="l"/>
        <c:numFmt formatCode="General" sourceLinked="0"/>
        <c:majorTickMark val="out"/>
        <c:minorTickMark val="none"/>
        <c:tickLblPos val="nextTo"/>
        <c:crossAx val="134710784"/>
        <c:crosses val="autoZero"/>
        <c:auto val="1"/>
        <c:lblAlgn val="ctr"/>
        <c:lblOffset val="100"/>
        <c:noMultiLvlLbl val="0"/>
      </c:catAx>
      <c:valAx>
        <c:axId val="134710784"/>
        <c:scaling>
          <c:orientation val="minMax"/>
        </c:scaling>
        <c:delete val="0"/>
        <c:axPos val="b"/>
        <c:majorGridlines/>
        <c:numFmt formatCode="General" sourceLinked="1"/>
        <c:majorTickMark val="out"/>
        <c:minorTickMark val="none"/>
        <c:tickLblPos val="nextTo"/>
        <c:crossAx val="134709248"/>
        <c:crosses val="autoZero"/>
        <c:crossBetween val="between"/>
      </c:valAx>
    </c:plotArea>
    <c:legend>
      <c:legendPos val="r"/>
      <c:layout>
        <c:manualLayout>
          <c:xMode val="edge"/>
          <c:yMode val="edge"/>
          <c:x val="0.85270528125937617"/>
          <c:y val="0.10386625560842803"/>
          <c:w val="0.12994806475537804"/>
          <c:h val="0.65220163911245133"/>
        </c:manualLayout>
      </c:layout>
      <c:overlay val="0"/>
    </c:legend>
    <c:plotVisOnly val="1"/>
    <c:dispBlanksAs val="gap"/>
    <c:showDLblsOverMax val="0"/>
  </c:chart>
  <c:spPr>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4999"/>
        </a:schemeClr>
      </a:solidFill>
      <a:prstDash val="solid"/>
    </a:ln>
    <a:effectLst/>
    <a:scene3d>
      <a:camera prst="orthographicFront"/>
      <a:lightRig rig="threePt" dir="t"/>
    </a:scene3d>
    <a:sp3d>
      <a:bevelT prst="angle"/>
    </a:sp3d>
  </c:spPr>
  <c:txPr>
    <a:bodyPr/>
    <a:lstStyle/>
    <a:p>
      <a:pPr>
        <a:defRPr>
          <a:solidFill>
            <a:schemeClr val="dk1"/>
          </a:solidFill>
          <a:latin typeface="+mn-lt"/>
          <a:ea typeface="+mn-ea"/>
          <a:cs typeface="+mn-cs"/>
        </a:defRPr>
      </a:pPr>
      <a:endParaRPr lang="en-US"/>
    </a:p>
  </c:txPr>
  <c:externalData r:id="rId1">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7771600000000001"/>
          <c:y val="0.17771600000000001"/>
          <c:w val="0.64456800000000003"/>
          <c:h val="0.63206799999999996"/>
        </c:manualLayout>
      </c:layout>
      <c:pieChart>
        <c:varyColors val="0"/>
        <c:dLbls>
          <c:showLegendKey val="0"/>
          <c:showVal val="0"/>
          <c:showCatName val="0"/>
          <c:showSerName val="0"/>
          <c:showPercent val="0"/>
          <c:showBubbleSize val="0"/>
          <c:showLeaderLines val="0"/>
        </c:dLbls>
        <c:firstSliceAng val="153"/>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7"/>
    </mc:Choice>
    <mc:Fallback>
      <c:style val="37"/>
    </mc:Fallback>
  </mc:AlternateContent>
  <c:chart>
    <c:title>
      <c:tx>
        <c:rich>
          <a:bodyPr/>
          <a:lstStyle/>
          <a:p>
            <a:pPr>
              <a:defRPr/>
            </a:pPr>
            <a:r>
              <a:rPr lang="en-GB" dirty="0"/>
              <a:t>Mathematic</a:t>
            </a:r>
            <a:r>
              <a:rPr lang="en-GB" baseline="0" dirty="0"/>
              <a:t> &amp; English</a:t>
            </a:r>
            <a:endParaRPr lang="en-GB" dirty="0"/>
          </a:p>
        </c:rich>
      </c:tx>
      <c:overlay val="0"/>
    </c:title>
    <c:autoTitleDeleted val="0"/>
    <c:plotArea>
      <c:layout/>
      <c:barChart>
        <c:barDir val="col"/>
        <c:grouping val="percentStacked"/>
        <c:varyColors val="0"/>
        <c:ser>
          <c:idx val="0"/>
          <c:order val="0"/>
          <c:tx>
            <c:strRef>
              <c:f>Sheet1!$B$1</c:f>
              <c:strCache>
                <c:ptCount val="1"/>
                <c:pt idx="0">
                  <c:v>Tsrgets reached</c:v>
                </c:pt>
              </c:strCache>
            </c:strRef>
          </c:tx>
          <c:invertIfNegative val="0"/>
          <c:cat>
            <c:strRef>
              <c:f>Sheet1!$A$2:$A$7</c:f>
              <c:strCache>
                <c:ptCount val="6"/>
                <c:pt idx="0">
                  <c:v>Mathematics</c:v>
                </c:pt>
                <c:pt idx="1">
                  <c:v>Computing</c:v>
                </c:pt>
                <c:pt idx="2">
                  <c:v>PSHE</c:v>
                </c:pt>
                <c:pt idx="3">
                  <c:v>Reading</c:v>
                </c:pt>
                <c:pt idx="4">
                  <c:v>Writing</c:v>
                </c:pt>
                <c:pt idx="5">
                  <c:v>Oracy</c:v>
                </c:pt>
              </c:strCache>
            </c:strRef>
          </c:cat>
          <c:val>
            <c:numRef>
              <c:f>Sheet1!$B$2:$B$7</c:f>
              <c:numCache>
                <c:formatCode>0</c:formatCode>
                <c:ptCount val="6"/>
                <c:pt idx="0">
                  <c:v>58</c:v>
                </c:pt>
                <c:pt idx="1">
                  <c:v>57</c:v>
                </c:pt>
                <c:pt idx="2">
                  <c:v>57</c:v>
                </c:pt>
                <c:pt idx="3">
                  <c:v>61</c:v>
                </c:pt>
                <c:pt idx="4">
                  <c:v>63</c:v>
                </c:pt>
                <c:pt idx="5">
                  <c:v>64</c:v>
                </c:pt>
              </c:numCache>
            </c:numRef>
          </c:val>
          <c:extLst>
            <c:ext xmlns:c16="http://schemas.microsoft.com/office/drawing/2014/chart" uri="{C3380CC4-5D6E-409C-BE32-E72D297353CC}">
              <c16:uniqueId val="{00000000-C75B-4594-A2E0-B27FEC382A44}"/>
            </c:ext>
          </c:extLst>
        </c:ser>
        <c:ser>
          <c:idx val="1"/>
          <c:order val="1"/>
          <c:tx>
            <c:strRef>
              <c:f>Sheet1!$C$1</c:f>
              <c:strCache>
                <c:ptCount val="1"/>
                <c:pt idx="0">
                  <c:v>Target not reached</c:v>
                </c:pt>
              </c:strCache>
            </c:strRef>
          </c:tx>
          <c:spPr>
            <a:solidFill>
              <a:schemeClr val="accent5">
                <a:lumMod val="75000"/>
              </a:schemeClr>
            </a:solidFill>
          </c:spPr>
          <c:invertIfNegative val="0"/>
          <c:dPt>
            <c:idx val="0"/>
            <c:invertIfNegative val="0"/>
            <c:bubble3D val="0"/>
            <c:extLst>
              <c:ext xmlns:c16="http://schemas.microsoft.com/office/drawing/2014/chart" uri="{C3380CC4-5D6E-409C-BE32-E72D297353CC}">
                <c16:uniqueId val="{00000002-C75B-4594-A2E0-B27FEC382A44}"/>
              </c:ext>
            </c:extLst>
          </c:dPt>
          <c:dPt>
            <c:idx val="1"/>
            <c:invertIfNegative val="0"/>
            <c:bubble3D val="0"/>
            <c:extLst>
              <c:ext xmlns:c16="http://schemas.microsoft.com/office/drawing/2014/chart" uri="{C3380CC4-5D6E-409C-BE32-E72D297353CC}">
                <c16:uniqueId val="{00000004-C75B-4594-A2E0-B27FEC382A44}"/>
              </c:ext>
            </c:extLst>
          </c:dPt>
          <c:cat>
            <c:strRef>
              <c:f>Sheet1!$A$2:$A$7</c:f>
              <c:strCache>
                <c:ptCount val="6"/>
                <c:pt idx="0">
                  <c:v>Mathematics</c:v>
                </c:pt>
                <c:pt idx="1">
                  <c:v>Computing</c:v>
                </c:pt>
                <c:pt idx="2">
                  <c:v>PSHE</c:v>
                </c:pt>
                <c:pt idx="3">
                  <c:v>Reading</c:v>
                </c:pt>
                <c:pt idx="4">
                  <c:v>Writing</c:v>
                </c:pt>
                <c:pt idx="5">
                  <c:v>Oracy</c:v>
                </c:pt>
              </c:strCache>
            </c:strRef>
          </c:cat>
          <c:val>
            <c:numRef>
              <c:f>Sheet1!$C$2:$C$7</c:f>
              <c:numCache>
                <c:formatCode>0</c:formatCode>
                <c:ptCount val="6"/>
                <c:pt idx="0">
                  <c:v>12</c:v>
                </c:pt>
                <c:pt idx="1">
                  <c:v>13</c:v>
                </c:pt>
                <c:pt idx="2">
                  <c:v>13</c:v>
                </c:pt>
                <c:pt idx="3">
                  <c:v>9</c:v>
                </c:pt>
                <c:pt idx="4">
                  <c:v>7</c:v>
                </c:pt>
                <c:pt idx="5">
                  <c:v>6</c:v>
                </c:pt>
              </c:numCache>
            </c:numRef>
          </c:val>
          <c:extLst>
            <c:ext xmlns:c16="http://schemas.microsoft.com/office/drawing/2014/chart" uri="{C3380CC4-5D6E-409C-BE32-E72D297353CC}">
              <c16:uniqueId val="{00000005-C75B-4594-A2E0-B27FEC382A44}"/>
            </c:ext>
          </c:extLst>
        </c:ser>
        <c:dLbls>
          <c:showLegendKey val="0"/>
          <c:showVal val="0"/>
          <c:showCatName val="0"/>
          <c:showSerName val="0"/>
          <c:showPercent val="0"/>
          <c:showBubbleSize val="0"/>
        </c:dLbls>
        <c:gapWidth val="150"/>
        <c:overlap val="100"/>
        <c:axId val="134929408"/>
        <c:axId val="134427392"/>
      </c:barChart>
      <c:catAx>
        <c:axId val="134929408"/>
        <c:scaling>
          <c:orientation val="minMax"/>
        </c:scaling>
        <c:delete val="0"/>
        <c:axPos val="b"/>
        <c:numFmt formatCode="General" sourceLinked="1"/>
        <c:majorTickMark val="none"/>
        <c:minorTickMark val="none"/>
        <c:tickLblPos val="nextTo"/>
        <c:txPr>
          <a:bodyPr rot="-60000000" vert="horz"/>
          <a:lstStyle/>
          <a:p>
            <a:pPr>
              <a:defRPr/>
            </a:pPr>
            <a:endParaRPr lang="en-US"/>
          </a:p>
        </c:txPr>
        <c:crossAx val="134427392"/>
        <c:crosses val="autoZero"/>
        <c:auto val="1"/>
        <c:lblAlgn val="ctr"/>
        <c:lblOffset val="100"/>
        <c:noMultiLvlLbl val="1"/>
      </c:catAx>
      <c:valAx>
        <c:axId val="134427392"/>
        <c:scaling>
          <c:orientation val="minMax"/>
        </c:scaling>
        <c:delete val="0"/>
        <c:axPos val="l"/>
        <c:majorGridlines/>
        <c:numFmt formatCode="0%" sourceLinked="1"/>
        <c:majorTickMark val="none"/>
        <c:minorTickMark val="none"/>
        <c:tickLblPos val="nextTo"/>
        <c:txPr>
          <a:bodyPr rot="-60000000" vert="horz"/>
          <a:lstStyle/>
          <a:p>
            <a:pPr>
              <a:defRPr/>
            </a:pPr>
            <a:endParaRPr lang="en-US"/>
          </a:p>
        </c:txPr>
        <c:crossAx val="134929408"/>
        <c:crosses val="autoZero"/>
        <c:crossBetween val="between"/>
      </c:valAx>
    </c:plotArea>
    <c:legend>
      <c:legendPos val="r"/>
      <c:overlay val="0"/>
      <c:txPr>
        <a:bodyPr rot="0" vert="horz"/>
        <a:lstStyle/>
        <a:p>
          <a:pPr>
            <a:defRPr/>
          </a:pPr>
          <a:endParaRPr lang="en-US"/>
        </a:p>
      </c:txPr>
    </c:legend>
    <c:plotVisOnly val="1"/>
    <c:dispBlanksAs val="gap"/>
    <c:showDLblsOverMax val="0"/>
  </c:chart>
  <c:spPr>
    <a:scene3d>
      <a:camera prst="orthographicFront"/>
      <a:lightRig rig="threePt" dir="t"/>
    </a:scene3d>
    <a:sp3d prstMaterial="metal">
      <a:bevelT w="88900" h="88900"/>
    </a:sp3d>
  </c:spPr>
  <c:txPr>
    <a:bodyPr/>
    <a:lstStyle/>
    <a:p>
      <a:pPr>
        <a:defRPr sz="1200" b="1"/>
      </a:pPr>
      <a:endParaRPr lang="en-US"/>
    </a:p>
  </c:txPr>
  <c:externalData r:id="rId1">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plotArea>
      <c:layout>
        <c:manualLayout>
          <c:layoutTarget val="inner"/>
          <c:xMode val="edge"/>
          <c:yMode val="edge"/>
          <c:x val="5.3836622126548668E-2"/>
          <c:y val="8.0462836028592277E-2"/>
          <c:w val="0.93370167175081087"/>
          <c:h val="0.66301753586582601"/>
        </c:manualLayout>
      </c:layout>
      <c:barChart>
        <c:barDir val="col"/>
        <c:grouping val="percentStacked"/>
        <c:varyColors val="0"/>
        <c:ser>
          <c:idx val="0"/>
          <c:order val="0"/>
          <c:tx>
            <c:strRef>
              <c:f>Sheet1!$B$1</c:f>
              <c:strCache>
                <c:ptCount val="1"/>
                <c:pt idx="0">
                  <c:v>Achieved</c:v>
                </c:pt>
              </c:strCache>
            </c:strRef>
          </c:tx>
          <c:spPr>
            <a:solidFill>
              <a:srgbClr val="00B050"/>
            </a:solidFill>
          </c:spPr>
          <c:invertIfNegative val="0"/>
          <c:cat>
            <c:strRef>
              <c:f>Sheet1!$A$2:$A$13</c:f>
              <c:strCache>
                <c:ptCount val="11"/>
                <c:pt idx="0">
                  <c:v>Literacy</c:v>
                </c:pt>
                <c:pt idx="1">
                  <c:v>Numeracy</c:v>
                </c:pt>
                <c:pt idx="2">
                  <c:v>Development</c:v>
                </c:pt>
                <c:pt idx="4">
                  <c:v>Literacy</c:v>
                </c:pt>
                <c:pt idx="5">
                  <c:v>Numeracy</c:v>
                </c:pt>
                <c:pt idx="6">
                  <c:v>Development</c:v>
                </c:pt>
                <c:pt idx="8">
                  <c:v>Literacy</c:v>
                </c:pt>
                <c:pt idx="9">
                  <c:v>Numeracy</c:v>
                </c:pt>
                <c:pt idx="10">
                  <c:v>Development</c:v>
                </c:pt>
              </c:strCache>
            </c:strRef>
          </c:cat>
          <c:val>
            <c:numRef>
              <c:f>Sheet1!$B$2:$B$13</c:f>
              <c:numCache>
                <c:formatCode>0</c:formatCode>
                <c:ptCount val="12"/>
                <c:pt idx="0">
                  <c:v>51</c:v>
                </c:pt>
                <c:pt idx="1">
                  <c:v>48</c:v>
                </c:pt>
                <c:pt idx="2">
                  <c:v>46</c:v>
                </c:pt>
                <c:pt idx="4">
                  <c:v>53</c:v>
                </c:pt>
                <c:pt idx="5">
                  <c:v>48</c:v>
                </c:pt>
                <c:pt idx="6">
                  <c:v>45</c:v>
                </c:pt>
                <c:pt idx="8">
                  <c:v>51</c:v>
                </c:pt>
                <c:pt idx="9">
                  <c:v>51</c:v>
                </c:pt>
                <c:pt idx="10">
                  <c:v>47</c:v>
                </c:pt>
              </c:numCache>
            </c:numRef>
          </c:val>
          <c:extLst>
            <c:ext xmlns:c16="http://schemas.microsoft.com/office/drawing/2014/chart" uri="{C3380CC4-5D6E-409C-BE32-E72D297353CC}">
              <c16:uniqueId val="{00000000-90F5-4063-B161-28A0981CBE04}"/>
            </c:ext>
          </c:extLst>
        </c:ser>
        <c:ser>
          <c:idx val="1"/>
          <c:order val="1"/>
          <c:tx>
            <c:strRef>
              <c:f>Sheet1!$C$1</c:f>
              <c:strCache>
                <c:ptCount val="1"/>
                <c:pt idx="0">
                  <c:v>On=going</c:v>
                </c:pt>
              </c:strCache>
            </c:strRef>
          </c:tx>
          <c:spPr>
            <a:solidFill>
              <a:srgbClr val="FF0000"/>
            </a:solidFill>
          </c:spPr>
          <c:invertIfNegative val="0"/>
          <c:cat>
            <c:strRef>
              <c:f>Sheet1!$A$2:$A$13</c:f>
              <c:strCache>
                <c:ptCount val="11"/>
                <c:pt idx="0">
                  <c:v>Literacy</c:v>
                </c:pt>
                <c:pt idx="1">
                  <c:v>Numeracy</c:v>
                </c:pt>
                <c:pt idx="2">
                  <c:v>Development</c:v>
                </c:pt>
                <c:pt idx="4">
                  <c:v>Literacy</c:v>
                </c:pt>
                <c:pt idx="5">
                  <c:v>Numeracy</c:v>
                </c:pt>
                <c:pt idx="6">
                  <c:v>Development</c:v>
                </c:pt>
                <c:pt idx="8">
                  <c:v>Literacy</c:v>
                </c:pt>
                <c:pt idx="9">
                  <c:v>Numeracy</c:v>
                </c:pt>
                <c:pt idx="10">
                  <c:v>Development</c:v>
                </c:pt>
              </c:strCache>
            </c:strRef>
          </c:cat>
          <c:val>
            <c:numRef>
              <c:f>Sheet1!$C$2:$C$13</c:f>
              <c:numCache>
                <c:formatCode>0</c:formatCode>
                <c:ptCount val="12"/>
                <c:pt idx="0">
                  <c:v>19</c:v>
                </c:pt>
                <c:pt idx="1">
                  <c:v>22</c:v>
                </c:pt>
                <c:pt idx="2">
                  <c:v>24</c:v>
                </c:pt>
                <c:pt idx="4">
                  <c:v>7</c:v>
                </c:pt>
                <c:pt idx="5">
                  <c:v>12</c:v>
                </c:pt>
                <c:pt idx="6">
                  <c:v>15</c:v>
                </c:pt>
                <c:pt idx="8">
                  <c:v>9</c:v>
                </c:pt>
                <c:pt idx="9">
                  <c:v>9</c:v>
                </c:pt>
                <c:pt idx="10">
                  <c:v>13</c:v>
                </c:pt>
              </c:numCache>
            </c:numRef>
          </c:val>
          <c:extLst>
            <c:ext xmlns:c16="http://schemas.microsoft.com/office/drawing/2014/chart" uri="{C3380CC4-5D6E-409C-BE32-E72D297353CC}">
              <c16:uniqueId val="{00000001-90F5-4063-B161-28A0981CBE04}"/>
            </c:ext>
          </c:extLst>
        </c:ser>
        <c:dLbls>
          <c:showLegendKey val="0"/>
          <c:showVal val="0"/>
          <c:showCatName val="0"/>
          <c:showSerName val="0"/>
          <c:showPercent val="0"/>
          <c:showBubbleSize val="0"/>
        </c:dLbls>
        <c:gapWidth val="75"/>
        <c:overlap val="100"/>
        <c:axId val="134476928"/>
        <c:axId val="134478464"/>
      </c:barChart>
      <c:catAx>
        <c:axId val="134476928"/>
        <c:scaling>
          <c:orientation val="minMax"/>
        </c:scaling>
        <c:delete val="0"/>
        <c:axPos val="b"/>
        <c:numFmt formatCode="General" sourceLinked="0"/>
        <c:majorTickMark val="none"/>
        <c:minorTickMark val="none"/>
        <c:tickLblPos val="nextTo"/>
        <c:crossAx val="134478464"/>
        <c:crosses val="autoZero"/>
        <c:auto val="1"/>
        <c:lblAlgn val="ctr"/>
        <c:lblOffset val="100"/>
        <c:noMultiLvlLbl val="0"/>
      </c:catAx>
      <c:valAx>
        <c:axId val="134478464"/>
        <c:scaling>
          <c:orientation val="minMax"/>
        </c:scaling>
        <c:delete val="0"/>
        <c:axPos val="l"/>
        <c:majorGridlines/>
        <c:numFmt formatCode="0%" sourceLinked="1"/>
        <c:majorTickMark val="none"/>
        <c:minorTickMark val="none"/>
        <c:tickLblPos val="nextTo"/>
        <c:spPr>
          <a:ln w="9525">
            <a:noFill/>
          </a:ln>
        </c:spPr>
        <c:crossAx val="134476928"/>
        <c:crosses val="autoZero"/>
        <c:crossBetween val="between"/>
      </c:valAx>
    </c:plotArea>
    <c:legend>
      <c:legendPos val="b"/>
      <c:layout>
        <c:manualLayout>
          <c:xMode val="edge"/>
          <c:yMode val="edge"/>
          <c:x val="0.27969099607389353"/>
          <c:y val="2.5337520632448336E-2"/>
          <c:w val="0.40663144740531132"/>
          <c:h val="4.0754973548822841E-2"/>
        </c:manualLayout>
      </c:layout>
      <c:overlay val="0"/>
    </c:legend>
    <c:plotVisOnly val="1"/>
    <c:dispBlanksAs val="gap"/>
    <c:showDLblsOverMax val="0"/>
  </c:chart>
  <c:spPr>
    <a:scene3d>
      <a:camera prst="orthographicFront"/>
      <a:lightRig rig="threePt" dir="t"/>
    </a:scene3d>
    <a:sp3d>
      <a:bevelT w="139700" prst="cross"/>
    </a:sp3d>
  </c:spPr>
  <c:txPr>
    <a:bodyPr/>
    <a:lstStyle/>
    <a:p>
      <a:pPr>
        <a:defRPr sz="1200"/>
      </a:pPr>
      <a:endParaRPr lang="en-US"/>
    </a:p>
  </c:txPr>
  <c:externalData r:id="rId1">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Female</c:v>
                </c:pt>
              </c:strCache>
            </c:strRef>
          </c:tx>
          <c:invertIfNegative val="0"/>
          <c:cat>
            <c:strRef>
              <c:f>Sheet1!$A$2:$A$4</c:f>
              <c:strCache>
                <c:ptCount val="3"/>
                <c:pt idx="0">
                  <c:v>Literacy</c:v>
                </c:pt>
                <c:pt idx="1">
                  <c:v>Numeracy</c:v>
                </c:pt>
                <c:pt idx="2">
                  <c:v>Development</c:v>
                </c:pt>
              </c:strCache>
            </c:strRef>
          </c:cat>
          <c:val>
            <c:numRef>
              <c:f>Sheet1!$B$2:$B$4</c:f>
              <c:numCache>
                <c:formatCode>0%</c:formatCode>
                <c:ptCount val="3"/>
                <c:pt idx="0">
                  <c:v>0.84</c:v>
                </c:pt>
                <c:pt idx="1">
                  <c:v>0.88</c:v>
                </c:pt>
                <c:pt idx="2">
                  <c:v>0.72</c:v>
                </c:pt>
              </c:numCache>
            </c:numRef>
          </c:val>
          <c:extLst>
            <c:ext xmlns:c16="http://schemas.microsoft.com/office/drawing/2014/chart" uri="{C3380CC4-5D6E-409C-BE32-E72D297353CC}">
              <c16:uniqueId val="{00000000-DD95-4945-97B2-A2F19E6C867A}"/>
            </c:ext>
          </c:extLst>
        </c:ser>
        <c:ser>
          <c:idx val="1"/>
          <c:order val="1"/>
          <c:tx>
            <c:strRef>
              <c:f>Sheet1!$C$1</c:f>
              <c:strCache>
                <c:ptCount val="1"/>
                <c:pt idx="0">
                  <c:v>Male</c:v>
                </c:pt>
              </c:strCache>
            </c:strRef>
          </c:tx>
          <c:invertIfNegative val="0"/>
          <c:cat>
            <c:strRef>
              <c:f>Sheet1!$A$2:$A$4</c:f>
              <c:strCache>
                <c:ptCount val="3"/>
                <c:pt idx="0">
                  <c:v>Literacy</c:v>
                </c:pt>
                <c:pt idx="1">
                  <c:v>Numeracy</c:v>
                </c:pt>
                <c:pt idx="2">
                  <c:v>Development</c:v>
                </c:pt>
              </c:strCache>
            </c:strRef>
          </c:cat>
          <c:val>
            <c:numRef>
              <c:f>Sheet1!$C$2:$C$4</c:f>
              <c:numCache>
                <c:formatCode>0%</c:formatCode>
                <c:ptCount val="3"/>
                <c:pt idx="0">
                  <c:v>0.88</c:v>
                </c:pt>
                <c:pt idx="1">
                  <c:v>0.81</c:v>
                </c:pt>
                <c:pt idx="2">
                  <c:v>0.7466666666666667</c:v>
                </c:pt>
              </c:numCache>
            </c:numRef>
          </c:val>
          <c:extLst>
            <c:ext xmlns:c16="http://schemas.microsoft.com/office/drawing/2014/chart" uri="{C3380CC4-5D6E-409C-BE32-E72D297353CC}">
              <c16:uniqueId val="{00000001-DD95-4945-97B2-A2F19E6C867A}"/>
            </c:ext>
          </c:extLst>
        </c:ser>
        <c:ser>
          <c:idx val="2"/>
          <c:order val="2"/>
          <c:tx>
            <c:strRef>
              <c:f>Sheet1!$D$1</c:f>
              <c:strCache>
                <c:ptCount val="1"/>
                <c:pt idx="0">
                  <c:v>eFSM</c:v>
                </c:pt>
              </c:strCache>
            </c:strRef>
          </c:tx>
          <c:invertIfNegative val="0"/>
          <c:cat>
            <c:strRef>
              <c:f>Sheet1!$A$2:$A$4</c:f>
              <c:strCache>
                <c:ptCount val="3"/>
                <c:pt idx="0">
                  <c:v>Literacy</c:v>
                </c:pt>
                <c:pt idx="1">
                  <c:v>Numeracy</c:v>
                </c:pt>
                <c:pt idx="2">
                  <c:v>Development</c:v>
                </c:pt>
              </c:strCache>
            </c:strRef>
          </c:cat>
          <c:val>
            <c:numRef>
              <c:f>Sheet1!$D$2:$D$4</c:f>
              <c:numCache>
                <c:formatCode>0%</c:formatCode>
                <c:ptCount val="3"/>
                <c:pt idx="0">
                  <c:v>0.86</c:v>
                </c:pt>
                <c:pt idx="1">
                  <c:v>0.82</c:v>
                </c:pt>
                <c:pt idx="2">
                  <c:v>0.74</c:v>
                </c:pt>
              </c:numCache>
            </c:numRef>
          </c:val>
          <c:extLst>
            <c:ext xmlns:c16="http://schemas.microsoft.com/office/drawing/2014/chart" uri="{C3380CC4-5D6E-409C-BE32-E72D297353CC}">
              <c16:uniqueId val="{00000002-DD95-4945-97B2-A2F19E6C867A}"/>
            </c:ext>
          </c:extLst>
        </c:ser>
        <c:ser>
          <c:idx val="3"/>
          <c:order val="3"/>
          <c:tx>
            <c:strRef>
              <c:f>Sheet1!$E$1</c:f>
              <c:strCache>
                <c:ptCount val="1"/>
                <c:pt idx="0">
                  <c:v>Non eFSM</c:v>
                </c:pt>
              </c:strCache>
            </c:strRef>
          </c:tx>
          <c:invertIfNegative val="0"/>
          <c:cat>
            <c:strRef>
              <c:f>Sheet1!$A$2:$A$4</c:f>
              <c:strCache>
                <c:ptCount val="3"/>
                <c:pt idx="0">
                  <c:v>Literacy</c:v>
                </c:pt>
                <c:pt idx="1">
                  <c:v>Numeracy</c:v>
                </c:pt>
                <c:pt idx="2">
                  <c:v>Development</c:v>
                </c:pt>
              </c:strCache>
            </c:strRef>
          </c:cat>
          <c:val>
            <c:numRef>
              <c:f>Sheet1!$E$2:$E$4</c:f>
              <c:numCache>
                <c:formatCode>0%</c:formatCode>
                <c:ptCount val="3"/>
                <c:pt idx="0">
                  <c:v>0.88</c:v>
                </c:pt>
                <c:pt idx="1">
                  <c:v>0.8</c:v>
                </c:pt>
                <c:pt idx="2">
                  <c:v>0.78</c:v>
                </c:pt>
              </c:numCache>
            </c:numRef>
          </c:val>
          <c:extLst>
            <c:ext xmlns:c16="http://schemas.microsoft.com/office/drawing/2014/chart" uri="{C3380CC4-5D6E-409C-BE32-E72D297353CC}">
              <c16:uniqueId val="{00000003-DD95-4945-97B2-A2F19E6C867A}"/>
            </c:ext>
          </c:extLst>
        </c:ser>
        <c:ser>
          <c:idx val="4"/>
          <c:order val="4"/>
          <c:tx>
            <c:strRef>
              <c:f>Sheet1!$F$1</c:f>
              <c:strCache>
                <c:ptCount val="1"/>
                <c:pt idx="0">
                  <c:v>EAL</c:v>
                </c:pt>
              </c:strCache>
            </c:strRef>
          </c:tx>
          <c:invertIfNegative val="0"/>
          <c:cat>
            <c:strRef>
              <c:f>Sheet1!$A$2:$A$4</c:f>
              <c:strCache>
                <c:ptCount val="3"/>
                <c:pt idx="0">
                  <c:v>Literacy</c:v>
                </c:pt>
                <c:pt idx="1">
                  <c:v>Numeracy</c:v>
                </c:pt>
                <c:pt idx="2">
                  <c:v>Development</c:v>
                </c:pt>
              </c:strCache>
            </c:strRef>
          </c:cat>
          <c:val>
            <c:numRef>
              <c:f>Sheet1!$F$2:$F$4</c:f>
              <c:numCache>
                <c:formatCode>0%</c:formatCode>
                <c:ptCount val="3"/>
                <c:pt idx="0">
                  <c:v>0.87</c:v>
                </c:pt>
                <c:pt idx="1">
                  <c:v>0.87</c:v>
                </c:pt>
                <c:pt idx="2">
                  <c:v>0.75</c:v>
                </c:pt>
              </c:numCache>
            </c:numRef>
          </c:val>
          <c:extLst>
            <c:ext xmlns:c16="http://schemas.microsoft.com/office/drawing/2014/chart" uri="{C3380CC4-5D6E-409C-BE32-E72D297353CC}">
              <c16:uniqueId val="{00000004-DD95-4945-97B2-A2F19E6C867A}"/>
            </c:ext>
          </c:extLst>
        </c:ser>
        <c:ser>
          <c:idx val="5"/>
          <c:order val="5"/>
          <c:tx>
            <c:strRef>
              <c:f>Sheet1!$G$1</c:f>
              <c:strCache>
                <c:ptCount val="1"/>
                <c:pt idx="0">
                  <c:v>Non EAL</c:v>
                </c:pt>
              </c:strCache>
            </c:strRef>
          </c:tx>
          <c:invertIfNegative val="0"/>
          <c:cat>
            <c:strRef>
              <c:f>Sheet1!$A$2:$A$4</c:f>
              <c:strCache>
                <c:ptCount val="3"/>
                <c:pt idx="0">
                  <c:v>Literacy</c:v>
                </c:pt>
                <c:pt idx="1">
                  <c:v>Numeracy</c:v>
                </c:pt>
                <c:pt idx="2">
                  <c:v>Development</c:v>
                </c:pt>
              </c:strCache>
            </c:strRef>
          </c:cat>
          <c:val>
            <c:numRef>
              <c:f>Sheet1!$G$2:$G$4</c:f>
              <c:numCache>
                <c:formatCode>0%</c:formatCode>
                <c:ptCount val="3"/>
                <c:pt idx="0">
                  <c:v>0.86</c:v>
                </c:pt>
                <c:pt idx="1">
                  <c:v>0.81</c:v>
                </c:pt>
                <c:pt idx="2">
                  <c:v>0.72333333333333327</c:v>
                </c:pt>
              </c:numCache>
            </c:numRef>
          </c:val>
          <c:extLst>
            <c:ext xmlns:c16="http://schemas.microsoft.com/office/drawing/2014/chart" uri="{C3380CC4-5D6E-409C-BE32-E72D297353CC}">
              <c16:uniqueId val="{00000005-DD95-4945-97B2-A2F19E6C867A}"/>
            </c:ext>
          </c:extLst>
        </c:ser>
        <c:ser>
          <c:idx val="6"/>
          <c:order val="6"/>
          <c:tx>
            <c:strRef>
              <c:f>Sheet1!$H$1</c:f>
              <c:strCache>
                <c:ptCount val="1"/>
                <c:pt idx="0">
                  <c:v>LAC</c:v>
                </c:pt>
              </c:strCache>
            </c:strRef>
          </c:tx>
          <c:invertIfNegative val="0"/>
          <c:cat>
            <c:strRef>
              <c:f>Sheet1!$A$2:$A$4</c:f>
              <c:strCache>
                <c:ptCount val="3"/>
                <c:pt idx="0">
                  <c:v>Literacy</c:v>
                </c:pt>
                <c:pt idx="1">
                  <c:v>Numeracy</c:v>
                </c:pt>
                <c:pt idx="2">
                  <c:v>Development</c:v>
                </c:pt>
              </c:strCache>
            </c:strRef>
          </c:cat>
          <c:val>
            <c:numRef>
              <c:f>Sheet1!$H$2:$H$4</c:f>
              <c:numCache>
                <c:formatCode>0%</c:formatCode>
                <c:ptCount val="3"/>
                <c:pt idx="0">
                  <c:v>0.75</c:v>
                </c:pt>
                <c:pt idx="1">
                  <c:v>1</c:v>
                </c:pt>
                <c:pt idx="2">
                  <c:v>0.75</c:v>
                </c:pt>
              </c:numCache>
            </c:numRef>
          </c:val>
          <c:extLst>
            <c:ext xmlns:c16="http://schemas.microsoft.com/office/drawing/2014/chart" uri="{C3380CC4-5D6E-409C-BE32-E72D297353CC}">
              <c16:uniqueId val="{00000006-DD95-4945-97B2-A2F19E6C867A}"/>
            </c:ext>
          </c:extLst>
        </c:ser>
        <c:ser>
          <c:idx val="7"/>
          <c:order val="7"/>
          <c:tx>
            <c:strRef>
              <c:f>Sheet1!$I$1</c:f>
              <c:strCache>
                <c:ptCount val="1"/>
                <c:pt idx="0">
                  <c:v>Non Lac</c:v>
                </c:pt>
              </c:strCache>
            </c:strRef>
          </c:tx>
          <c:invertIfNegative val="0"/>
          <c:cat>
            <c:strRef>
              <c:f>Sheet1!$A$2:$A$4</c:f>
              <c:strCache>
                <c:ptCount val="3"/>
                <c:pt idx="0">
                  <c:v>Literacy</c:v>
                </c:pt>
                <c:pt idx="1">
                  <c:v>Numeracy</c:v>
                </c:pt>
                <c:pt idx="2">
                  <c:v>Development</c:v>
                </c:pt>
              </c:strCache>
            </c:strRef>
          </c:cat>
          <c:val>
            <c:numRef>
              <c:f>Sheet1!$I$2:$I$4</c:f>
              <c:numCache>
                <c:formatCode>0%</c:formatCode>
                <c:ptCount val="3"/>
                <c:pt idx="0">
                  <c:v>0.86</c:v>
                </c:pt>
                <c:pt idx="1">
                  <c:v>0.81</c:v>
                </c:pt>
                <c:pt idx="2">
                  <c:v>0.75</c:v>
                </c:pt>
              </c:numCache>
            </c:numRef>
          </c:val>
          <c:extLst>
            <c:ext xmlns:c16="http://schemas.microsoft.com/office/drawing/2014/chart" uri="{C3380CC4-5D6E-409C-BE32-E72D297353CC}">
              <c16:uniqueId val="{00000007-DD95-4945-97B2-A2F19E6C867A}"/>
            </c:ext>
          </c:extLst>
        </c:ser>
        <c:dLbls>
          <c:showLegendKey val="0"/>
          <c:showVal val="0"/>
          <c:showCatName val="0"/>
          <c:showSerName val="0"/>
          <c:showPercent val="0"/>
          <c:showBubbleSize val="0"/>
        </c:dLbls>
        <c:gapWidth val="150"/>
        <c:axId val="98880896"/>
        <c:axId val="98894976"/>
      </c:barChart>
      <c:catAx>
        <c:axId val="98880896"/>
        <c:scaling>
          <c:orientation val="minMax"/>
        </c:scaling>
        <c:delete val="0"/>
        <c:axPos val="b"/>
        <c:numFmt formatCode="General" sourceLinked="0"/>
        <c:majorTickMark val="none"/>
        <c:minorTickMark val="none"/>
        <c:tickLblPos val="nextTo"/>
        <c:crossAx val="98894976"/>
        <c:crosses val="autoZero"/>
        <c:auto val="1"/>
        <c:lblAlgn val="ctr"/>
        <c:lblOffset val="100"/>
        <c:noMultiLvlLbl val="0"/>
      </c:catAx>
      <c:valAx>
        <c:axId val="98894976"/>
        <c:scaling>
          <c:orientation val="minMax"/>
          <c:max val="1"/>
        </c:scaling>
        <c:delete val="0"/>
        <c:axPos val="l"/>
        <c:majorGridlines/>
        <c:numFmt formatCode="0%" sourceLinked="1"/>
        <c:majorTickMark val="none"/>
        <c:minorTickMark val="none"/>
        <c:tickLblPos val="nextTo"/>
        <c:crossAx val="98880896"/>
        <c:crosses val="autoZero"/>
        <c:crossBetween val="between"/>
      </c:valAx>
    </c:plotArea>
    <c:legend>
      <c:legendPos val="r"/>
      <c:overlay val="0"/>
    </c:legend>
    <c:plotVisOnly val="1"/>
    <c:dispBlanksAs val="gap"/>
    <c:showDLblsOverMax val="0"/>
  </c:chart>
  <c:spPr>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4999"/>
        </a:schemeClr>
      </a:solidFill>
      <a:prstDash val="solid"/>
    </a:ln>
    <a:effectLst/>
    <a:scene3d>
      <a:camera prst="orthographicFront"/>
      <a:lightRig rig="threePt" dir="t"/>
    </a:scene3d>
    <a:sp3d>
      <a:bevelT prst="angle"/>
    </a:sp3d>
  </c:spPr>
  <c:txPr>
    <a:bodyPr/>
    <a:lstStyle/>
    <a:p>
      <a:pPr>
        <a:defRPr>
          <a:solidFill>
            <a:schemeClr val="dk1"/>
          </a:solidFill>
          <a:latin typeface="+mn-lt"/>
          <a:ea typeface="+mn-ea"/>
          <a:cs typeface="+mn-cs"/>
        </a:defRPr>
      </a:pPr>
      <a:endParaRPr lang="en-US"/>
    </a:p>
  </c:txPr>
  <c:externalData r:id="rId1">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0"/>
    <c:plotArea>
      <c:layout>
        <c:manualLayout>
          <c:layoutTarget val="inner"/>
          <c:xMode val="edge"/>
          <c:yMode val="edge"/>
          <c:x val="6.1653963356626353E-2"/>
          <c:y val="4.2890134893732668E-2"/>
          <c:w val="0.79515238811420974"/>
          <c:h val="0.8917556349754141"/>
        </c:manualLayout>
      </c:layout>
      <c:barChart>
        <c:barDir val="col"/>
        <c:grouping val="clustered"/>
        <c:varyColors val="0"/>
        <c:ser>
          <c:idx val="0"/>
          <c:order val="0"/>
          <c:tx>
            <c:strRef>
              <c:f>Sheet1!$B$1</c:f>
              <c:strCache>
                <c:ptCount val="1"/>
                <c:pt idx="0">
                  <c:v>Oracy</c:v>
                </c:pt>
              </c:strCache>
            </c:strRef>
          </c:tx>
          <c:invertIfNegative val="0"/>
          <c:cat>
            <c:strRef>
              <c:f>Sheet1!$A$2:$A$4</c:f>
              <c:strCache>
                <c:ptCount val="3"/>
                <c:pt idx="0">
                  <c:v>2018-19</c:v>
                </c:pt>
                <c:pt idx="1">
                  <c:v>2017-18</c:v>
                </c:pt>
                <c:pt idx="2">
                  <c:v>2016-17</c:v>
                </c:pt>
              </c:strCache>
            </c:strRef>
          </c:cat>
          <c:val>
            <c:numRef>
              <c:f>Sheet1!$B$2:$B$4</c:f>
              <c:numCache>
                <c:formatCode>0%</c:formatCode>
                <c:ptCount val="3"/>
                <c:pt idx="0">
                  <c:v>0.59</c:v>
                </c:pt>
                <c:pt idx="1">
                  <c:v>0.83</c:v>
                </c:pt>
                <c:pt idx="2">
                  <c:v>0.89</c:v>
                </c:pt>
              </c:numCache>
            </c:numRef>
          </c:val>
          <c:extLst>
            <c:ext xmlns:c16="http://schemas.microsoft.com/office/drawing/2014/chart" uri="{C3380CC4-5D6E-409C-BE32-E72D297353CC}">
              <c16:uniqueId val="{00000000-5394-40AA-A2F4-2BA9671DB058}"/>
            </c:ext>
          </c:extLst>
        </c:ser>
        <c:ser>
          <c:idx val="1"/>
          <c:order val="1"/>
          <c:tx>
            <c:strRef>
              <c:f>Sheet1!$C$1</c:f>
              <c:strCache>
                <c:ptCount val="1"/>
                <c:pt idx="0">
                  <c:v>Reading</c:v>
                </c:pt>
              </c:strCache>
            </c:strRef>
          </c:tx>
          <c:invertIfNegative val="0"/>
          <c:cat>
            <c:strRef>
              <c:f>Sheet1!$A$2:$A$4</c:f>
              <c:strCache>
                <c:ptCount val="3"/>
                <c:pt idx="0">
                  <c:v>2018-19</c:v>
                </c:pt>
                <c:pt idx="1">
                  <c:v>2017-18</c:v>
                </c:pt>
                <c:pt idx="2">
                  <c:v>2016-17</c:v>
                </c:pt>
              </c:strCache>
            </c:strRef>
          </c:cat>
          <c:val>
            <c:numRef>
              <c:f>Sheet1!$C$2:$C$4</c:f>
              <c:numCache>
                <c:formatCode>0%</c:formatCode>
                <c:ptCount val="3"/>
                <c:pt idx="0">
                  <c:v>0.56999999999999995</c:v>
                </c:pt>
                <c:pt idx="1">
                  <c:v>0.86</c:v>
                </c:pt>
                <c:pt idx="2">
                  <c:v>0.69</c:v>
                </c:pt>
              </c:numCache>
            </c:numRef>
          </c:val>
          <c:extLst>
            <c:ext xmlns:c16="http://schemas.microsoft.com/office/drawing/2014/chart" uri="{C3380CC4-5D6E-409C-BE32-E72D297353CC}">
              <c16:uniqueId val="{00000001-5394-40AA-A2F4-2BA9671DB058}"/>
            </c:ext>
          </c:extLst>
        </c:ser>
        <c:ser>
          <c:idx val="2"/>
          <c:order val="2"/>
          <c:tx>
            <c:strRef>
              <c:f>Sheet1!$D$1</c:f>
              <c:strCache>
                <c:ptCount val="1"/>
                <c:pt idx="0">
                  <c:v>Writing</c:v>
                </c:pt>
              </c:strCache>
            </c:strRef>
          </c:tx>
          <c:invertIfNegative val="0"/>
          <c:cat>
            <c:strRef>
              <c:f>Sheet1!$A$2:$A$4</c:f>
              <c:strCache>
                <c:ptCount val="3"/>
                <c:pt idx="0">
                  <c:v>2018-19</c:v>
                </c:pt>
                <c:pt idx="1">
                  <c:v>2017-18</c:v>
                </c:pt>
                <c:pt idx="2">
                  <c:v>2016-17</c:v>
                </c:pt>
              </c:strCache>
            </c:strRef>
          </c:cat>
          <c:val>
            <c:numRef>
              <c:f>Sheet1!$D$2:$D$4</c:f>
              <c:numCache>
                <c:formatCode>0%</c:formatCode>
                <c:ptCount val="3"/>
                <c:pt idx="0">
                  <c:v>0.68</c:v>
                </c:pt>
                <c:pt idx="1">
                  <c:v>0.8</c:v>
                </c:pt>
                <c:pt idx="2">
                  <c:v>0.79</c:v>
                </c:pt>
              </c:numCache>
            </c:numRef>
          </c:val>
          <c:extLst>
            <c:ext xmlns:c16="http://schemas.microsoft.com/office/drawing/2014/chart" uri="{C3380CC4-5D6E-409C-BE32-E72D297353CC}">
              <c16:uniqueId val="{00000002-5394-40AA-A2F4-2BA9671DB058}"/>
            </c:ext>
          </c:extLst>
        </c:ser>
        <c:dLbls>
          <c:showLegendKey val="0"/>
          <c:showVal val="0"/>
          <c:showCatName val="0"/>
          <c:showSerName val="0"/>
          <c:showPercent val="0"/>
          <c:showBubbleSize val="0"/>
        </c:dLbls>
        <c:gapWidth val="150"/>
        <c:axId val="135232896"/>
        <c:axId val="135242880"/>
      </c:barChart>
      <c:catAx>
        <c:axId val="135232896"/>
        <c:scaling>
          <c:orientation val="minMax"/>
        </c:scaling>
        <c:delete val="0"/>
        <c:axPos val="b"/>
        <c:numFmt formatCode="General" sourceLinked="1"/>
        <c:majorTickMark val="out"/>
        <c:minorTickMark val="none"/>
        <c:tickLblPos val="nextTo"/>
        <c:txPr>
          <a:bodyPr/>
          <a:lstStyle/>
          <a:p>
            <a:pPr>
              <a:defRPr sz="1200"/>
            </a:pPr>
            <a:endParaRPr lang="en-US"/>
          </a:p>
        </c:txPr>
        <c:crossAx val="135242880"/>
        <c:crosses val="autoZero"/>
        <c:auto val="1"/>
        <c:lblAlgn val="ctr"/>
        <c:lblOffset val="100"/>
        <c:noMultiLvlLbl val="0"/>
      </c:catAx>
      <c:valAx>
        <c:axId val="135242880"/>
        <c:scaling>
          <c:orientation val="minMax"/>
          <c:max val="0.9"/>
          <c:min val="0"/>
        </c:scaling>
        <c:delete val="0"/>
        <c:axPos val="l"/>
        <c:majorGridlines/>
        <c:numFmt formatCode="0%" sourceLinked="1"/>
        <c:majorTickMark val="out"/>
        <c:minorTickMark val="none"/>
        <c:tickLblPos val="nextTo"/>
        <c:txPr>
          <a:bodyPr/>
          <a:lstStyle/>
          <a:p>
            <a:pPr>
              <a:defRPr sz="1400"/>
            </a:pPr>
            <a:endParaRPr lang="en-US"/>
          </a:p>
        </c:txPr>
        <c:crossAx val="135232896"/>
        <c:crosses val="autoZero"/>
        <c:crossBetween val="between"/>
        <c:majorUnit val="5.000000000000001E-2"/>
      </c:valAx>
    </c:plotArea>
    <c:legend>
      <c:legendPos val="r"/>
      <c:layout>
        <c:manualLayout>
          <c:xMode val="edge"/>
          <c:yMode val="edge"/>
          <c:x val="0.8713707887846952"/>
          <c:y val="0.40104181534975192"/>
          <c:w val="0.12068497268047261"/>
          <c:h val="0.28990155456835714"/>
        </c:manualLayout>
      </c:layout>
      <c:overlay val="0"/>
      <c:txPr>
        <a:bodyPr/>
        <a:lstStyle/>
        <a:p>
          <a:pPr>
            <a:defRPr sz="1400"/>
          </a:pPr>
          <a:endParaRPr lang="en-US"/>
        </a:p>
      </c:txPr>
    </c:legend>
    <c:plotVisOnly val="1"/>
    <c:dispBlanksAs val="gap"/>
    <c:showDLblsOverMax val="0"/>
  </c:chart>
  <c:spPr>
    <a:scene3d>
      <a:camera prst="orthographicFront"/>
      <a:lightRig rig="threePt" dir="t"/>
    </a:scene3d>
    <a:sp3d prstMaterial="metal">
      <a:bevelT w="88900" h="88900"/>
    </a:sp3d>
  </c:spPr>
  <c:txPr>
    <a:bodyPr/>
    <a:lstStyle/>
    <a:p>
      <a:pPr>
        <a:defRPr sz="1800"/>
      </a:pPr>
      <a:endParaRPr lang="en-US"/>
    </a:p>
  </c:txPr>
  <c:externalData r:id="rId1">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title>
      <c:tx>
        <c:rich>
          <a:bodyPr/>
          <a:lstStyle/>
          <a:p>
            <a:pPr>
              <a:defRPr/>
            </a:pPr>
            <a:r>
              <a:rPr lang="en-GB" dirty="0"/>
              <a:t>FP</a:t>
            </a:r>
          </a:p>
        </c:rich>
      </c:tx>
      <c:layout>
        <c:manualLayout>
          <c:xMode val="edge"/>
          <c:yMode val="edge"/>
          <c:x val="0.4913792846874786"/>
          <c:y val="4.0380122342810187E-2"/>
        </c:manualLayout>
      </c:layout>
      <c:overlay val="0"/>
    </c:title>
    <c:autoTitleDeleted val="0"/>
    <c:plotArea>
      <c:layout>
        <c:manualLayout>
          <c:layoutTarget val="inner"/>
          <c:xMode val="edge"/>
          <c:yMode val="edge"/>
          <c:x val="0.11921230501825932"/>
          <c:y val="0.11620283481755093"/>
          <c:w val="0.83668955404824907"/>
          <c:h val="0.70707733183644572"/>
        </c:manualLayout>
      </c:layout>
      <c:barChart>
        <c:barDir val="col"/>
        <c:grouping val="clustered"/>
        <c:varyColors val="0"/>
        <c:ser>
          <c:idx val="0"/>
          <c:order val="0"/>
          <c:tx>
            <c:strRef>
              <c:f>Sheet1!$B$1</c:f>
              <c:strCache>
                <c:ptCount val="1"/>
                <c:pt idx="0">
                  <c:v>FP</c:v>
                </c:pt>
              </c:strCache>
            </c:strRef>
          </c:tx>
          <c:invertIfNegative val="0"/>
          <c:cat>
            <c:strRef>
              <c:f>Sheet1!$A$2:$A$4</c:f>
              <c:strCache>
                <c:ptCount val="3"/>
                <c:pt idx="0">
                  <c:v>2018-19</c:v>
                </c:pt>
                <c:pt idx="1">
                  <c:v>2017-18</c:v>
                </c:pt>
                <c:pt idx="2">
                  <c:v>2016-17</c:v>
                </c:pt>
              </c:strCache>
            </c:strRef>
          </c:cat>
          <c:val>
            <c:numRef>
              <c:f>Sheet1!$B$2:$B$4</c:f>
              <c:numCache>
                <c:formatCode>0%</c:formatCode>
                <c:ptCount val="3"/>
                <c:pt idx="0">
                  <c:v>0.6</c:v>
                </c:pt>
                <c:pt idx="1">
                  <c:v>0.83</c:v>
                </c:pt>
                <c:pt idx="2">
                  <c:v>0.79</c:v>
                </c:pt>
              </c:numCache>
            </c:numRef>
          </c:val>
          <c:extLst>
            <c:ext xmlns:c16="http://schemas.microsoft.com/office/drawing/2014/chart" uri="{C3380CC4-5D6E-409C-BE32-E72D297353CC}">
              <c16:uniqueId val="{00000000-AB05-4EAA-A8FE-0F592A7E82F1}"/>
            </c:ext>
          </c:extLst>
        </c:ser>
        <c:dLbls>
          <c:showLegendKey val="0"/>
          <c:showVal val="0"/>
          <c:showCatName val="0"/>
          <c:showSerName val="0"/>
          <c:showPercent val="0"/>
          <c:showBubbleSize val="0"/>
        </c:dLbls>
        <c:gapWidth val="75"/>
        <c:axId val="135476352"/>
        <c:axId val="135477888"/>
      </c:barChart>
      <c:catAx>
        <c:axId val="135476352"/>
        <c:scaling>
          <c:orientation val="minMax"/>
        </c:scaling>
        <c:delete val="0"/>
        <c:axPos val="b"/>
        <c:numFmt formatCode="General" sourceLinked="0"/>
        <c:majorTickMark val="none"/>
        <c:minorTickMark val="none"/>
        <c:tickLblPos val="nextTo"/>
        <c:txPr>
          <a:bodyPr/>
          <a:lstStyle/>
          <a:p>
            <a:pPr>
              <a:defRPr sz="1200"/>
            </a:pPr>
            <a:endParaRPr lang="en-US"/>
          </a:p>
        </c:txPr>
        <c:crossAx val="135477888"/>
        <c:crosses val="autoZero"/>
        <c:auto val="1"/>
        <c:lblAlgn val="ctr"/>
        <c:lblOffset val="100"/>
        <c:noMultiLvlLbl val="0"/>
      </c:catAx>
      <c:valAx>
        <c:axId val="135477888"/>
        <c:scaling>
          <c:orientation val="minMax"/>
          <c:max val="1"/>
        </c:scaling>
        <c:delete val="0"/>
        <c:axPos val="l"/>
        <c:majorGridlines/>
        <c:numFmt formatCode="0%" sourceLinked="0"/>
        <c:majorTickMark val="none"/>
        <c:minorTickMark val="none"/>
        <c:tickLblPos val="nextTo"/>
        <c:crossAx val="135476352"/>
        <c:crosses val="autoZero"/>
        <c:crossBetween val="between"/>
        <c:majorUnit val="0.1"/>
      </c:valAx>
    </c:plotArea>
    <c:plotVisOnly val="1"/>
    <c:dispBlanksAs val="gap"/>
    <c:showDLblsOverMax val="0"/>
  </c:chart>
  <c:spPr>
    <a:scene3d>
      <a:camera prst="orthographicFront"/>
      <a:lightRig rig="threePt" dir="t"/>
    </a:scene3d>
    <a:sp3d prstMaterial="metal">
      <a:bevelT w="88900" h="88900"/>
    </a:sp3d>
  </c:spPr>
  <c:txPr>
    <a:bodyPr/>
    <a:lstStyle/>
    <a:p>
      <a:pPr>
        <a:defRPr sz="105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plotArea>
      <c:layout/>
      <c:barChart>
        <c:barDir val="col"/>
        <c:grouping val="clustered"/>
        <c:varyColors val="0"/>
        <c:ser>
          <c:idx val="0"/>
          <c:order val="0"/>
          <c:tx>
            <c:strRef>
              <c:f>Sheet1!$B$1</c:f>
              <c:strCache>
                <c:ptCount val="1"/>
                <c:pt idx="0">
                  <c:v>EAL</c:v>
                </c:pt>
              </c:strCache>
            </c:strRef>
          </c:tx>
          <c:spPr>
            <a:solidFill>
              <a:srgbClr val="00B0F0"/>
            </a:solidFill>
          </c:spPr>
          <c:invertIfNegative val="0"/>
          <c:dPt>
            <c:idx val="1"/>
            <c:invertIfNegative val="0"/>
            <c:bubble3D val="0"/>
            <c:extLst>
              <c:ext xmlns:c16="http://schemas.microsoft.com/office/drawing/2014/chart" uri="{C3380CC4-5D6E-409C-BE32-E72D297353CC}">
                <c16:uniqueId val="{00000000-F643-4BD9-AA62-D784BE331BC1}"/>
              </c:ext>
            </c:extLst>
          </c:dPt>
          <c:dPt>
            <c:idx val="2"/>
            <c:invertIfNegative val="0"/>
            <c:bubble3D val="0"/>
            <c:extLst>
              <c:ext xmlns:c16="http://schemas.microsoft.com/office/drawing/2014/chart" uri="{C3380CC4-5D6E-409C-BE32-E72D297353CC}">
                <c16:uniqueId val="{00000001-F643-4BD9-AA62-D784BE331BC1}"/>
              </c:ext>
            </c:extLst>
          </c:dPt>
          <c:cat>
            <c:strRef>
              <c:f>Sheet1!$A$2:$A$4</c:f>
              <c:strCache>
                <c:ptCount val="3"/>
                <c:pt idx="0">
                  <c:v>2016-17</c:v>
                </c:pt>
                <c:pt idx="1">
                  <c:v>2017-18</c:v>
                </c:pt>
                <c:pt idx="2">
                  <c:v>2018-19</c:v>
                </c:pt>
              </c:strCache>
            </c:strRef>
          </c:cat>
          <c:val>
            <c:numRef>
              <c:f>Sheet1!$B$2:$B$4</c:f>
              <c:numCache>
                <c:formatCode>0</c:formatCode>
                <c:ptCount val="3"/>
                <c:pt idx="0">
                  <c:v>22</c:v>
                </c:pt>
                <c:pt idx="1">
                  <c:v>22</c:v>
                </c:pt>
                <c:pt idx="2">
                  <c:v>20</c:v>
                </c:pt>
              </c:numCache>
            </c:numRef>
          </c:val>
          <c:extLst>
            <c:ext xmlns:c16="http://schemas.microsoft.com/office/drawing/2014/chart" uri="{C3380CC4-5D6E-409C-BE32-E72D297353CC}">
              <c16:uniqueId val="{00000002-F643-4BD9-AA62-D784BE331BC1}"/>
            </c:ext>
          </c:extLst>
        </c:ser>
        <c:ser>
          <c:idx val="1"/>
          <c:order val="1"/>
          <c:tx>
            <c:strRef>
              <c:f>Sheet1!$C$1</c:f>
              <c:strCache>
                <c:ptCount val="1"/>
                <c:pt idx="0">
                  <c:v>English</c:v>
                </c:pt>
              </c:strCache>
            </c:strRef>
          </c:tx>
          <c:invertIfNegative val="0"/>
          <c:cat>
            <c:strRef>
              <c:f>Sheet1!$A$2:$A$4</c:f>
              <c:strCache>
                <c:ptCount val="3"/>
                <c:pt idx="0">
                  <c:v>2016-17</c:v>
                </c:pt>
                <c:pt idx="1">
                  <c:v>2017-18</c:v>
                </c:pt>
                <c:pt idx="2">
                  <c:v>2018-19</c:v>
                </c:pt>
              </c:strCache>
            </c:strRef>
          </c:cat>
          <c:val>
            <c:numRef>
              <c:f>Sheet1!$C$2:$C$4</c:f>
              <c:numCache>
                <c:formatCode>0</c:formatCode>
                <c:ptCount val="3"/>
                <c:pt idx="0">
                  <c:v>46</c:v>
                </c:pt>
                <c:pt idx="1">
                  <c:v>48</c:v>
                </c:pt>
                <c:pt idx="2">
                  <c:v>50</c:v>
                </c:pt>
              </c:numCache>
            </c:numRef>
          </c:val>
          <c:extLst>
            <c:ext xmlns:c16="http://schemas.microsoft.com/office/drawing/2014/chart" uri="{C3380CC4-5D6E-409C-BE32-E72D297353CC}">
              <c16:uniqueId val="{00000003-F643-4BD9-AA62-D784BE331BC1}"/>
            </c:ext>
          </c:extLst>
        </c:ser>
        <c:dLbls>
          <c:showLegendKey val="0"/>
          <c:showVal val="0"/>
          <c:showCatName val="0"/>
          <c:showSerName val="0"/>
          <c:showPercent val="0"/>
          <c:showBubbleSize val="0"/>
        </c:dLbls>
        <c:gapWidth val="150"/>
        <c:axId val="34293248"/>
        <c:axId val="34294784"/>
      </c:barChart>
      <c:catAx>
        <c:axId val="34293248"/>
        <c:scaling>
          <c:orientation val="minMax"/>
        </c:scaling>
        <c:delete val="0"/>
        <c:axPos val="b"/>
        <c:numFmt formatCode="General" sourceLinked="1"/>
        <c:majorTickMark val="none"/>
        <c:minorTickMark val="none"/>
        <c:tickLblPos val="nextTo"/>
        <c:txPr>
          <a:bodyPr/>
          <a:lstStyle/>
          <a:p>
            <a:pPr>
              <a:defRPr b="1"/>
            </a:pPr>
            <a:endParaRPr lang="en-US"/>
          </a:p>
        </c:txPr>
        <c:crossAx val="34294784"/>
        <c:crosses val="autoZero"/>
        <c:auto val="1"/>
        <c:lblAlgn val="ctr"/>
        <c:lblOffset val="100"/>
        <c:noMultiLvlLbl val="0"/>
      </c:catAx>
      <c:valAx>
        <c:axId val="34294784"/>
        <c:scaling>
          <c:orientation val="minMax"/>
          <c:max val="75"/>
          <c:min val="0"/>
        </c:scaling>
        <c:delete val="0"/>
        <c:axPos val="l"/>
        <c:majorGridlines/>
        <c:numFmt formatCode="#,##0" sourceLinked="0"/>
        <c:majorTickMark val="out"/>
        <c:minorTickMark val="none"/>
        <c:tickLblPos val="nextTo"/>
        <c:txPr>
          <a:bodyPr/>
          <a:lstStyle/>
          <a:p>
            <a:pPr>
              <a:defRPr b="1"/>
            </a:pPr>
            <a:endParaRPr lang="en-US"/>
          </a:p>
        </c:txPr>
        <c:crossAx val="34293248"/>
        <c:crosses val="autoZero"/>
        <c:crossBetween val="between"/>
        <c:majorUnit val="25"/>
        <c:minorUnit val="2.0000000000000004E-2"/>
      </c:valAx>
    </c:plotArea>
    <c:legend>
      <c:legendPos val="r"/>
      <c:overlay val="0"/>
    </c:legend>
    <c:plotVisOnly val="1"/>
    <c:dispBlanksAs val="gap"/>
    <c:showDLblsOverMax val="0"/>
  </c:chart>
  <c:spPr>
    <a:scene3d>
      <a:camera prst="orthographicFront"/>
      <a:lightRig rig="threePt" dir="t"/>
    </a:scene3d>
    <a:sp3d prstMaterial="metal">
      <a:bevelT w="88900" h="88900"/>
    </a:sp3d>
  </c:spPr>
  <c:txPr>
    <a:bodyPr/>
    <a:lstStyle/>
    <a:p>
      <a:pPr>
        <a:defRPr sz="1200"/>
      </a:pPr>
      <a:endParaRPr lang="en-US"/>
    </a:p>
  </c:txPr>
  <c:externalData r:id="rId1">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title>
      <c:tx>
        <c:rich>
          <a:bodyPr/>
          <a:lstStyle/>
          <a:p>
            <a:pPr>
              <a:defRPr/>
            </a:pPr>
            <a:r>
              <a:rPr lang="en-GB" dirty="0"/>
              <a:t>KS1</a:t>
            </a:r>
          </a:p>
        </c:rich>
      </c:tx>
      <c:overlay val="0"/>
    </c:title>
    <c:autoTitleDeleted val="0"/>
    <c:plotArea>
      <c:layout>
        <c:manualLayout>
          <c:layoutTarget val="inner"/>
          <c:xMode val="edge"/>
          <c:yMode val="edge"/>
          <c:x val="0.11921230501825932"/>
          <c:y val="9.417740974153084E-2"/>
          <c:w val="0.83668955404824907"/>
          <c:h val="0.71074694769458446"/>
        </c:manualLayout>
      </c:layout>
      <c:barChart>
        <c:barDir val="col"/>
        <c:grouping val="clustered"/>
        <c:varyColors val="0"/>
        <c:ser>
          <c:idx val="0"/>
          <c:order val="0"/>
          <c:tx>
            <c:strRef>
              <c:f>Sheet1!$B$1</c:f>
              <c:strCache>
                <c:ptCount val="1"/>
                <c:pt idx="0">
                  <c:v>KS1</c:v>
                </c:pt>
              </c:strCache>
            </c:strRef>
          </c:tx>
          <c:invertIfNegative val="0"/>
          <c:cat>
            <c:strRef>
              <c:f>Sheet1!$A$2:$A$4</c:f>
              <c:strCache>
                <c:ptCount val="3"/>
                <c:pt idx="0">
                  <c:v>2018-19</c:v>
                </c:pt>
                <c:pt idx="1">
                  <c:v>2017-18</c:v>
                </c:pt>
                <c:pt idx="2">
                  <c:v>2016-17</c:v>
                </c:pt>
              </c:strCache>
            </c:strRef>
          </c:cat>
          <c:val>
            <c:numRef>
              <c:f>Sheet1!$B$2:$B$4</c:f>
              <c:numCache>
                <c:formatCode>0%</c:formatCode>
                <c:ptCount val="3"/>
                <c:pt idx="0">
                  <c:v>0.84</c:v>
                </c:pt>
                <c:pt idx="1">
                  <c:v>0.93</c:v>
                </c:pt>
                <c:pt idx="2">
                  <c:v>0.89</c:v>
                </c:pt>
              </c:numCache>
            </c:numRef>
          </c:val>
          <c:extLst>
            <c:ext xmlns:c16="http://schemas.microsoft.com/office/drawing/2014/chart" uri="{C3380CC4-5D6E-409C-BE32-E72D297353CC}">
              <c16:uniqueId val="{00000000-A177-47E6-AFC2-CD28C37FDF52}"/>
            </c:ext>
          </c:extLst>
        </c:ser>
        <c:dLbls>
          <c:showLegendKey val="0"/>
          <c:showVal val="0"/>
          <c:showCatName val="0"/>
          <c:showSerName val="0"/>
          <c:showPercent val="0"/>
          <c:showBubbleSize val="0"/>
        </c:dLbls>
        <c:gapWidth val="75"/>
        <c:axId val="135903872"/>
        <c:axId val="135905664"/>
      </c:barChart>
      <c:catAx>
        <c:axId val="135903872"/>
        <c:scaling>
          <c:orientation val="minMax"/>
        </c:scaling>
        <c:delete val="0"/>
        <c:axPos val="b"/>
        <c:numFmt formatCode="General" sourceLinked="0"/>
        <c:majorTickMark val="none"/>
        <c:minorTickMark val="none"/>
        <c:tickLblPos val="nextTo"/>
        <c:txPr>
          <a:bodyPr/>
          <a:lstStyle/>
          <a:p>
            <a:pPr>
              <a:defRPr sz="1200"/>
            </a:pPr>
            <a:endParaRPr lang="en-US"/>
          </a:p>
        </c:txPr>
        <c:crossAx val="135905664"/>
        <c:crosses val="autoZero"/>
        <c:auto val="1"/>
        <c:lblAlgn val="ctr"/>
        <c:lblOffset val="100"/>
        <c:noMultiLvlLbl val="0"/>
      </c:catAx>
      <c:valAx>
        <c:axId val="135905664"/>
        <c:scaling>
          <c:orientation val="minMax"/>
          <c:max val="1"/>
          <c:min val="0"/>
        </c:scaling>
        <c:delete val="0"/>
        <c:axPos val="l"/>
        <c:majorGridlines/>
        <c:numFmt formatCode="0%" sourceLinked="1"/>
        <c:majorTickMark val="none"/>
        <c:minorTickMark val="none"/>
        <c:tickLblPos val="nextTo"/>
        <c:crossAx val="135903872"/>
        <c:crosses val="autoZero"/>
        <c:crossBetween val="between"/>
        <c:majorUnit val="0.1"/>
      </c:valAx>
    </c:plotArea>
    <c:plotVisOnly val="1"/>
    <c:dispBlanksAs val="gap"/>
    <c:showDLblsOverMax val="0"/>
  </c:chart>
  <c:spPr>
    <a:scene3d>
      <a:camera prst="orthographicFront"/>
      <a:lightRig rig="threePt" dir="t"/>
    </a:scene3d>
    <a:sp3d prstMaterial="metal">
      <a:bevelT w="88900" h="88900"/>
    </a:sp3d>
  </c:spPr>
  <c:txPr>
    <a:bodyPr/>
    <a:lstStyle/>
    <a:p>
      <a:pPr>
        <a:defRPr sz="105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title>
      <c:tx>
        <c:rich>
          <a:bodyPr/>
          <a:lstStyle/>
          <a:p>
            <a:pPr>
              <a:defRPr sz="1200"/>
            </a:pPr>
            <a:r>
              <a:rPr lang="en-GB" sz="1200" dirty="0"/>
              <a:t>KS2</a:t>
            </a:r>
          </a:p>
        </c:rich>
      </c:tx>
      <c:overlay val="0"/>
    </c:title>
    <c:autoTitleDeleted val="0"/>
    <c:plotArea>
      <c:layout>
        <c:manualLayout>
          <c:layoutTarget val="inner"/>
          <c:xMode val="edge"/>
          <c:yMode val="edge"/>
          <c:x val="0.13096372654631308"/>
          <c:y val="0.10570379592497402"/>
          <c:w val="0.83376785605638504"/>
          <c:h val="0.70235263440003481"/>
        </c:manualLayout>
      </c:layout>
      <c:barChart>
        <c:barDir val="col"/>
        <c:grouping val="clustered"/>
        <c:varyColors val="0"/>
        <c:ser>
          <c:idx val="0"/>
          <c:order val="0"/>
          <c:tx>
            <c:strRef>
              <c:f>Sheet1!$B$1</c:f>
              <c:strCache>
                <c:ptCount val="1"/>
                <c:pt idx="0">
                  <c:v>KS2</c:v>
                </c:pt>
              </c:strCache>
            </c:strRef>
          </c:tx>
          <c:invertIfNegative val="0"/>
          <c:cat>
            <c:strRef>
              <c:f>Sheet1!$A$2:$A$4</c:f>
              <c:strCache>
                <c:ptCount val="3"/>
                <c:pt idx="0">
                  <c:v>2018-19</c:v>
                </c:pt>
                <c:pt idx="1">
                  <c:v>2017-18</c:v>
                </c:pt>
                <c:pt idx="2">
                  <c:v>2016-17</c:v>
                </c:pt>
              </c:strCache>
            </c:strRef>
          </c:cat>
          <c:val>
            <c:numRef>
              <c:f>Sheet1!$B$2:$B$4</c:f>
              <c:numCache>
                <c:formatCode>0%</c:formatCode>
                <c:ptCount val="3"/>
                <c:pt idx="0">
                  <c:v>0.5</c:v>
                </c:pt>
                <c:pt idx="1">
                  <c:v>0.73</c:v>
                </c:pt>
                <c:pt idx="2">
                  <c:v>0.69</c:v>
                </c:pt>
              </c:numCache>
            </c:numRef>
          </c:val>
          <c:extLst>
            <c:ext xmlns:c16="http://schemas.microsoft.com/office/drawing/2014/chart" uri="{C3380CC4-5D6E-409C-BE32-E72D297353CC}">
              <c16:uniqueId val="{00000000-97C6-4A88-874F-2548737CC937}"/>
            </c:ext>
          </c:extLst>
        </c:ser>
        <c:dLbls>
          <c:showLegendKey val="0"/>
          <c:showVal val="0"/>
          <c:showCatName val="0"/>
          <c:showSerName val="0"/>
          <c:showPercent val="0"/>
          <c:showBubbleSize val="0"/>
        </c:dLbls>
        <c:gapWidth val="75"/>
        <c:axId val="135655808"/>
        <c:axId val="135657344"/>
      </c:barChart>
      <c:catAx>
        <c:axId val="135655808"/>
        <c:scaling>
          <c:orientation val="minMax"/>
        </c:scaling>
        <c:delete val="0"/>
        <c:axPos val="b"/>
        <c:numFmt formatCode="General" sourceLinked="0"/>
        <c:majorTickMark val="none"/>
        <c:minorTickMark val="none"/>
        <c:tickLblPos val="nextTo"/>
        <c:txPr>
          <a:bodyPr/>
          <a:lstStyle/>
          <a:p>
            <a:pPr>
              <a:defRPr sz="1200"/>
            </a:pPr>
            <a:endParaRPr lang="en-US"/>
          </a:p>
        </c:txPr>
        <c:crossAx val="135657344"/>
        <c:crosses val="autoZero"/>
        <c:auto val="1"/>
        <c:lblAlgn val="ctr"/>
        <c:lblOffset val="100"/>
        <c:noMultiLvlLbl val="0"/>
      </c:catAx>
      <c:valAx>
        <c:axId val="135657344"/>
        <c:scaling>
          <c:orientation val="minMax"/>
          <c:max val="1"/>
          <c:min val="0"/>
        </c:scaling>
        <c:delete val="0"/>
        <c:axPos val="l"/>
        <c:majorGridlines/>
        <c:numFmt formatCode="0%" sourceLinked="0"/>
        <c:majorTickMark val="none"/>
        <c:minorTickMark val="none"/>
        <c:tickLblPos val="nextTo"/>
        <c:txPr>
          <a:bodyPr/>
          <a:lstStyle/>
          <a:p>
            <a:pPr>
              <a:defRPr sz="1050"/>
            </a:pPr>
            <a:endParaRPr lang="en-US"/>
          </a:p>
        </c:txPr>
        <c:crossAx val="135655808"/>
        <c:crosses val="autoZero"/>
        <c:crossBetween val="between"/>
        <c:majorUnit val="0.1"/>
        <c:minorUnit val="4.000000000000001E-3"/>
      </c:valAx>
    </c:plotArea>
    <c:plotVisOnly val="1"/>
    <c:dispBlanksAs val="gap"/>
    <c:showDLblsOverMax val="0"/>
  </c:chart>
  <c:spPr>
    <a:scene3d>
      <a:camera prst="orthographicFront"/>
      <a:lightRig rig="threePt" dir="t"/>
    </a:scene3d>
    <a:sp3d prstMaterial="metal">
      <a:bevelT w="88900" h="88900"/>
    </a:sp3d>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0"/>
    <c:plotArea>
      <c:layout/>
      <c:barChart>
        <c:barDir val="col"/>
        <c:grouping val="clustered"/>
        <c:varyColors val="0"/>
        <c:ser>
          <c:idx val="0"/>
          <c:order val="0"/>
          <c:tx>
            <c:strRef>
              <c:f>Sheet1!$B$1</c:f>
              <c:strCache>
                <c:ptCount val="1"/>
                <c:pt idx="0">
                  <c:v>Geometry</c:v>
                </c:pt>
              </c:strCache>
            </c:strRef>
          </c:tx>
          <c:invertIfNegative val="0"/>
          <c:cat>
            <c:strRef>
              <c:f>Sheet1!$A$2:$A$4</c:f>
              <c:strCache>
                <c:ptCount val="3"/>
                <c:pt idx="0">
                  <c:v>2018-19</c:v>
                </c:pt>
                <c:pt idx="1">
                  <c:v>2017-18</c:v>
                </c:pt>
                <c:pt idx="2">
                  <c:v>2016-17</c:v>
                </c:pt>
              </c:strCache>
            </c:strRef>
          </c:cat>
          <c:val>
            <c:numRef>
              <c:f>Sheet1!$B$2:$B$4</c:f>
              <c:numCache>
                <c:formatCode>0%</c:formatCode>
                <c:ptCount val="3"/>
                <c:pt idx="0">
                  <c:v>0.62</c:v>
                </c:pt>
                <c:pt idx="1">
                  <c:v>1.05</c:v>
                </c:pt>
                <c:pt idx="2">
                  <c:v>0.97</c:v>
                </c:pt>
              </c:numCache>
            </c:numRef>
          </c:val>
          <c:extLst>
            <c:ext xmlns:c16="http://schemas.microsoft.com/office/drawing/2014/chart" uri="{C3380CC4-5D6E-409C-BE32-E72D297353CC}">
              <c16:uniqueId val="{00000000-881B-41BD-90D5-08B59FEC7159}"/>
            </c:ext>
          </c:extLst>
        </c:ser>
        <c:ser>
          <c:idx val="1"/>
          <c:order val="1"/>
          <c:tx>
            <c:strRef>
              <c:f>Sheet1!$C$1</c:f>
              <c:strCache>
                <c:ptCount val="1"/>
                <c:pt idx="0">
                  <c:v>Statistics</c:v>
                </c:pt>
              </c:strCache>
            </c:strRef>
          </c:tx>
          <c:invertIfNegative val="0"/>
          <c:cat>
            <c:strRef>
              <c:f>Sheet1!$A$2:$A$4</c:f>
              <c:strCache>
                <c:ptCount val="3"/>
                <c:pt idx="0">
                  <c:v>2018-19</c:v>
                </c:pt>
                <c:pt idx="1">
                  <c:v>2017-18</c:v>
                </c:pt>
                <c:pt idx="2">
                  <c:v>2016-17</c:v>
                </c:pt>
              </c:strCache>
            </c:strRef>
          </c:cat>
          <c:val>
            <c:numRef>
              <c:f>Sheet1!$C$2:$C$4</c:f>
              <c:numCache>
                <c:formatCode>0%</c:formatCode>
                <c:ptCount val="3"/>
                <c:pt idx="0">
                  <c:v>0.16</c:v>
                </c:pt>
                <c:pt idx="1">
                  <c:v>0.55000000000000004</c:v>
                </c:pt>
                <c:pt idx="2">
                  <c:v>0.76</c:v>
                </c:pt>
              </c:numCache>
            </c:numRef>
          </c:val>
          <c:extLst>
            <c:ext xmlns:c16="http://schemas.microsoft.com/office/drawing/2014/chart" uri="{C3380CC4-5D6E-409C-BE32-E72D297353CC}">
              <c16:uniqueId val="{00000001-881B-41BD-90D5-08B59FEC7159}"/>
            </c:ext>
          </c:extLst>
        </c:ser>
        <c:ser>
          <c:idx val="2"/>
          <c:order val="2"/>
          <c:tx>
            <c:strRef>
              <c:f>Sheet1!$D$1</c:f>
              <c:strCache>
                <c:ptCount val="1"/>
                <c:pt idx="0">
                  <c:v>Measurement</c:v>
                </c:pt>
              </c:strCache>
            </c:strRef>
          </c:tx>
          <c:invertIfNegative val="0"/>
          <c:cat>
            <c:strRef>
              <c:f>Sheet1!$A$2:$A$4</c:f>
              <c:strCache>
                <c:ptCount val="3"/>
                <c:pt idx="0">
                  <c:v>2018-19</c:v>
                </c:pt>
                <c:pt idx="1">
                  <c:v>2017-18</c:v>
                </c:pt>
                <c:pt idx="2">
                  <c:v>2016-17</c:v>
                </c:pt>
              </c:strCache>
            </c:strRef>
          </c:cat>
          <c:val>
            <c:numRef>
              <c:f>Sheet1!$D$2:$D$4</c:f>
              <c:numCache>
                <c:formatCode>0%</c:formatCode>
                <c:ptCount val="3"/>
                <c:pt idx="0">
                  <c:v>0.67</c:v>
                </c:pt>
                <c:pt idx="1">
                  <c:v>1.03</c:v>
                </c:pt>
                <c:pt idx="2">
                  <c:v>1.26</c:v>
                </c:pt>
              </c:numCache>
            </c:numRef>
          </c:val>
          <c:extLst>
            <c:ext xmlns:c16="http://schemas.microsoft.com/office/drawing/2014/chart" uri="{C3380CC4-5D6E-409C-BE32-E72D297353CC}">
              <c16:uniqueId val="{00000002-881B-41BD-90D5-08B59FEC7159}"/>
            </c:ext>
          </c:extLst>
        </c:ser>
        <c:ser>
          <c:idx val="3"/>
          <c:order val="3"/>
          <c:tx>
            <c:strRef>
              <c:f>Sheet1!$E$1</c:f>
              <c:strCache>
                <c:ptCount val="1"/>
                <c:pt idx="0">
                  <c:v>Number</c:v>
                </c:pt>
              </c:strCache>
            </c:strRef>
          </c:tx>
          <c:invertIfNegative val="0"/>
          <c:cat>
            <c:strRef>
              <c:f>Sheet1!$A$2:$A$4</c:f>
              <c:strCache>
                <c:ptCount val="3"/>
                <c:pt idx="0">
                  <c:v>2018-19</c:v>
                </c:pt>
                <c:pt idx="1">
                  <c:v>2017-18</c:v>
                </c:pt>
                <c:pt idx="2">
                  <c:v>2016-17</c:v>
                </c:pt>
              </c:strCache>
            </c:strRef>
          </c:cat>
          <c:val>
            <c:numRef>
              <c:f>Sheet1!$E$2:$E$4</c:f>
              <c:numCache>
                <c:formatCode>0%</c:formatCode>
                <c:ptCount val="3"/>
                <c:pt idx="0">
                  <c:v>0.54</c:v>
                </c:pt>
                <c:pt idx="1">
                  <c:v>1.49</c:v>
                </c:pt>
                <c:pt idx="2">
                  <c:v>1.05</c:v>
                </c:pt>
              </c:numCache>
            </c:numRef>
          </c:val>
          <c:extLst>
            <c:ext xmlns:c16="http://schemas.microsoft.com/office/drawing/2014/chart" uri="{C3380CC4-5D6E-409C-BE32-E72D297353CC}">
              <c16:uniqueId val="{00000003-881B-41BD-90D5-08B59FEC7159}"/>
            </c:ext>
          </c:extLst>
        </c:ser>
        <c:dLbls>
          <c:showLegendKey val="0"/>
          <c:showVal val="0"/>
          <c:showCatName val="0"/>
          <c:showSerName val="0"/>
          <c:showPercent val="0"/>
          <c:showBubbleSize val="0"/>
        </c:dLbls>
        <c:gapWidth val="150"/>
        <c:axId val="135979392"/>
        <c:axId val="135980928"/>
      </c:barChart>
      <c:catAx>
        <c:axId val="135979392"/>
        <c:scaling>
          <c:orientation val="minMax"/>
        </c:scaling>
        <c:delete val="0"/>
        <c:axPos val="b"/>
        <c:numFmt formatCode="General" sourceLinked="0"/>
        <c:majorTickMark val="out"/>
        <c:minorTickMark val="none"/>
        <c:tickLblPos val="nextTo"/>
        <c:crossAx val="135980928"/>
        <c:crosses val="autoZero"/>
        <c:auto val="1"/>
        <c:lblAlgn val="ctr"/>
        <c:lblOffset val="100"/>
        <c:noMultiLvlLbl val="0"/>
      </c:catAx>
      <c:valAx>
        <c:axId val="135980928"/>
        <c:scaling>
          <c:orientation val="minMax"/>
          <c:max val="1.5"/>
        </c:scaling>
        <c:delete val="0"/>
        <c:axPos val="l"/>
        <c:majorGridlines/>
        <c:numFmt formatCode="0%" sourceLinked="1"/>
        <c:majorTickMark val="out"/>
        <c:minorTickMark val="none"/>
        <c:tickLblPos val="nextTo"/>
        <c:crossAx val="135979392"/>
        <c:crosses val="autoZero"/>
        <c:crossBetween val="between"/>
        <c:majorUnit val="0.1"/>
      </c:valAx>
    </c:plotArea>
    <c:legend>
      <c:legendPos val="r"/>
      <c:overlay val="0"/>
    </c:legend>
    <c:plotVisOnly val="1"/>
    <c:dispBlanksAs val="gap"/>
    <c:showDLblsOverMax val="0"/>
  </c:chart>
  <c:spPr>
    <a:scene3d>
      <a:camera prst="orthographicFront"/>
      <a:lightRig rig="threePt" dir="t"/>
    </a:scene3d>
    <a:sp3d prstMaterial="metal">
      <a:bevelT w="88900" h="88900"/>
    </a:sp3d>
  </c:spPr>
  <c:txPr>
    <a:bodyPr/>
    <a:lstStyle/>
    <a:p>
      <a:pPr>
        <a:defRPr sz="1200"/>
      </a:pPr>
      <a:endParaRPr lang="en-US"/>
    </a:p>
  </c:txPr>
  <c:externalData r:id="rId1">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plotArea>
      <c:layout>
        <c:manualLayout>
          <c:layoutTarget val="inner"/>
          <c:xMode val="edge"/>
          <c:yMode val="edge"/>
          <c:x val="6.0586009088139839E-2"/>
          <c:y val="0.10944466249874076"/>
          <c:w val="0.92112792283495248"/>
          <c:h val="0.80322743601360291"/>
        </c:manualLayout>
      </c:layout>
      <c:barChart>
        <c:barDir val="col"/>
        <c:grouping val="clustered"/>
        <c:varyColors val="0"/>
        <c:ser>
          <c:idx val="0"/>
          <c:order val="0"/>
          <c:tx>
            <c:strRef>
              <c:f>Sheet1!$B$1</c:f>
              <c:strCache>
                <c:ptCount val="1"/>
                <c:pt idx="0">
                  <c:v>FP</c:v>
                </c:pt>
              </c:strCache>
            </c:strRef>
          </c:tx>
          <c:invertIfNegative val="0"/>
          <c:cat>
            <c:strRef>
              <c:f>Sheet1!$A$2:$A$4</c:f>
              <c:strCache>
                <c:ptCount val="3"/>
                <c:pt idx="0">
                  <c:v>2018-19</c:v>
                </c:pt>
                <c:pt idx="1">
                  <c:v>2017-18</c:v>
                </c:pt>
                <c:pt idx="2">
                  <c:v>2018-19</c:v>
                </c:pt>
              </c:strCache>
            </c:strRef>
          </c:cat>
          <c:val>
            <c:numRef>
              <c:f>Sheet1!$B$2:$B$4</c:f>
              <c:numCache>
                <c:formatCode>0%</c:formatCode>
                <c:ptCount val="3"/>
                <c:pt idx="0">
                  <c:v>0.52</c:v>
                </c:pt>
                <c:pt idx="1">
                  <c:v>0.93</c:v>
                </c:pt>
                <c:pt idx="2">
                  <c:v>0.9</c:v>
                </c:pt>
              </c:numCache>
            </c:numRef>
          </c:val>
          <c:extLst>
            <c:ext xmlns:c16="http://schemas.microsoft.com/office/drawing/2014/chart" uri="{C3380CC4-5D6E-409C-BE32-E72D297353CC}">
              <c16:uniqueId val="{00000000-145F-4D44-BBC9-9333D4EC08B5}"/>
            </c:ext>
          </c:extLst>
        </c:ser>
        <c:dLbls>
          <c:showLegendKey val="0"/>
          <c:showVal val="0"/>
          <c:showCatName val="0"/>
          <c:showSerName val="0"/>
          <c:showPercent val="0"/>
          <c:showBubbleSize val="0"/>
        </c:dLbls>
        <c:gapWidth val="219"/>
        <c:overlap val="-27"/>
        <c:axId val="136083328"/>
        <c:axId val="136084864"/>
      </c:barChart>
      <c:catAx>
        <c:axId val="136083328"/>
        <c:scaling>
          <c:orientation val="minMax"/>
        </c:scaling>
        <c:delete val="0"/>
        <c:axPos val="b"/>
        <c:numFmt formatCode="General" sourceLinked="1"/>
        <c:majorTickMark val="none"/>
        <c:minorTickMark val="none"/>
        <c:tickLblPos val="nextTo"/>
        <c:txPr>
          <a:bodyPr rot="-60000000" vert="horz"/>
          <a:lstStyle/>
          <a:p>
            <a:pPr>
              <a:defRPr/>
            </a:pPr>
            <a:endParaRPr lang="en-US"/>
          </a:p>
        </c:txPr>
        <c:crossAx val="136084864"/>
        <c:crosses val="autoZero"/>
        <c:auto val="1"/>
        <c:lblAlgn val="ctr"/>
        <c:lblOffset val="100"/>
        <c:noMultiLvlLbl val="1"/>
      </c:catAx>
      <c:valAx>
        <c:axId val="136084864"/>
        <c:scaling>
          <c:orientation val="minMax"/>
          <c:max val="1.2"/>
          <c:min val="0"/>
        </c:scaling>
        <c:delete val="0"/>
        <c:axPos val="l"/>
        <c:majorGridlines/>
        <c:numFmt formatCode="0%" sourceLinked="1"/>
        <c:majorTickMark val="none"/>
        <c:minorTickMark val="none"/>
        <c:tickLblPos val="nextTo"/>
        <c:txPr>
          <a:bodyPr rot="-60000000" vert="horz"/>
          <a:lstStyle/>
          <a:p>
            <a:pPr>
              <a:defRPr sz="1050"/>
            </a:pPr>
            <a:endParaRPr lang="en-US"/>
          </a:p>
        </c:txPr>
        <c:crossAx val="136083328"/>
        <c:crosses val="autoZero"/>
        <c:crossBetween val="between"/>
        <c:majorUnit val="0.2"/>
      </c:valAx>
    </c:plotArea>
    <c:legend>
      <c:legendPos val="t"/>
      <c:layout>
        <c:manualLayout>
          <c:xMode val="edge"/>
          <c:yMode val="edge"/>
          <c:x val="0.272152667070724"/>
          <c:y val="1.8643183595172801E-2"/>
          <c:w val="0.2807654315315522"/>
          <c:h val="5.2929740811956741E-2"/>
        </c:manualLayout>
      </c:layout>
      <c:overlay val="0"/>
      <c:txPr>
        <a:bodyPr rot="0" vert="horz"/>
        <a:lstStyle/>
        <a:p>
          <a:pPr>
            <a:defRPr/>
          </a:pPr>
          <a:endParaRPr lang="en-US"/>
        </a:p>
      </c:txPr>
    </c:legend>
    <c:plotVisOnly val="1"/>
    <c:dispBlanksAs val="gap"/>
    <c:showDLblsOverMax val="0"/>
  </c:chart>
  <c:spPr>
    <a:effectLst>
      <a:outerShdw blurRad="50800" dist="38100" dir="2700000" algn="tl" rotWithShape="0">
        <a:prstClr val="black">
          <a:alpha val="40000"/>
        </a:prstClr>
      </a:outerShdw>
    </a:effectLst>
    <a:scene3d>
      <a:camera prst="orthographicFront"/>
      <a:lightRig rig="contrasting" dir="t">
        <a:rot lat="0" lon="0" rev="1500000"/>
      </a:lightRig>
    </a:scene3d>
    <a:sp3d prstMaterial="metal">
      <a:bevelT w="88900" h="88900"/>
    </a:sp3d>
  </c:spPr>
  <c:txPr>
    <a:bodyPr/>
    <a:lstStyle/>
    <a:p>
      <a:pPr>
        <a:defRPr sz="1100" b="1"/>
      </a:pPr>
      <a:endParaRPr lang="en-US"/>
    </a:p>
  </c:txPr>
  <c:externalData r:id="rId1">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plotArea>
      <c:layout>
        <c:manualLayout>
          <c:layoutTarget val="inner"/>
          <c:xMode val="edge"/>
          <c:yMode val="edge"/>
          <c:x val="0.18633694918425395"/>
          <c:y val="0.10944462304608124"/>
          <c:w val="0.92112792283495248"/>
          <c:h val="0.80322743601360291"/>
        </c:manualLayout>
      </c:layout>
      <c:barChart>
        <c:barDir val="col"/>
        <c:grouping val="clustered"/>
        <c:varyColors val="0"/>
        <c:ser>
          <c:idx val="0"/>
          <c:order val="0"/>
          <c:tx>
            <c:strRef>
              <c:f>Sheet1!$B$1</c:f>
              <c:strCache>
                <c:ptCount val="1"/>
                <c:pt idx="0">
                  <c:v>KS1</c:v>
                </c:pt>
              </c:strCache>
            </c:strRef>
          </c:tx>
          <c:invertIfNegative val="0"/>
          <c:cat>
            <c:strRef>
              <c:f>Sheet1!$A$2:$A$4</c:f>
              <c:strCache>
                <c:ptCount val="3"/>
                <c:pt idx="0">
                  <c:v>2018-19</c:v>
                </c:pt>
                <c:pt idx="1">
                  <c:v>2017-18</c:v>
                </c:pt>
                <c:pt idx="2">
                  <c:v>2016-17</c:v>
                </c:pt>
              </c:strCache>
            </c:strRef>
          </c:cat>
          <c:val>
            <c:numRef>
              <c:f>Sheet1!$B$2:$B$4</c:f>
              <c:numCache>
                <c:formatCode>0%</c:formatCode>
                <c:ptCount val="3"/>
                <c:pt idx="0">
                  <c:v>0.75</c:v>
                </c:pt>
                <c:pt idx="1">
                  <c:v>1.1299999999999999</c:v>
                </c:pt>
                <c:pt idx="2">
                  <c:v>1.1000000000000001</c:v>
                </c:pt>
              </c:numCache>
            </c:numRef>
          </c:val>
          <c:extLst>
            <c:ext xmlns:c16="http://schemas.microsoft.com/office/drawing/2014/chart" uri="{C3380CC4-5D6E-409C-BE32-E72D297353CC}">
              <c16:uniqueId val="{00000000-57B7-476E-AF24-290D989DB686}"/>
            </c:ext>
          </c:extLst>
        </c:ser>
        <c:dLbls>
          <c:showLegendKey val="0"/>
          <c:showVal val="0"/>
          <c:showCatName val="0"/>
          <c:showSerName val="0"/>
          <c:showPercent val="0"/>
          <c:showBubbleSize val="0"/>
        </c:dLbls>
        <c:gapWidth val="219"/>
        <c:overlap val="-27"/>
        <c:axId val="136043904"/>
        <c:axId val="136049792"/>
      </c:barChart>
      <c:catAx>
        <c:axId val="136043904"/>
        <c:scaling>
          <c:orientation val="minMax"/>
        </c:scaling>
        <c:delete val="0"/>
        <c:axPos val="b"/>
        <c:numFmt formatCode="General" sourceLinked="1"/>
        <c:majorTickMark val="none"/>
        <c:minorTickMark val="none"/>
        <c:tickLblPos val="nextTo"/>
        <c:txPr>
          <a:bodyPr rot="-60000000" vert="horz"/>
          <a:lstStyle/>
          <a:p>
            <a:pPr>
              <a:defRPr/>
            </a:pPr>
            <a:endParaRPr lang="en-US"/>
          </a:p>
        </c:txPr>
        <c:crossAx val="136049792"/>
        <c:crosses val="autoZero"/>
        <c:auto val="1"/>
        <c:lblAlgn val="ctr"/>
        <c:lblOffset val="100"/>
        <c:noMultiLvlLbl val="1"/>
      </c:catAx>
      <c:valAx>
        <c:axId val="136049792"/>
        <c:scaling>
          <c:orientation val="minMax"/>
          <c:max val="1.2"/>
          <c:min val="0"/>
        </c:scaling>
        <c:delete val="0"/>
        <c:axPos val="l"/>
        <c:majorGridlines/>
        <c:numFmt formatCode="0%" sourceLinked="1"/>
        <c:majorTickMark val="none"/>
        <c:minorTickMark val="none"/>
        <c:tickLblPos val="nextTo"/>
        <c:txPr>
          <a:bodyPr rot="-60000000" vert="horz"/>
          <a:lstStyle/>
          <a:p>
            <a:pPr>
              <a:defRPr/>
            </a:pPr>
            <a:endParaRPr lang="en-US"/>
          </a:p>
        </c:txPr>
        <c:crossAx val="136043904"/>
        <c:crosses val="autoZero"/>
        <c:crossBetween val="between"/>
        <c:majorUnit val="0.2"/>
      </c:valAx>
    </c:plotArea>
    <c:legend>
      <c:legendPos val="t"/>
      <c:layout>
        <c:manualLayout>
          <c:xMode val="edge"/>
          <c:yMode val="edge"/>
          <c:x val="0.3354227827669134"/>
          <c:y val="4.3245140605897986E-3"/>
          <c:w val="0.2807654315315522"/>
          <c:h val="9.1112817315494102E-2"/>
        </c:manualLayout>
      </c:layout>
      <c:overlay val="0"/>
      <c:txPr>
        <a:bodyPr rot="0" vert="horz"/>
        <a:lstStyle/>
        <a:p>
          <a:pPr>
            <a:defRPr/>
          </a:pPr>
          <a:endParaRPr lang="en-US"/>
        </a:p>
      </c:txPr>
    </c:legend>
    <c:plotVisOnly val="1"/>
    <c:dispBlanksAs val="gap"/>
    <c:showDLblsOverMax val="0"/>
  </c:chart>
  <c:spPr>
    <a:effectLst>
      <a:outerShdw blurRad="50800" dist="38100" dir="2700000" algn="tl" rotWithShape="0">
        <a:prstClr val="black">
          <a:alpha val="40000"/>
        </a:prstClr>
      </a:outerShdw>
    </a:effectLst>
    <a:scene3d>
      <a:camera prst="orthographicFront"/>
      <a:lightRig rig="threePt" dir="t"/>
    </a:scene3d>
    <a:sp3d prstMaterial="metal">
      <a:bevelT w="88900" h="88900"/>
    </a:sp3d>
  </c:spPr>
  <c:txPr>
    <a:bodyPr/>
    <a:lstStyle/>
    <a:p>
      <a:pPr>
        <a:defRPr sz="1100" b="1"/>
      </a:pPr>
      <a:endParaRPr lang="en-US"/>
    </a:p>
  </c:txPr>
  <c:externalData r:id="rId1">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plotArea>
      <c:layout>
        <c:manualLayout>
          <c:layoutTarget val="inner"/>
          <c:xMode val="edge"/>
          <c:yMode val="edge"/>
          <c:x val="0.18633694918425395"/>
          <c:y val="0.10944462304608124"/>
          <c:w val="0.92112792283495248"/>
          <c:h val="0.80322743601360291"/>
        </c:manualLayout>
      </c:layout>
      <c:barChart>
        <c:barDir val="col"/>
        <c:grouping val="clustered"/>
        <c:varyColors val="0"/>
        <c:ser>
          <c:idx val="0"/>
          <c:order val="0"/>
          <c:tx>
            <c:strRef>
              <c:f>Sheet1!$B$1</c:f>
              <c:strCache>
                <c:ptCount val="1"/>
                <c:pt idx="0">
                  <c:v>KS2</c:v>
                </c:pt>
              </c:strCache>
            </c:strRef>
          </c:tx>
          <c:invertIfNegative val="0"/>
          <c:cat>
            <c:strRef>
              <c:f>Sheet1!$A$2:$A$4</c:f>
              <c:strCache>
                <c:ptCount val="3"/>
                <c:pt idx="0">
                  <c:v>2018-19</c:v>
                </c:pt>
                <c:pt idx="1">
                  <c:v>2017-18</c:v>
                </c:pt>
                <c:pt idx="2">
                  <c:v>2016-17</c:v>
                </c:pt>
              </c:strCache>
            </c:strRef>
          </c:cat>
          <c:val>
            <c:numRef>
              <c:f>Sheet1!$B$2:$B$4</c:f>
              <c:numCache>
                <c:formatCode>0%</c:formatCode>
                <c:ptCount val="3"/>
                <c:pt idx="0">
                  <c:v>0.51</c:v>
                </c:pt>
                <c:pt idx="1">
                  <c:v>1.03</c:v>
                </c:pt>
                <c:pt idx="2">
                  <c:v>1</c:v>
                </c:pt>
              </c:numCache>
            </c:numRef>
          </c:val>
          <c:extLst>
            <c:ext xmlns:c16="http://schemas.microsoft.com/office/drawing/2014/chart" uri="{C3380CC4-5D6E-409C-BE32-E72D297353CC}">
              <c16:uniqueId val="{00000000-1E8B-4A48-BA76-E964F92AC7CB}"/>
            </c:ext>
          </c:extLst>
        </c:ser>
        <c:dLbls>
          <c:showLegendKey val="0"/>
          <c:showVal val="0"/>
          <c:showCatName val="0"/>
          <c:showSerName val="0"/>
          <c:showPercent val="0"/>
          <c:showBubbleSize val="0"/>
        </c:dLbls>
        <c:gapWidth val="219"/>
        <c:overlap val="-27"/>
        <c:axId val="136537216"/>
        <c:axId val="136538752"/>
      </c:barChart>
      <c:catAx>
        <c:axId val="136537216"/>
        <c:scaling>
          <c:orientation val="minMax"/>
        </c:scaling>
        <c:delete val="0"/>
        <c:axPos val="b"/>
        <c:numFmt formatCode="General" sourceLinked="1"/>
        <c:majorTickMark val="none"/>
        <c:minorTickMark val="none"/>
        <c:tickLblPos val="nextTo"/>
        <c:txPr>
          <a:bodyPr rot="-60000000" vert="horz"/>
          <a:lstStyle/>
          <a:p>
            <a:pPr>
              <a:defRPr/>
            </a:pPr>
            <a:endParaRPr lang="en-US"/>
          </a:p>
        </c:txPr>
        <c:crossAx val="136538752"/>
        <c:crosses val="autoZero"/>
        <c:auto val="1"/>
        <c:lblAlgn val="ctr"/>
        <c:lblOffset val="100"/>
        <c:noMultiLvlLbl val="1"/>
      </c:catAx>
      <c:valAx>
        <c:axId val="136538752"/>
        <c:scaling>
          <c:orientation val="minMax"/>
          <c:max val="1.2"/>
          <c:min val="0"/>
        </c:scaling>
        <c:delete val="0"/>
        <c:axPos val="l"/>
        <c:majorGridlines/>
        <c:numFmt formatCode="0%" sourceLinked="1"/>
        <c:majorTickMark val="none"/>
        <c:minorTickMark val="none"/>
        <c:tickLblPos val="nextTo"/>
        <c:txPr>
          <a:bodyPr rot="-60000000" vert="horz"/>
          <a:lstStyle/>
          <a:p>
            <a:pPr>
              <a:defRPr/>
            </a:pPr>
            <a:endParaRPr lang="en-US"/>
          </a:p>
        </c:txPr>
        <c:crossAx val="136537216"/>
        <c:crosses val="autoZero"/>
        <c:crossBetween val="between"/>
        <c:majorUnit val="0.2"/>
      </c:valAx>
    </c:plotArea>
    <c:legend>
      <c:legendPos val="t"/>
      <c:layout>
        <c:manualLayout>
          <c:xMode val="edge"/>
          <c:yMode val="edge"/>
          <c:x val="0.272152667070724"/>
          <c:y val="1.8643183595172801E-2"/>
          <c:w val="0.2807654315315522"/>
          <c:h val="5.2929740811956741E-2"/>
        </c:manualLayout>
      </c:layout>
      <c:overlay val="0"/>
      <c:spPr>
        <a:scene3d>
          <a:camera prst="orthographicFront"/>
          <a:lightRig rig="threePt" dir="t"/>
        </a:scene3d>
        <a:sp3d>
          <a:bevelT/>
        </a:sp3d>
      </c:spPr>
      <c:txPr>
        <a:bodyPr rot="0" vert="horz"/>
        <a:lstStyle/>
        <a:p>
          <a:pPr>
            <a:defRPr/>
          </a:pPr>
          <a:endParaRPr lang="en-US"/>
        </a:p>
      </c:txPr>
    </c:legend>
    <c:plotVisOnly val="1"/>
    <c:dispBlanksAs val="gap"/>
    <c:showDLblsOverMax val="0"/>
  </c:chart>
  <c:spPr>
    <a:effectLst>
      <a:outerShdw blurRad="50800" dist="38100" dir="2700000" algn="tl" rotWithShape="0">
        <a:prstClr val="black">
          <a:alpha val="40000"/>
        </a:prstClr>
      </a:outerShdw>
    </a:effectLst>
    <a:scene3d>
      <a:camera prst="orthographicFront"/>
      <a:lightRig rig="threePt" dir="t"/>
    </a:scene3d>
    <a:sp3d prstMaterial="metal">
      <a:bevelT w="88900" h="88900"/>
    </a:sp3d>
  </c:spPr>
  <c:txPr>
    <a:bodyPr/>
    <a:lstStyle/>
    <a:p>
      <a:pPr>
        <a:defRPr sz="1100" b="1"/>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title>
      <c:overlay val="0"/>
    </c:title>
    <c:autoTitleDeleted val="0"/>
    <c:plotArea>
      <c:layout/>
      <c:barChart>
        <c:barDir val="col"/>
        <c:grouping val="clustered"/>
        <c:varyColors val="0"/>
        <c:ser>
          <c:idx val="0"/>
          <c:order val="0"/>
          <c:tx>
            <c:strRef>
              <c:f>Sheet1!$B$1</c:f>
              <c:strCache>
                <c:ptCount val="1"/>
                <c:pt idx="0">
                  <c:v>PSHE</c:v>
                </c:pt>
              </c:strCache>
            </c:strRef>
          </c:tx>
          <c:invertIfNegative val="0"/>
          <c:cat>
            <c:strRef>
              <c:f>Sheet1!$A$2:$A$4</c:f>
              <c:strCache>
                <c:ptCount val="3"/>
                <c:pt idx="0">
                  <c:v>2018-19</c:v>
                </c:pt>
                <c:pt idx="1">
                  <c:v>2017-18</c:v>
                </c:pt>
                <c:pt idx="2">
                  <c:v>2016-17</c:v>
                </c:pt>
              </c:strCache>
            </c:strRef>
          </c:cat>
          <c:val>
            <c:numRef>
              <c:f>Sheet1!$B$2:$B$4</c:f>
              <c:numCache>
                <c:formatCode>0%</c:formatCode>
                <c:ptCount val="3"/>
                <c:pt idx="0">
                  <c:v>0.62</c:v>
                </c:pt>
                <c:pt idx="1">
                  <c:v>1.0900000000000001</c:v>
                </c:pt>
                <c:pt idx="2">
                  <c:v>1.03</c:v>
                </c:pt>
              </c:numCache>
            </c:numRef>
          </c:val>
          <c:extLst>
            <c:ext xmlns:c16="http://schemas.microsoft.com/office/drawing/2014/chart" uri="{C3380CC4-5D6E-409C-BE32-E72D297353CC}">
              <c16:uniqueId val="{00000000-881B-41BD-90D5-08B59FEC7159}"/>
            </c:ext>
          </c:extLst>
        </c:ser>
        <c:dLbls>
          <c:showLegendKey val="0"/>
          <c:showVal val="0"/>
          <c:showCatName val="0"/>
          <c:showSerName val="0"/>
          <c:showPercent val="0"/>
          <c:showBubbleSize val="0"/>
        </c:dLbls>
        <c:gapWidth val="150"/>
        <c:axId val="136714112"/>
        <c:axId val="136715648"/>
      </c:barChart>
      <c:catAx>
        <c:axId val="136714112"/>
        <c:scaling>
          <c:orientation val="minMax"/>
        </c:scaling>
        <c:delete val="0"/>
        <c:axPos val="b"/>
        <c:numFmt formatCode="General" sourceLinked="0"/>
        <c:majorTickMark val="out"/>
        <c:minorTickMark val="none"/>
        <c:tickLblPos val="nextTo"/>
        <c:crossAx val="136715648"/>
        <c:crosses val="autoZero"/>
        <c:auto val="1"/>
        <c:lblAlgn val="ctr"/>
        <c:lblOffset val="100"/>
        <c:noMultiLvlLbl val="0"/>
      </c:catAx>
      <c:valAx>
        <c:axId val="136715648"/>
        <c:scaling>
          <c:orientation val="minMax"/>
          <c:max val="1.1000000000000001"/>
        </c:scaling>
        <c:delete val="0"/>
        <c:axPos val="l"/>
        <c:majorGridlines/>
        <c:numFmt formatCode="0%" sourceLinked="1"/>
        <c:majorTickMark val="out"/>
        <c:minorTickMark val="none"/>
        <c:tickLblPos val="nextTo"/>
        <c:crossAx val="136714112"/>
        <c:crosses val="autoZero"/>
        <c:crossBetween val="between"/>
        <c:majorUnit val="0.1"/>
      </c:valAx>
    </c:plotArea>
    <c:legend>
      <c:legendPos val="r"/>
      <c:overlay val="0"/>
    </c:legend>
    <c:plotVisOnly val="1"/>
    <c:dispBlanksAs val="gap"/>
    <c:showDLblsOverMax val="0"/>
  </c:chart>
  <c:spPr>
    <a:scene3d>
      <a:camera prst="orthographicFront"/>
      <a:lightRig rig="threePt" dir="t"/>
    </a:scene3d>
    <a:sp3d prstMaterial="metal">
      <a:bevelT w="88900" h="88900"/>
    </a:sp3d>
  </c:spPr>
  <c:txPr>
    <a:bodyPr/>
    <a:lstStyle/>
    <a:p>
      <a:pPr>
        <a:defRPr sz="12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plotArea>
      <c:layout>
        <c:manualLayout>
          <c:layoutTarget val="inner"/>
          <c:xMode val="edge"/>
          <c:yMode val="edge"/>
          <c:x val="0.18633694918425395"/>
          <c:y val="0.10944462304608124"/>
          <c:w val="0.92112792283495248"/>
          <c:h val="0.80322743601360291"/>
        </c:manualLayout>
      </c:layout>
      <c:barChart>
        <c:barDir val="col"/>
        <c:grouping val="clustered"/>
        <c:varyColors val="0"/>
        <c:ser>
          <c:idx val="0"/>
          <c:order val="0"/>
          <c:tx>
            <c:strRef>
              <c:f>Sheet1!$B$1</c:f>
              <c:strCache>
                <c:ptCount val="1"/>
                <c:pt idx="0">
                  <c:v>KS1</c:v>
                </c:pt>
              </c:strCache>
            </c:strRef>
          </c:tx>
          <c:invertIfNegative val="0"/>
          <c:cat>
            <c:strRef>
              <c:f>Sheet1!$A$2:$A$4</c:f>
              <c:strCache>
                <c:ptCount val="3"/>
                <c:pt idx="0">
                  <c:v>2018-19</c:v>
                </c:pt>
                <c:pt idx="1">
                  <c:v>2017-18</c:v>
                </c:pt>
                <c:pt idx="2">
                  <c:v>2016-17</c:v>
                </c:pt>
              </c:strCache>
            </c:strRef>
          </c:cat>
          <c:val>
            <c:numRef>
              <c:f>Sheet1!$B$2:$B$4</c:f>
              <c:numCache>
                <c:formatCode>0%</c:formatCode>
                <c:ptCount val="3"/>
                <c:pt idx="0">
                  <c:v>0.71</c:v>
                </c:pt>
                <c:pt idx="1">
                  <c:v>1.19</c:v>
                </c:pt>
                <c:pt idx="2">
                  <c:v>1.1299999999999999</c:v>
                </c:pt>
              </c:numCache>
            </c:numRef>
          </c:val>
          <c:extLst>
            <c:ext xmlns:c16="http://schemas.microsoft.com/office/drawing/2014/chart" uri="{C3380CC4-5D6E-409C-BE32-E72D297353CC}">
              <c16:uniqueId val="{00000000-57B7-476E-AF24-290D989DB686}"/>
            </c:ext>
          </c:extLst>
        </c:ser>
        <c:dLbls>
          <c:showLegendKey val="0"/>
          <c:showVal val="0"/>
          <c:showCatName val="0"/>
          <c:showSerName val="0"/>
          <c:showPercent val="0"/>
          <c:showBubbleSize val="0"/>
        </c:dLbls>
        <c:gapWidth val="219"/>
        <c:overlap val="-27"/>
        <c:axId val="136904704"/>
        <c:axId val="136906240"/>
      </c:barChart>
      <c:catAx>
        <c:axId val="136904704"/>
        <c:scaling>
          <c:orientation val="minMax"/>
        </c:scaling>
        <c:delete val="0"/>
        <c:axPos val="b"/>
        <c:numFmt formatCode="General" sourceLinked="1"/>
        <c:majorTickMark val="none"/>
        <c:minorTickMark val="none"/>
        <c:tickLblPos val="nextTo"/>
        <c:txPr>
          <a:bodyPr rot="-60000000" vert="horz"/>
          <a:lstStyle/>
          <a:p>
            <a:pPr>
              <a:defRPr/>
            </a:pPr>
            <a:endParaRPr lang="en-US"/>
          </a:p>
        </c:txPr>
        <c:crossAx val="136906240"/>
        <c:crosses val="autoZero"/>
        <c:auto val="1"/>
        <c:lblAlgn val="ctr"/>
        <c:lblOffset val="100"/>
        <c:noMultiLvlLbl val="1"/>
      </c:catAx>
      <c:valAx>
        <c:axId val="136906240"/>
        <c:scaling>
          <c:orientation val="minMax"/>
          <c:max val="1.25"/>
          <c:min val="0"/>
        </c:scaling>
        <c:delete val="0"/>
        <c:axPos val="l"/>
        <c:majorGridlines/>
        <c:numFmt formatCode="0%" sourceLinked="1"/>
        <c:majorTickMark val="none"/>
        <c:minorTickMark val="none"/>
        <c:tickLblPos val="nextTo"/>
        <c:txPr>
          <a:bodyPr rot="-60000000" vert="horz"/>
          <a:lstStyle/>
          <a:p>
            <a:pPr>
              <a:defRPr/>
            </a:pPr>
            <a:endParaRPr lang="en-US"/>
          </a:p>
        </c:txPr>
        <c:crossAx val="136904704"/>
        <c:crosses val="autoZero"/>
        <c:crossBetween val="between"/>
        <c:majorUnit val="0.25"/>
      </c:valAx>
    </c:plotArea>
    <c:legend>
      <c:legendPos val="t"/>
      <c:layout>
        <c:manualLayout>
          <c:xMode val="edge"/>
          <c:yMode val="edge"/>
          <c:x val="0.272152667070724"/>
          <c:y val="1.8643183595172801E-2"/>
          <c:w val="0.2807654315315522"/>
          <c:h val="5.2929740811956741E-2"/>
        </c:manualLayout>
      </c:layout>
      <c:overlay val="0"/>
      <c:txPr>
        <a:bodyPr rot="0" vert="horz"/>
        <a:lstStyle/>
        <a:p>
          <a:pPr>
            <a:defRPr/>
          </a:pPr>
          <a:endParaRPr lang="en-US"/>
        </a:p>
      </c:txPr>
    </c:legend>
    <c:plotVisOnly val="1"/>
    <c:dispBlanksAs val="gap"/>
    <c:showDLblsOverMax val="0"/>
  </c:chart>
  <c:spPr>
    <a:effectLst>
      <a:outerShdw blurRad="50800" dist="38100" dir="2700000" algn="tl" rotWithShape="0">
        <a:prstClr val="black">
          <a:alpha val="40000"/>
        </a:prstClr>
      </a:outerShdw>
    </a:effectLst>
    <a:scene3d>
      <a:camera prst="orthographicFront"/>
      <a:lightRig rig="threePt" dir="t"/>
    </a:scene3d>
    <a:sp3d prstMaterial="metal">
      <a:bevelT w="88900" h="88900"/>
    </a:sp3d>
  </c:spPr>
  <c:txPr>
    <a:bodyPr/>
    <a:lstStyle/>
    <a:p>
      <a:pPr>
        <a:defRPr sz="1100" b="1"/>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plotArea>
      <c:layout>
        <c:manualLayout>
          <c:layoutTarget val="inner"/>
          <c:xMode val="edge"/>
          <c:yMode val="edge"/>
          <c:x val="0.18633694918425395"/>
          <c:y val="0.10944462304608124"/>
          <c:w val="0.92112792283495248"/>
          <c:h val="0.80322743601360291"/>
        </c:manualLayout>
      </c:layout>
      <c:barChart>
        <c:barDir val="col"/>
        <c:grouping val="clustered"/>
        <c:varyColors val="0"/>
        <c:ser>
          <c:idx val="0"/>
          <c:order val="0"/>
          <c:tx>
            <c:strRef>
              <c:f>Sheet1!$B$1</c:f>
              <c:strCache>
                <c:ptCount val="1"/>
                <c:pt idx="0">
                  <c:v>KS2</c:v>
                </c:pt>
              </c:strCache>
            </c:strRef>
          </c:tx>
          <c:invertIfNegative val="0"/>
          <c:cat>
            <c:strRef>
              <c:f>Sheet1!$A$2:$A$4</c:f>
              <c:strCache>
                <c:ptCount val="3"/>
                <c:pt idx="0">
                  <c:v>2018-19</c:v>
                </c:pt>
                <c:pt idx="1">
                  <c:v>2017-18</c:v>
                </c:pt>
                <c:pt idx="2">
                  <c:v>2016-17</c:v>
                </c:pt>
              </c:strCache>
            </c:strRef>
          </c:cat>
          <c:val>
            <c:numRef>
              <c:f>Sheet1!$B$2:$B$4</c:f>
              <c:numCache>
                <c:formatCode>0%</c:formatCode>
                <c:ptCount val="3"/>
                <c:pt idx="0">
                  <c:v>0.56999999999999995</c:v>
                </c:pt>
                <c:pt idx="1">
                  <c:v>0.99</c:v>
                </c:pt>
                <c:pt idx="2">
                  <c:v>0.93</c:v>
                </c:pt>
              </c:numCache>
            </c:numRef>
          </c:val>
          <c:extLst>
            <c:ext xmlns:c16="http://schemas.microsoft.com/office/drawing/2014/chart" uri="{C3380CC4-5D6E-409C-BE32-E72D297353CC}">
              <c16:uniqueId val="{00000000-1E8B-4A48-BA76-E964F92AC7CB}"/>
            </c:ext>
          </c:extLst>
        </c:ser>
        <c:dLbls>
          <c:showLegendKey val="0"/>
          <c:showVal val="0"/>
          <c:showCatName val="0"/>
          <c:showSerName val="0"/>
          <c:showPercent val="0"/>
          <c:showBubbleSize val="0"/>
        </c:dLbls>
        <c:gapWidth val="219"/>
        <c:overlap val="-27"/>
        <c:axId val="137250304"/>
        <c:axId val="137251840"/>
      </c:barChart>
      <c:catAx>
        <c:axId val="137250304"/>
        <c:scaling>
          <c:orientation val="minMax"/>
        </c:scaling>
        <c:delete val="0"/>
        <c:axPos val="b"/>
        <c:numFmt formatCode="General" sourceLinked="1"/>
        <c:majorTickMark val="none"/>
        <c:minorTickMark val="none"/>
        <c:tickLblPos val="nextTo"/>
        <c:txPr>
          <a:bodyPr rot="-60000000" vert="horz"/>
          <a:lstStyle/>
          <a:p>
            <a:pPr>
              <a:defRPr/>
            </a:pPr>
            <a:endParaRPr lang="en-US"/>
          </a:p>
        </c:txPr>
        <c:crossAx val="137251840"/>
        <c:crosses val="autoZero"/>
        <c:auto val="1"/>
        <c:lblAlgn val="ctr"/>
        <c:lblOffset val="100"/>
        <c:noMultiLvlLbl val="1"/>
      </c:catAx>
      <c:valAx>
        <c:axId val="137251840"/>
        <c:scaling>
          <c:orientation val="minMax"/>
          <c:max val="1.25"/>
          <c:min val="0"/>
        </c:scaling>
        <c:delete val="0"/>
        <c:axPos val="l"/>
        <c:majorGridlines/>
        <c:numFmt formatCode="0%" sourceLinked="1"/>
        <c:majorTickMark val="none"/>
        <c:minorTickMark val="none"/>
        <c:tickLblPos val="nextTo"/>
        <c:txPr>
          <a:bodyPr rot="-60000000" vert="horz"/>
          <a:lstStyle/>
          <a:p>
            <a:pPr>
              <a:defRPr/>
            </a:pPr>
            <a:endParaRPr lang="en-US"/>
          </a:p>
        </c:txPr>
        <c:crossAx val="137250304"/>
        <c:crosses val="autoZero"/>
        <c:crossBetween val="between"/>
        <c:majorUnit val="0.25"/>
      </c:valAx>
    </c:plotArea>
    <c:legend>
      <c:legendPos val="t"/>
      <c:layout>
        <c:manualLayout>
          <c:xMode val="edge"/>
          <c:yMode val="edge"/>
          <c:x val="0.272152667070724"/>
          <c:y val="1.8643183595172801E-2"/>
          <c:w val="0.2807654315315522"/>
          <c:h val="5.2929740811956741E-2"/>
        </c:manualLayout>
      </c:layout>
      <c:overlay val="0"/>
      <c:spPr>
        <a:scene3d>
          <a:camera prst="orthographicFront"/>
          <a:lightRig rig="threePt" dir="t"/>
        </a:scene3d>
        <a:sp3d>
          <a:bevelT/>
        </a:sp3d>
      </c:spPr>
      <c:txPr>
        <a:bodyPr rot="0" vert="horz"/>
        <a:lstStyle/>
        <a:p>
          <a:pPr>
            <a:defRPr/>
          </a:pPr>
          <a:endParaRPr lang="en-US"/>
        </a:p>
      </c:txPr>
    </c:legend>
    <c:plotVisOnly val="1"/>
    <c:dispBlanksAs val="gap"/>
    <c:showDLblsOverMax val="0"/>
  </c:chart>
  <c:spPr>
    <a:effectLst>
      <a:outerShdw blurRad="50800" dist="38100" dir="2700000" algn="tl" rotWithShape="0">
        <a:prstClr val="black">
          <a:alpha val="40000"/>
        </a:prstClr>
      </a:outerShdw>
    </a:effectLst>
    <a:scene3d>
      <a:camera prst="orthographicFront"/>
      <a:lightRig rig="threePt" dir="t"/>
    </a:scene3d>
    <a:sp3d prstMaterial="metal">
      <a:bevelT w="88900" h="88900"/>
    </a:sp3d>
  </c:spPr>
  <c:txPr>
    <a:bodyPr/>
    <a:lstStyle/>
    <a:p>
      <a:pPr>
        <a:defRPr sz="1100" b="1"/>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plotArea>
      <c:layout>
        <c:manualLayout>
          <c:layoutTarget val="inner"/>
          <c:xMode val="edge"/>
          <c:yMode val="edge"/>
          <c:x val="0.18633694918425395"/>
          <c:y val="0.10944462304608124"/>
          <c:w val="0.92112792283495248"/>
          <c:h val="0.80322743601360291"/>
        </c:manualLayout>
      </c:layout>
      <c:barChart>
        <c:barDir val="col"/>
        <c:grouping val="clustered"/>
        <c:varyColors val="0"/>
        <c:ser>
          <c:idx val="0"/>
          <c:order val="0"/>
          <c:tx>
            <c:strRef>
              <c:f>Sheet1!$B$1</c:f>
              <c:strCache>
                <c:ptCount val="1"/>
                <c:pt idx="0">
                  <c:v>FP</c:v>
                </c:pt>
              </c:strCache>
            </c:strRef>
          </c:tx>
          <c:invertIfNegative val="0"/>
          <c:cat>
            <c:strRef>
              <c:f>Sheet1!$A$2:$A$4</c:f>
              <c:strCache>
                <c:ptCount val="3"/>
                <c:pt idx="0">
                  <c:v>2018-19</c:v>
                </c:pt>
                <c:pt idx="1">
                  <c:v>2017-18</c:v>
                </c:pt>
                <c:pt idx="2">
                  <c:v>2016-17</c:v>
                </c:pt>
              </c:strCache>
            </c:strRef>
          </c:cat>
          <c:val>
            <c:numRef>
              <c:f>Sheet1!$B$2:$B$4</c:f>
              <c:numCache>
                <c:formatCode>0%</c:formatCode>
                <c:ptCount val="3"/>
                <c:pt idx="0">
                  <c:v>0.57999999999999996</c:v>
                </c:pt>
                <c:pt idx="1">
                  <c:v>1.0900000000000001</c:v>
                </c:pt>
                <c:pt idx="2">
                  <c:v>1.03</c:v>
                </c:pt>
              </c:numCache>
            </c:numRef>
          </c:val>
          <c:extLst>
            <c:ext xmlns:c16="http://schemas.microsoft.com/office/drawing/2014/chart" uri="{C3380CC4-5D6E-409C-BE32-E72D297353CC}">
              <c16:uniqueId val="{00000000-57B7-476E-AF24-290D989DB686}"/>
            </c:ext>
          </c:extLst>
        </c:ser>
        <c:dLbls>
          <c:showLegendKey val="0"/>
          <c:showVal val="0"/>
          <c:showCatName val="0"/>
          <c:showSerName val="0"/>
          <c:showPercent val="0"/>
          <c:showBubbleSize val="0"/>
        </c:dLbls>
        <c:gapWidth val="219"/>
        <c:overlap val="-27"/>
        <c:axId val="137214976"/>
        <c:axId val="137216768"/>
      </c:barChart>
      <c:catAx>
        <c:axId val="137214976"/>
        <c:scaling>
          <c:orientation val="minMax"/>
        </c:scaling>
        <c:delete val="0"/>
        <c:axPos val="b"/>
        <c:numFmt formatCode="General" sourceLinked="1"/>
        <c:majorTickMark val="none"/>
        <c:minorTickMark val="none"/>
        <c:tickLblPos val="nextTo"/>
        <c:txPr>
          <a:bodyPr rot="-60000000" vert="horz"/>
          <a:lstStyle/>
          <a:p>
            <a:pPr>
              <a:defRPr/>
            </a:pPr>
            <a:endParaRPr lang="en-US"/>
          </a:p>
        </c:txPr>
        <c:crossAx val="137216768"/>
        <c:crosses val="autoZero"/>
        <c:auto val="1"/>
        <c:lblAlgn val="ctr"/>
        <c:lblOffset val="100"/>
        <c:noMultiLvlLbl val="1"/>
      </c:catAx>
      <c:valAx>
        <c:axId val="137216768"/>
        <c:scaling>
          <c:orientation val="minMax"/>
          <c:max val="1.25"/>
          <c:min val="0"/>
        </c:scaling>
        <c:delete val="0"/>
        <c:axPos val="l"/>
        <c:majorGridlines/>
        <c:numFmt formatCode="0%" sourceLinked="1"/>
        <c:majorTickMark val="none"/>
        <c:minorTickMark val="none"/>
        <c:tickLblPos val="nextTo"/>
        <c:txPr>
          <a:bodyPr rot="-60000000" vert="horz"/>
          <a:lstStyle/>
          <a:p>
            <a:pPr>
              <a:defRPr/>
            </a:pPr>
            <a:endParaRPr lang="en-US"/>
          </a:p>
        </c:txPr>
        <c:crossAx val="137214976"/>
        <c:crosses val="autoZero"/>
        <c:crossBetween val="between"/>
        <c:majorUnit val="0.25"/>
      </c:valAx>
    </c:plotArea>
    <c:legend>
      <c:legendPos val="t"/>
      <c:layout>
        <c:manualLayout>
          <c:xMode val="edge"/>
          <c:yMode val="edge"/>
          <c:x val="0.272152667070724"/>
          <c:y val="1.8643183595172801E-2"/>
          <c:w val="0.2807654315315522"/>
          <c:h val="5.2929740811956741E-2"/>
        </c:manualLayout>
      </c:layout>
      <c:overlay val="0"/>
      <c:txPr>
        <a:bodyPr rot="0" vert="horz"/>
        <a:lstStyle/>
        <a:p>
          <a:pPr>
            <a:defRPr/>
          </a:pPr>
          <a:endParaRPr lang="en-US"/>
        </a:p>
      </c:txPr>
    </c:legend>
    <c:plotVisOnly val="1"/>
    <c:dispBlanksAs val="gap"/>
    <c:showDLblsOverMax val="0"/>
  </c:chart>
  <c:spPr>
    <a:effectLst>
      <a:outerShdw blurRad="50800" dist="38100" dir="2700000" algn="tl" rotWithShape="0">
        <a:prstClr val="black">
          <a:alpha val="40000"/>
        </a:prstClr>
      </a:outerShdw>
    </a:effectLst>
    <a:scene3d>
      <a:camera prst="orthographicFront"/>
      <a:lightRig rig="threePt" dir="t"/>
    </a:scene3d>
    <a:sp3d prstMaterial="metal">
      <a:bevelT w="88900" h="88900"/>
    </a:sp3d>
  </c:spPr>
  <c:txPr>
    <a:bodyPr/>
    <a:lstStyle/>
    <a:p>
      <a:pPr>
        <a:defRPr sz="1100" b="1"/>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plotArea>
      <c:layout/>
      <c:pieChart>
        <c:varyColors val="1"/>
        <c:ser>
          <c:idx val="0"/>
          <c:order val="0"/>
          <c:tx>
            <c:strRef>
              <c:f>Sheet1!$B$1</c:f>
              <c:strCache>
                <c:ptCount val="1"/>
                <c:pt idx="0">
                  <c:v>Column1</c:v>
                </c:pt>
              </c:strCache>
            </c:strRef>
          </c:tx>
          <c:cat>
            <c:strRef>
              <c:f>Sheet1!$A$2:$A$14</c:f>
              <c:strCache>
                <c:ptCount val="13"/>
                <c:pt idx="0">
                  <c:v>Bengali</c:v>
                </c:pt>
                <c:pt idx="1">
                  <c:v>Czech</c:v>
                </c:pt>
                <c:pt idx="2">
                  <c:v>Panjabi</c:v>
                </c:pt>
                <c:pt idx="3">
                  <c:v>Arabic</c:v>
                </c:pt>
                <c:pt idx="4">
                  <c:v>Romanian</c:v>
                </c:pt>
                <c:pt idx="5">
                  <c:v>Kurdish</c:v>
                </c:pt>
                <c:pt idx="6">
                  <c:v>Persian</c:v>
                </c:pt>
                <c:pt idx="7">
                  <c:v>Urdu</c:v>
                </c:pt>
                <c:pt idx="8">
                  <c:v>Other</c:v>
                </c:pt>
                <c:pt idx="9">
                  <c:v>Manding</c:v>
                </c:pt>
                <c:pt idx="10">
                  <c:v>Somali</c:v>
                </c:pt>
                <c:pt idx="11">
                  <c:v>Polish</c:v>
                </c:pt>
                <c:pt idx="12">
                  <c:v>Malayalam</c:v>
                </c:pt>
              </c:strCache>
            </c:strRef>
          </c:cat>
          <c:val>
            <c:numRef>
              <c:f>Sheet1!$B$2:$B$14</c:f>
              <c:numCache>
                <c:formatCode>General</c:formatCode>
                <c:ptCount val="13"/>
                <c:pt idx="0">
                  <c:v>6</c:v>
                </c:pt>
                <c:pt idx="1">
                  <c:v>1</c:v>
                </c:pt>
                <c:pt idx="2">
                  <c:v>2</c:v>
                </c:pt>
                <c:pt idx="3">
                  <c:v>2</c:v>
                </c:pt>
                <c:pt idx="4">
                  <c:v>1</c:v>
                </c:pt>
                <c:pt idx="5">
                  <c:v>1</c:v>
                </c:pt>
                <c:pt idx="6">
                  <c:v>1</c:v>
                </c:pt>
                <c:pt idx="7">
                  <c:v>1</c:v>
                </c:pt>
                <c:pt idx="8">
                  <c:v>1</c:v>
                </c:pt>
                <c:pt idx="9">
                  <c:v>1</c:v>
                </c:pt>
                <c:pt idx="10">
                  <c:v>1</c:v>
                </c:pt>
                <c:pt idx="11">
                  <c:v>1</c:v>
                </c:pt>
                <c:pt idx="12">
                  <c:v>1</c:v>
                </c:pt>
              </c:numCache>
            </c:numRef>
          </c:val>
          <c:extLst>
            <c:ext xmlns:c16="http://schemas.microsoft.com/office/drawing/2014/chart" uri="{C3380CC4-5D6E-409C-BE32-E72D297353CC}">
              <c16:uniqueId val="{00000000-836B-40FA-A394-5A8C3A37D68D}"/>
            </c:ext>
          </c:extLst>
        </c:ser>
        <c:dLbls>
          <c:showLegendKey val="0"/>
          <c:showVal val="0"/>
          <c:showCatName val="0"/>
          <c:showSerName val="0"/>
          <c:showPercent val="0"/>
          <c:showBubbleSize val="0"/>
          <c:showLeaderLines val="1"/>
        </c:dLbls>
        <c:firstSliceAng val="0"/>
      </c:pieChart>
      <c:spPr>
        <a:scene3d>
          <a:camera prst="orthographicFront"/>
          <a:lightRig rig="threePt" dir="t"/>
        </a:scene3d>
        <a:sp3d prstMaterial="matte">
          <a:bevelT w="127000" h="63500"/>
        </a:sp3d>
      </c:spPr>
    </c:plotArea>
    <c:legend>
      <c:legendPos val="r"/>
      <c:layout>
        <c:manualLayout>
          <c:xMode val="edge"/>
          <c:yMode val="edge"/>
          <c:x val="0.88975565008166135"/>
          <c:y val="5.8576342251956272E-2"/>
          <c:w val="9.5327417849694882E-2"/>
          <c:h val="0.86932511156929537"/>
        </c:manualLayout>
      </c:layout>
      <c:overlay val="0"/>
      <c:txPr>
        <a:bodyPr/>
        <a:lstStyle/>
        <a:p>
          <a:pPr>
            <a:defRPr sz="700"/>
          </a:pPr>
          <a:endParaRPr lang="en-US"/>
        </a:p>
      </c:txPr>
    </c:legend>
    <c:plotVisOnly val="1"/>
    <c:dispBlanksAs val="gap"/>
    <c:showDLblsOverMax val="0"/>
  </c:chart>
  <c:spPr>
    <a:scene3d>
      <a:camera prst="orthographicFront"/>
      <a:lightRig rig="soft" dir="t">
        <a:rot lat="0" lon="0" rev="0"/>
      </a:lightRig>
    </a:scene3d>
    <a:sp3d prstMaterial="matte">
      <a:bevelT w="63500" h="63500" prst="angle"/>
      <a:contourClr>
        <a:srgbClr val="000000"/>
      </a:contourClr>
    </a:sp3d>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plotArea>
      <c:layout>
        <c:manualLayout>
          <c:layoutTarget val="inner"/>
          <c:xMode val="edge"/>
          <c:yMode val="edge"/>
          <c:x val="0.18633694918425395"/>
          <c:y val="0.10944462304608124"/>
          <c:w val="0.92112792283495248"/>
          <c:h val="0.80322743601360291"/>
        </c:manualLayout>
      </c:layout>
      <c:barChart>
        <c:barDir val="col"/>
        <c:grouping val="clustered"/>
        <c:varyColors val="0"/>
        <c:ser>
          <c:idx val="0"/>
          <c:order val="0"/>
          <c:tx>
            <c:strRef>
              <c:f>Sheet1!$B$1</c:f>
              <c:strCache>
                <c:ptCount val="1"/>
                <c:pt idx="0">
                  <c:v>FP</c:v>
                </c:pt>
              </c:strCache>
            </c:strRef>
          </c:tx>
          <c:invertIfNegative val="0"/>
          <c:cat>
            <c:strRef>
              <c:f>Sheet1!$A$2:$A$3</c:f>
              <c:strCache>
                <c:ptCount val="2"/>
                <c:pt idx="0">
                  <c:v>2018-19</c:v>
                </c:pt>
                <c:pt idx="1">
                  <c:v>2017-18</c:v>
                </c:pt>
              </c:strCache>
            </c:strRef>
          </c:cat>
          <c:val>
            <c:numRef>
              <c:f>Sheet1!$B$2:$B$4</c:f>
              <c:numCache>
                <c:formatCode>0%</c:formatCode>
                <c:ptCount val="3"/>
                <c:pt idx="0">
                  <c:v>0.65</c:v>
                </c:pt>
                <c:pt idx="1">
                  <c:v>1.32</c:v>
                </c:pt>
                <c:pt idx="2">
                  <c:v>1.28</c:v>
                </c:pt>
              </c:numCache>
            </c:numRef>
          </c:val>
          <c:extLst>
            <c:ext xmlns:c16="http://schemas.microsoft.com/office/drawing/2014/chart" uri="{C3380CC4-5D6E-409C-BE32-E72D297353CC}">
              <c16:uniqueId val="{00000000-57B7-476E-AF24-290D989DB686}"/>
            </c:ext>
          </c:extLst>
        </c:ser>
        <c:dLbls>
          <c:showLegendKey val="0"/>
          <c:showVal val="0"/>
          <c:showCatName val="0"/>
          <c:showSerName val="0"/>
          <c:showPercent val="0"/>
          <c:showBubbleSize val="0"/>
        </c:dLbls>
        <c:gapWidth val="219"/>
        <c:overlap val="-27"/>
        <c:axId val="137649152"/>
        <c:axId val="137655040"/>
      </c:barChart>
      <c:catAx>
        <c:axId val="137649152"/>
        <c:scaling>
          <c:orientation val="minMax"/>
        </c:scaling>
        <c:delete val="0"/>
        <c:axPos val="b"/>
        <c:numFmt formatCode="General" sourceLinked="1"/>
        <c:majorTickMark val="none"/>
        <c:minorTickMark val="none"/>
        <c:tickLblPos val="nextTo"/>
        <c:txPr>
          <a:bodyPr rot="-60000000" vert="horz"/>
          <a:lstStyle/>
          <a:p>
            <a:pPr>
              <a:defRPr/>
            </a:pPr>
            <a:endParaRPr lang="en-US"/>
          </a:p>
        </c:txPr>
        <c:crossAx val="137655040"/>
        <c:crosses val="autoZero"/>
        <c:auto val="1"/>
        <c:lblAlgn val="ctr"/>
        <c:lblOffset val="100"/>
        <c:noMultiLvlLbl val="1"/>
      </c:catAx>
      <c:valAx>
        <c:axId val="137655040"/>
        <c:scaling>
          <c:orientation val="minMax"/>
          <c:max val="1.5"/>
          <c:min val="0"/>
        </c:scaling>
        <c:delete val="0"/>
        <c:axPos val="l"/>
        <c:majorGridlines/>
        <c:numFmt formatCode="0%" sourceLinked="1"/>
        <c:majorTickMark val="none"/>
        <c:minorTickMark val="none"/>
        <c:tickLblPos val="nextTo"/>
        <c:txPr>
          <a:bodyPr rot="-60000000" vert="horz"/>
          <a:lstStyle/>
          <a:p>
            <a:pPr>
              <a:defRPr/>
            </a:pPr>
            <a:endParaRPr lang="en-US"/>
          </a:p>
        </c:txPr>
        <c:crossAx val="137649152"/>
        <c:crosses val="autoZero"/>
        <c:crossBetween val="between"/>
        <c:majorUnit val="0.25"/>
      </c:valAx>
    </c:plotArea>
    <c:legend>
      <c:legendPos val="t"/>
      <c:layout>
        <c:manualLayout>
          <c:xMode val="edge"/>
          <c:yMode val="edge"/>
          <c:x val="0.272152667070724"/>
          <c:y val="1.8643183595172801E-2"/>
          <c:w val="0.2807654315315522"/>
          <c:h val="5.2929740811956741E-2"/>
        </c:manualLayout>
      </c:layout>
      <c:overlay val="0"/>
      <c:txPr>
        <a:bodyPr rot="0" vert="horz"/>
        <a:lstStyle/>
        <a:p>
          <a:pPr>
            <a:defRPr/>
          </a:pPr>
          <a:endParaRPr lang="en-US"/>
        </a:p>
      </c:txPr>
    </c:legend>
    <c:plotVisOnly val="1"/>
    <c:dispBlanksAs val="gap"/>
    <c:showDLblsOverMax val="0"/>
  </c:chart>
  <c:spPr>
    <a:effectLst>
      <a:outerShdw blurRad="50800" dist="38100" dir="2700000" algn="tl" rotWithShape="0">
        <a:prstClr val="black">
          <a:alpha val="40000"/>
        </a:prstClr>
      </a:outerShdw>
    </a:effectLst>
    <a:scene3d>
      <a:camera prst="orthographicFront"/>
      <a:lightRig rig="threePt" dir="t"/>
    </a:scene3d>
    <a:sp3d prstMaterial="metal">
      <a:bevelT w="88900" h="88900"/>
    </a:sp3d>
  </c:spPr>
  <c:txPr>
    <a:bodyPr/>
    <a:lstStyle/>
    <a:p>
      <a:pPr>
        <a:defRPr sz="1100" b="1"/>
      </a:pPr>
      <a:endParaRPr lang="en-US"/>
    </a:p>
  </c:txPr>
  <c:externalData r:id="rId1">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plotArea>
      <c:layout>
        <c:manualLayout>
          <c:layoutTarget val="inner"/>
          <c:xMode val="edge"/>
          <c:yMode val="edge"/>
          <c:x val="0.18633694918425395"/>
          <c:y val="0.10944462304608124"/>
          <c:w val="0.92112792283495248"/>
          <c:h val="0.80322743601360291"/>
        </c:manualLayout>
      </c:layout>
      <c:barChart>
        <c:barDir val="col"/>
        <c:grouping val="clustered"/>
        <c:varyColors val="0"/>
        <c:ser>
          <c:idx val="0"/>
          <c:order val="0"/>
          <c:tx>
            <c:strRef>
              <c:f>Sheet1!$B$1</c:f>
              <c:strCache>
                <c:ptCount val="1"/>
                <c:pt idx="0">
                  <c:v>KS5</c:v>
                </c:pt>
              </c:strCache>
            </c:strRef>
          </c:tx>
          <c:invertIfNegative val="0"/>
          <c:cat>
            <c:strRef>
              <c:f>Sheet1!$A$2:$A$3</c:f>
              <c:strCache>
                <c:ptCount val="2"/>
                <c:pt idx="0">
                  <c:v>2018-19</c:v>
                </c:pt>
                <c:pt idx="1">
                  <c:v>2017-18</c:v>
                </c:pt>
              </c:strCache>
            </c:strRef>
          </c:cat>
          <c:val>
            <c:numRef>
              <c:f>Sheet1!$B$2:$B$4</c:f>
              <c:numCache>
                <c:formatCode>0%</c:formatCode>
                <c:ptCount val="3"/>
                <c:pt idx="0">
                  <c:v>0.52</c:v>
                </c:pt>
                <c:pt idx="1">
                  <c:v>0.98</c:v>
                </c:pt>
                <c:pt idx="2">
                  <c:v>0.97</c:v>
                </c:pt>
              </c:numCache>
            </c:numRef>
          </c:val>
          <c:extLst>
            <c:ext xmlns:c16="http://schemas.microsoft.com/office/drawing/2014/chart" uri="{C3380CC4-5D6E-409C-BE32-E72D297353CC}">
              <c16:uniqueId val="{00000000-1E8B-4A48-BA76-E964F92AC7CB}"/>
            </c:ext>
          </c:extLst>
        </c:ser>
        <c:dLbls>
          <c:showLegendKey val="0"/>
          <c:showVal val="0"/>
          <c:showCatName val="0"/>
          <c:showSerName val="0"/>
          <c:showPercent val="0"/>
          <c:showBubbleSize val="0"/>
        </c:dLbls>
        <c:gapWidth val="219"/>
        <c:overlap val="-27"/>
        <c:axId val="137880320"/>
        <c:axId val="137881856"/>
      </c:barChart>
      <c:catAx>
        <c:axId val="137880320"/>
        <c:scaling>
          <c:orientation val="minMax"/>
        </c:scaling>
        <c:delete val="0"/>
        <c:axPos val="b"/>
        <c:numFmt formatCode="General" sourceLinked="1"/>
        <c:majorTickMark val="none"/>
        <c:minorTickMark val="none"/>
        <c:tickLblPos val="nextTo"/>
        <c:txPr>
          <a:bodyPr rot="-60000000" vert="horz"/>
          <a:lstStyle/>
          <a:p>
            <a:pPr>
              <a:defRPr/>
            </a:pPr>
            <a:endParaRPr lang="en-US"/>
          </a:p>
        </c:txPr>
        <c:crossAx val="137881856"/>
        <c:crosses val="autoZero"/>
        <c:auto val="1"/>
        <c:lblAlgn val="ctr"/>
        <c:lblOffset val="100"/>
        <c:noMultiLvlLbl val="1"/>
      </c:catAx>
      <c:valAx>
        <c:axId val="137881856"/>
        <c:scaling>
          <c:orientation val="minMax"/>
          <c:max val="1.5"/>
          <c:min val="0"/>
        </c:scaling>
        <c:delete val="0"/>
        <c:axPos val="l"/>
        <c:majorGridlines/>
        <c:numFmt formatCode="0%" sourceLinked="1"/>
        <c:majorTickMark val="none"/>
        <c:minorTickMark val="none"/>
        <c:tickLblPos val="nextTo"/>
        <c:txPr>
          <a:bodyPr rot="-60000000" vert="horz"/>
          <a:lstStyle/>
          <a:p>
            <a:pPr>
              <a:defRPr/>
            </a:pPr>
            <a:endParaRPr lang="en-US"/>
          </a:p>
        </c:txPr>
        <c:crossAx val="137880320"/>
        <c:crosses val="autoZero"/>
        <c:crossBetween val="between"/>
        <c:majorUnit val="0.25"/>
      </c:valAx>
    </c:plotArea>
    <c:legend>
      <c:legendPos val="t"/>
      <c:layout>
        <c:manualLayout>
          <c:xMode val="edge"/>
          <c:yMode val="edge"/>
          <c:x val="0.272152667070724"/>
          <c:y val="1.8643183595172801E-2"/>
          <c:w val="0.2807654315315522"/>
          <c:h val="5.2929740811956741E-2"/>
        </c:manualLayout>
      </c:layout>
      <c:overlay val="0"/>
      <c:spPr>
        <a:scene3d>
          <a:camera prst="orthographicFront"/>
          <a:lightRig rig="threePt" dir="t"/>
        </a:scene3d>
        <a:sp3d>
          <a:bevelT/>
        </a:sp3d>
      </c:spPr>
      <c:txPr>
        <a:bodyPr rot="0" vert="horz"/>
        <a:lstStyle/>
        <a:p>
          <a:pPr>
            <a:defRPr/>
          </a:pPr>
          <a:endParaRPr lang="en-US"/>
        </a:p>
      </c:txPr>
    </c:legend>
    <c:plotVisOnly val="1"/>
    <c:dispBlanksAs val="gap"/>
    <c:showDLblsOverMax val="0"/>
  </c:chart>
  <c:spPr>
    <a:effectLst>
      <a:outerShdw blurRad="50800" dist="38100" dir="2700000" algn="tl" rotWithShape="0">
        <a:prstClr val="black">
          <a:alpha val="40000"/>
        </a:prstClr>
      </a:outerShdw>
    </a:effectLst>
    <a:scene3d>
      <a:camera prst="orthographicFront"/>
      <a:lightRig rig="threePt" dir="t"/>
    </a:scene3d>
    <a:sp3d prstMaterial="metal">
      <a:bevelT w="88900" h="88900"/>
    </a:sp3d>
  </c:spPr>
  <c:txPr>
    <a:bodyPr/>
    <a:lstStyle/>
    <a:p>
      <a:pPr>
        <a:defRPr sz="1100" b="1"/>
      </a:pPr>
      <a:endParaRPr lang="en-US"/>
    </a:p>
  </c:txPr>
  <c:externalData r:id="rId1">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title>
      <c:overlay val="0"/>
    </c:title>
    <c:autoTitleDeleted val="0"/>
    <c:plotArea>
      <c:layout/>
      <c:barChart>
        <c:barDir val="col"/>
        <c:grouping val="clustered"/>
        <c:varyColors val="0"/>
        <c:ser>
          <c:idx val="0"/>
          <c:order val="0"/>
          <c:tx>
            <c:strRef>
              <c:f>Sheet1!$B$1</c:f>
              <c:strCache>
                <c:ptCount val="1"/>
                <c:pt idx="0">
                  <c:v>Computing</c:v>
                </c:pt>
              </c:strCache>
            </c:strRef>
          </c:tx>
          <c:invertIfNegative val="0"/>
          <c:cat>
            <c:strRef>
              <c:f>Sheet1!$A$2:$A$3</c:f>
              <c:strCache>
                <c:ptCount val="2"/>
                <c:pt idx="0">
                  <c:v>2018-19</c:v>
                </c:pt>
                <c:pt idx="1">
                  <c:v>2017-18</c:v>
                </c:pt>
              </c:strCache>
            </c:strRef>
          </c:cat>
          <c:val>
            <c:numRef>
              <c:f>Sheet1!$B$2:$B$4</c:f>
              <c:numCache>
                <c:formatCode>0%</c:formatCode>
                <c:ptCount val="3"/>
                <c:pt idx="0">
                  <c:v>0.61</c:v>
                </c:pt>
                <c:pt idx="1">
                  <c:v>1.39</c:v>
                </c:pt>
                <c:pt idx="2">
                  <c:v>1.38</c:v>
                </c:pt>
              </c:numCache>
            </c:numRef>
          </c:val>
          <c:extLst>
            <c:ext xmlns:c16="http://schemas.microsoft.com/office/drawing/2014/chart" uri="{C3380CC4-5D6E-409C-BE32-E72D297353CC}">
              <c16:uniqueId val="{00000000-881B-41BD-90D5-08B59FEC7159}"/>
            </c:ext>
          </c:extLst>
        </c:ser>
        <c:dLbls>
          <c:showLegendKey val="0"/>
          <c:showVal val="0"/>
          <c:showCatName val="0"/>
          <c:showSerName val="0"/>
          <c:showPercent val="0"/>
          <c:showBubbleSize val="0"/>
        </c:dLbls>
        <c:gapWidth val="150"/>
        <c:axId val="138164480"/>
        <c:axId val="138166272"/>
      </c:barChart>
      <c:catAx>
        <c:axId val="138164480"/>
        <c:scaling>
          <c:orientation val="minMax"/>
        </c:scaling>
        <c:delete val="0"/>
        <c:axPos val="b"/>
        <c:numFmt formatCode="General" sourceLinked="0"/>
        <c:majorTickMark val="out"/>
        <c:minorTickMark val="none"/>
        <c:tickLblPos val="nextTo"/>
        <c:crossAx val="138166272"/>
        <c:crosses val="autoZero"/>
        <c:auto val="1"/>
        <c:lblAlgn val="ctr"/>
        <c:lblOffset val="100"/>
        <c:noMultiLvlLbl val="0"/>
      </c:catAx>
      <c:valAx>
        <c:axId val="138166272"/>
        <c:scaling>
          <c:orientation val="minMax"/>
          <c:max val="1.5"/>
        </c:scaling>
        <c:delete val="0"/>
        <c:axPos val="l"/>
        <c:majorGridlines/>
        <c:numFmt formatCode="0%" sourceLinked="1"/>
        <c:majorTickMark val="out"/>
        <c:minorTickMark val="none"/>
        <c:tickLblPos val="nextTo"/>
        <c:crossAx val="138164480"/>
        <c:crosses val="autoZero"/>
        <c:crossBetween val="between"/>
        <c:majorUnit val="0.1"/>
      </c:valAx>
    </c:plotArea>
    <c:legend>
      <c:legendPos val="r"/>
      <c:overlay val="0"/>
    </c:legend>
    <c:plotVisOnly val="1"/>
    <c:dispBlanksAs val="gap"/>
    <c:showDLblsOverMax val="0"/>
  </c:chart>
  <c:spPr>
    <a:scene3d>
      <a:camera prst="orthographicFront"/>
      <a:lightRig rig="threePt" dir="t"/>
    </a:scene3d>
    <a:sp3d prstMaterial="metal">
      <a:bevelT w="88900" h="88900"/>
    </a:sp3d>
  </c:spPr>
  <c:txPr>
    <a:bodyPr/>
    <a:lstStyle/>
    <a:p>
      <a:pPr>
        <a:defRPr sz="1200"/>
      </a:pPr>
      <a:endParaRPr lang="en-US"/>
    </a:p>
  </c:txPr>
  <c:externalData r:id="rId1">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plotArea>
      <c:layout>
        <c:manualLayout>
          <c:layoutTarget val="inner"/>
          <c:xMode val="edge"/>
          <c:yMode val="edge"/>
          <c:x val="0.18633694918425395"/>
          <c:y val="0.10944462304608124"/>
          <c:w val="0.92112792283495248"/>
          <c:h val="0.80322743601360291"/>
        </c:manualLayout>
      </c:layout>
      <c:barChart>
        <c:barDir val="col"/>
        <c:grouping val="clustered"/>
        <c:varyColors val="0"/>
        <c:ser>
          <c:idx val="0"/>
          <c:order val="0"/>
          <c:tx>
            <c:strRef>
              <c:f>Sheet1!$B$1</c:f>
              <c:strCache>
                <c:ptCount val="1"/>
                <c:pt idx="0">
                  <c:v>KS1</c:v>
                </c:pt>
              </c:strCache>
            </c:strRef>
          </c:tx>
          <c:invertIfNegative val="0"/>
          <c:cat>
            <c:strRef>
              <c:f>Sheet1!$A$2:$A$3</c:f>
              <c:strCache>
                <c:ptCount val="2"/>
                <c:pt idx="0">
                  <c:v>2018-19</c:v>
                </c:pt>
                <c:pt idx="1">
                  <c:v>2017-18</c:v>
                </c:pt>
              </c:strCache>
            </c:strRef>
          </c:cat>
          <c:val>
            <c:numRef>
              <c:f>Sheet1!$B$2:$B$4</c:f>
              <c:numCache>
                <c:formatCode>0%</c:formatCode>
                <c:ptCount val="3"/>
                <c:pt idx="0">
                  <c:v>0.76</c:v>
                </c:pt>
                <c:pt idx="1">
                  <c:v>1.39</c:v>
                </c:pt>
                <c:pt idx="2">
                  <c:v>1.38</c:v>
                </c:pt>
              </c:numCache>
            </c:numRef>
          </c:val>
          <c:extLst>
            <c:ext xmlns:c16="http://schemas.microsoft.com/office/drawing/2014/chart" uri="{C3380CC4-5D6E-409C-BE32-E72D297353CC}">
              <c16:uniqueId val="{00000000-1E8B-4A48-BA76-E964F92AC7CB}"/>
            </c:ext>
          </c:extLst>
        </c:ser>
        <c:dLbls>
          <c:showLegendKey val="0"/>
          <c:showVal val="0"/>
          <c:showCatName val="0"/>
          <c:showSerName val="0"/>
          <c:showPercent val="0"/>
          <c:showBubbleSize val="0"/>
        </c:dLbls>
        <c:gapWidth val="219"/>
        <c:overlap val="-27"/>
        <c:axId val="138391936"/>
        <c:axId val="138393472"/>
      </c:barChart>
      <c:catAx>
        <c:axId val="138391936"/>
        <c:scaling>
          <c:orientation val="minMax"/>
        </c:scaling>
        <c:delete val="0"/>
        <c:axPos val="b"/>
        <c:numFmt formatCode="General" sourceLinked="1"/>
        <c:majorTickMark val="none"/>
        <c:minorTickMark val="none"/>
        <c:tickLblPos val="nextTo"/>
        <c:txPr>
          <a:bodyPr rot="-60000000" vert="horz"/>
          <a:lstStyle/>
          <a:p>
            <a:pPr>
              <a:defRPr/>
            </a:pPr>
            <a:endParaRPr lang="en-US"/>
          </a:p>
        </c:txPr>
        <c:crossAx val="138393472"/>
        <c:crosses val="autoZero"/>
        <c:auto val="1"/>
        <c:lblAlgn val="ctr"/>
        <c:lblOffset val="100"/>
        <c:noMultiLvlLbl val="1"/>
      </c:catAx>
      <c:valAx>
        <c:axId val="138393472"/>
        <c:scaling>
          <c:orientation val="minMax"/>
          <c:max val="1.5"/>
          <c:min val="0"/>
        </c:scaling>
        <c:delete val="0"/>
        <c:axPos val="l"/>
        <c:majorGridlines/>
        <c:numFmt formatCode="0%" sourceLinked="1"/>
        <c:majorTickMark val="none"/>
        <c:minorTickMark val="none"/>
        <c:tickLblPos val="nextTo"/>
        <c:txPr>
          <a:bodyPr rot="-60000000" vert="horz"/>
          <a:lstStyle/>
          <a:p>
            <a:pPr>
              <a:defRPr/>
            </a:pPr>
            <a:endParaRPr lang="en-US"/>
          </a:p>
        </c:txPr>
        <c:crossAx val="138391936"/>
        <c:crosses val="autoZero"/>
        <c:crossBetween val="between"/>
        <c:majorUnit val="0.25"/>
      </c:valAx>
    </c:plotArea>
    <c:legend>
      <c:legendPos val="t"/>
      <c:layout>
        <c:manualLayout>
          <c:xMode val="edge"/>
          <c:yMode val="edge"/>
          <c:x val="0.272152667070724"/>
          <c:y val="1.8643183595172801E-2"/>
          <c:w val="0.2807654315315522"/>
          <c:h val="5.2929740811956741E-2"/>
        </c:manualLayout>
      </c:layout>
      <c:overlay val="0"/>
      <c:spPr>
        <a:scene3d>
          <a:camera prst="orthographicFront"/>
          <a:lightRig rig="threePt" dir="t"/>
        </a:scene3d>
        <a:sp3d>
          <a:bevelT/>
        </a:sp3d>
      </c:spPr>
      <c:txPr>
        <a:bodyPr rot="0" vert="horz"/>
        <a:lstStyle/>
        <a:p>
          <a:pPr>
            <a:defRPr/>
          </a:pPr>
          <a:endParaRPr lang="en-US"/>
        </a:p>
      </c:txPr>
    </c:legend>
    <c:plotVisOnly val="1"/>
    <c:dispBlanksAs val="gap"/>
    <c:showDLblsOverMax val="0"/>
  </c:chart>
  <c:spPr>
    <a:effectLst>
      <a:outerShdw blurRad="50800" dist="38100" dir="2700000" algn="tl" rotWithShape="0">
        <a:prstClr val="black">
          <a:alpha val="40000"/>
        </a:prstClr>
      </a:outerShdw>
    </a:effectLst>
    <a:scene3d>
      <a:camera prst="orthographicFront"/>
      <a:lightRig rig="threePt" dir="t"/>
    </a:scene3d>
    <a:sp3d prstMaterial="metal">
      <a:bevelT w="88900" h="88900"/>
    </a:sp3d>
  </c:spPr>
  <c:txPr>
    <a:bodyPr/>
    <a:lstStyle/>
    <a:p>
      <a:pPr>
        <a:defRPr sz="1100" b="1"/>
      </a:pPr>
      <a:endParaRPr lang="en-US"/>
    </a:p>
  </c:txPr>
  <c:externalData r:id="rId1">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EAL</c:v>
                </c:pt>
              </c:strCache>
            </c:strRef>
          </c:tx>
          <c:spPr>
            <a:solidFill>
              <a:schemeClr val="accent1"/>
            </a:solidFill>
            <a:ln>
              <a:noFill/>
            </a:ln>
            <a:effectLst/>
          </c:spPr>
          <c:invertIfNegative val="0"/>
          <c:cat>
            <c:strRef>
              <c:f>Sheet1!$A$2:$A$4</c:f>
              <c:strCache>
                <c:ptCount val="3"/>
                <c:pt idx="0">
                  <c:v>2018-19</c:v>
                </c:pt>
                <c:pt idx="1">
                  <c:v>2017-18</c:v>
                </c:pt>
                <c:pt idx="2">
                  <c:v>2016-17</c:v>
                </c:pt>
              </c:strCache>
            </c:strRef>
          </c:cat>
          <c:val>
            <c:numRef>
              <c:f>Sheet1!$B$2:$B$4</c:f>
              <c:numCache>
                <c:formatCode>0%</c:formatCode>
                <c:ptCount val="3"/>
                <c:pt idx="0">
                  <c:v>0.4</c:v>
                </c:pt>
                <c:pt idx="1">
                  <c:v>0.89</c:v>
                </c:pt>
                <c:pt idx="2">
                  <c:v>0.98</c:v>
                </c:pt>
              </c:numCache>
            </c:numRef>
          </c:val>
          <c:extLst>
            <c:ext xmlns:c16="http://schemas.microsoft.com/office/drawing/2014/chart" uri="{C3380CC4-5D6E-409C-BE32-E72D297353CC}">
              <c16:uniqueId val="{00000000-4F86-4167-BBA9-94A991FC225F}"/>
            </c:ext>
          </c:extLst>
        </c:ser>
        <c:ser>
          <c:idx val="1"/>
          <c:order val="1"/>
          <c:tx>
            <c:strRef>
              <c:f>Sheet1!$C$1</c:f>
              <c:strCache>
                <c:ptCount val="1"/>
                <c:pt idx="0">
                  <c:v>Non EAL</c:v>
                </c:pt>
              </c:strCache>
            </c:strRef>
          </c:tx>
          <c:spPr>
            <a:solidFill>
              <a:schemeClr val="accent2"/>
            </a:solidFill>
            <a:ln>
              <a:noFill/>
            </a:ln>
            <a:effectLst/>
          </c:spPr>
          <c:invertIfNegative val="0"/>
          <c:cat>
            <c:strRef>
              <c:f>Sheet1!$A$2:$A$4</c:f>
              <c:strCache>
                <c:ptCount val="3"/>
                <c:pt idx="0">
                  <c:v>2018-19</c:v>
                </c:pt>
                <c:pt idx="1">
                  <c:v>2017-18</c:v>
                </c:pt>
                <c:pt idx="2">
                  <c:v>2016-17</c:v>
                </c:pt>
              </c:strCache>
            </c:strRef>
          </c:cat>
          <c:val>
            <c:numRef>
              <c:f>Sheet1!$C$2:$C$4</c:f>
              <c:numCache>
                <c:formatCode>0%</c:formatCode>
                <c:ptCount val="3"/>
                <c:pt idx="0">
                  <c:v>0.57999999999999996</c:v>
                </c:pt>
                <c:pt idx="1">
                  <c:v>1.04</c:v>
                </c:pt>
                <c:pt idx="2">
                  <c:v>1.01</c:v>
                </c:pt>
              </c:numCache>
            </c:numRef>
          </c:val>
          <c:extLst>
            <c:ext xmlns:c16="http://schemas.microsoft.com/office/drawing/2014/chart" uri="{C3380CC4-5D6E-409C-BE32-E72D297353CC}">
              <c16:uniqueId val="{00000001-4F86-4167-BBA9-94A991FC225F}"/>
            </c:ext>
          </c:extLst>
        </c:ser>
        <c:dLbls>
          <c:showLegendKey val="0"/>
          <c:showVal val="0"/>
          <c:showCatName val="0"/>
          <c:showSerName val="0"/>
          <c:showPercent val="0"/>
          <c:showBubbleSize val="0"/>
        </c:dLbls>
        <c:gapWidth val="219"/>
        <c:overlap val="-27"/>
        <c:axId val="138651520"/>
        <c:axId val="138653056"/>
      </c:barChart>
      <c:catAx>
        <c:axId val="138651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8653056"/>
        <c:crosses val="autoZero"/>
        <c:auto val="1"/>
        <c:lblAlgn val="ctr"/>
        <c:lblOffset val="100"/>
        <c:noMultiLvlLbl val="1"/>
      </c:catAx>
      <c:valAx>
        <c:axId val="138653056"/>
        <c:scaling>
          <c:orientation val="minMax"/>
          <c:max val="1.2"/>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8651520"/>
        <c:crosses val="autoZero"/>
        <c:crossBetween val="between"/>
        <c:majorUnit val="0.2"/>
        <c:minorUnit val="1.0000000000000002E-2"/>
      </c:valAx>
      <c:spPr>
        <a:noFill/>
        <a:ln>
          <a:noFill/>
        </a:ln>
        <a:effectLst/>
      </c:spPr>
    </c:plotArea>
    <c:legend>
      <c:legendPos val="t"/>
      <c:layout>
        <c:manualLayout>
          <c:xMode val="edge"/>
          <c:yMode val="edge"/>
          <c:x val="3.1540220286804699E-2"/>
          <c:y val="1.63127856457762E-2"/>
          <c:w val="0.93668077001720096"/>
          <c:h val="6.9064737904546494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Avenir Black" charset="0"/>
              <a:ea typeface="Avenir Black" charset="0"/>
              <a:cs typeface="Avenir Black" charset="0"/>
            </a:defRPr>
          </a:pPr>
          <a:endParaRPr lang="en-US"/>
        </a:p>
      </c:txPr>
    </c:legend>
    <c:plotVisOnly val="1"/>
    <c:dispBlanksAs val="gap"/>
    <c:showDLblsOverMax val="0"/>
  </c:chart>
  <c:spPr>
    <a:noFill/>
    <a:ln>
      <a:noFill/>
    </a:ln>
    <a:effectLst>
      <a:outerShdw blurRad="50800" dist="38100" algn="l" rotWithShape="0">
        <a:prstClr val="black">
          <a:alpha val="40000"/>
        </a:prstClr>
      </a:outerShdw>
    </a:effectLst>
  </c:spPr>
  <c:txPr>
    <a:bodyPr/>
    <a:lstStyle/>
    <a:p>
      <a:pPr>
        <a:defRPr/>
      </a:pPr>
      <a:endParaRPr lang="en-US"/>
    </a:p>
  </c:txPr>
  <c:externalData r:id="rId1">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plotArea>
      <c:layout>
        <c:manualLayout>
          <c:layoutTarget val="inner"/>
          <c:xMode val="edge"/>
          <c:yMode val="edge"/>
          <c:x val="0.11512268608770619"/>
          <c:y val="0.13674532870539885"/>
          <c:w val="0.80873758282662633"/>
          <c:h val="0.73283148969166312"/>
        </c:manualLayout>
      </c:layout>
      <c:barChart>
        <c:barDir val="col"/>
        <c:grouping val="clustered"/>
        <c:varyColors val="0"/>
        <c:ser>
          <c:idx val="0"/>
          <c:order val="0"/>
          <c:tx>
            <c:strRef>
              <c:f>Sheet1!$B$1</c:f>
              <c:strCache>
                <c:ptCount val="1"/>
                <c:pt idx="0">
                  <c:v>EAL</c:v>
                </c:pt>
              </c:strCache>
            </c:strRef>
          </c:tx>
          <c:spPr>
            <a:solidFill>
              <a:schemeClr val="accent3">
                <a:lumMod val="75000"/>
              </a:schemeClr>
            </a:solidFill>
          </c:spPr>
          <c:invertIfNegative val="0"/>
          <c:cat>
            <c:strRef>
              <c:f>Sheet1!$A$2:$A$4</c:f>
              <c:strCache>
                <c:ptCount val="3"/>
                <c:pt idx="0">
                  <c:v>2018-19</c:v>
                </c:pt>
                <c:pt idx="1">
                  <c:v>2017-18</c:v>
                </c:pt>
                <c:pt idx="2">
                  <c:v>2016-17</c:v>
                </c:pt>
              </c:strCache>
            </c:strRef>
          </c:cat>
          <c:val>
            <c:numRef>
              <c:f>Sheet1!$B$2:$B$4</c:f>
              <c:numCache>
                <c:formatCode>0%</c:formatCode>
                <c:ptCount val="3"/>
                <c:pt idx="0">
                  <c:v>0.37</c:v>
                </c:pt>
                <c:pt idx="1">
                  <c:v>0.61</c:v>
                </c:pt>
                <c:pt idx="2">
                  <c:v>0.84</c:v>
                </c:pt>
              </c:numCache>
            </c:numRef>
          </c:val>
          <c:extLst>
            <c:ext xmlns:c16="http://schemas.microsoft.com/office/drawing/2014/chart" uri="{C3380CC4-5D6E-409C-BE32-E72D297353CC}">
              <c16:uniqueId val="{00000000-8C47-4FD8-986E-7C0EFE28AB48}"/>
            </c:ext>
          </c:extLst>
        </c:ser>
        <c:ser>
          <c:idx val="1"/>
          <c:order val="1"/>
          <c:tx>
            <c:strRef>
              <c:f>Sheet1!$C$1</c:f>
              <c:strCache>
                <c:ptCount val="1"/>
                <c:pt idx="0">
                  <c:v>Non EAL</c:v>
                </c:pt>
              </c:strCache>
            </c:strRef>
          </c:tx>
          <c:spPr>
            <a:solidFill>
              <a:schemeClr val="accent3">
                <a:lumMod val="60000"/>
                <a:lumOff val="40000"/>
              </a:schemeClr>
            </a:solidFill>
          </c:spPr>
          <c:invertIfNegative val="0"/>
          <c:cat>
            <c:strRef>
              <c:f>Sheet1!$A$2:$A$4</c:f>
              <c:strCache>
                <c:ptCount val="3"/>
                <c:pt idx="0">
                  <c:v>2018-19</c:v>
                </c:pt>
                <c:pt idx="1">
                  <c:v>2017-18</c:v>
                </c:pt>
                <c:pt idx="2">
                  <c:v>2016-17</c:v>
                </c:pt>
              </c:strCache>
            </c:strRef>
          </c:cat>
          <c:val>
            <c:numRef>
              <c:f>Sheet1!$C$2:$C$4</c:f>
              <c:numCache>
                <c:formatCode>0%</c:formatCode>
                <c:ptCount val="3"/>
                <c:pt idx="0">
                  <c:v>0.61</c:v>
                </c:pt>
                <c:pt idx="1">
                  <c:v>0.94</c:v>
                </c:pt>
                <c:pt idx="2">
                  <c:v>0.77</c:v>
                </c:pt>
              </c:numCache>
            </c:numRef>
          </c:val>
          <c:extLst>
            <c:ext xmlns:c16="http://schemas.microsoft.com/office/drawing/2014/chart" uri="{C3380CC4-5D6E-409C-BE32-E72D297353CC}">
              <c16:uniqueId val="{00000001-8C47-4FD8-986E-7C0EFE28AB48}"/>
            </c:ext>
          </c:extLst>
        </c:ser>
        <c:dLbls>
          <c:showLegendKey val="0"/>
          <c:showVal val="0"/>
          <c:showCatName val="0"/>
          <c:showSerName val="0"/>
          <c:showPercent val="0"/>
          <c:showBubbleSize val="0"/>
        </c:dLbls>
        <c:gapWidth val="150"/>
        <c:axId val="138900224"/>
        <c:axId val="138901760"/>
      </c:barChart>
      <c:catAx>
        <c:axId val="138900224"/>
        <c:scaling>
          <c:orientation val="minMax"/>
        </c:scaling>
        <c:delete val="0"/>
        <c:axPos val="b"/>
        <c:numFmt formatCode="General" sourceLinked="1"/>
        <c:majorTickMark val="out"/>
        <c:minorTickMark val="none"/>
        <c:tickLblPos val="nextTo"/>
        <c:txPr>
          <a:bodyPr/>
          <a:lstStyle/>
          <a:p>
            <a:pPr>
              <a:defRPr sz="1100"/>
            </a:pPr>
            <a:endParaRPr lang="en-US"/>
          </a:p>
        </c:txPr>
        <c:crossAx val="138901760"/>
        <c:crosses val="autoZero"/>
        <c:auto val="1"/>
        <c:lblAlgn val="ctr"/>
        <c:lblOffset val="100"/>
        <c:noMultiLvlLbl val="0"/>
      </c:catAx>
      <c:valAx>
        <c:axId val="138901760"/>
        <c:scaling>
          <c:orientation val="minMax"/>
        </c:scaling>
        <c:delete val="0"/>
        <c:axPos val="l"/>
        <c:majorGridlines/>
        <c:numFmt formatCode="0%" sourceLinked="1"/>
        <c:majorTickMark val="out"/>
        <c:minorTickMark val="none"/>
        <c:tickLblPos val="nextTo"/>
        <c:crossAx val="138900224"/>
        <c:crosses val="autoZero"/>
        <c:crossBetween val="between"/>
      </c:valAx>
    </c:plotArea>
    <c:legend>
      <c:legendPos val="r"/>
      <c:layout>
        <c:manualLayout>
          <c:xMode val="edge"/>
          <c:yMode val="edge"/>
          <c:x val="0.10464697424279296"/>
          <c:y val="2.1268262396232271E-3"/>
          <c:w val="0.85083276091775506"/>
          <c:h val="0.13770388142428816"/>
        </c:manualLayout>
      </c:layout>
      <c:overlay val="0"/>
    </c:legend>
    <c:plotVisOnly val="1"/>
    <c:dispBlanksAs val="gap"/>
    <c:showDLblsOverMax val="0"/>
  </c:chart>
  <c:spPr>
    <a:scene3d>
      <a:camera prst="orthographicFront"/>
      <a:lightRig rig="threePt" dir="t"/>
    </a:scene3d>
    <a:sp3d prstMaterial="metal">
      <a:bevelT w="88900" h="88900"/>
    </a:sp3d>
  </c:spPr>
  <c:txPr>
    <a:bodyPr/>
    <a:lstStyle/>
    <a:p>
      <a:pPr>
        <a:defRPr sz="105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EAL</c:v>
                </c:pt>
              </c:strCache>
            </c:strRef>
          </c:tx>
          <c:spPr>
            <a:solidFill>
              <a:schemeClr val="accent1"/>
            </a:solidFill>
            <a:ln>
              <a:noFill/>
            </a:ln>
            <a:effectLst/>
          </c:spPr>
          <c:invertIfNegative val="0"/>
          <c:cat>
            <c:strRef>
              <c:f>Sheet1!$A$2:$A$4</c:f>
              <c:strCache>
                <c:ptCount val="3"/>
                <c:pt idx="0">
                  <c:v>2018-19</c:v>
                </c:pt>
                <c:pt idx="1">
                  <c:v>2017-18</c:v>
                </c:pt>
                <c:pt idx="2">
                  <c:v>2016-17</c:v>
                </c:pt>
              </c:strCache>
            </c:strRef>
          </c:cat>
          <c:val>
            <c:numRef>
              <c:f>Sheet1!$B$2:$B$4</c:f>
              <c:numCache>
                <c:formatCode>0%</c:formatCode>
                <c:ptCount val="3"/>
                <c:pt idx="0">
                  <c:v>0.4</c:v>
                </c:pt>
                <c:pt idx="1">
                  <c:v>0.89</c:v>
                </c:pt>
                <c:pt idx="2">
                  <c:v>0.91</c:v>
                </c:pt>
              </c:numCache>
            </c:numRef>
          </c:val>
          <c:extLst>
            <c:ext xmlns:c16="http://schemas.microsoft.com/office/drawing/2014/chart" uri="{C3380CC4-5D6E-409C-BE32-E72D297353CC}">
              <c16:uniqueId val="{00000000-634B-4B57-8DF6-E49E9F0EBBFC}"/>
            </c:ext>
          </c:extLst>
        </c:ser>
        <c:ser>
          <c:idx val="1"/>
          <c:order val="1"/>
          <c:tx>
            <c:strRef>
              <c:f>Sheet1!$C$1</c:f>
              <c:strCache>
                <c:ptCount val="1"/>
                <c:pt idx="0">
                  <c:v>Non EAL</c:v>
                </c:pt>
              </c:strCache>
            </c:strRef>
          </c:tx>
          <c:spPr>
            <a:solidFill>
              <a:schemeClr val="accent2"/>
            </a:solidFill>
            <a:ln>
              <a:noFill/>
            </a:ln>
            <a:effectLst/>
          </c:spPr>
          <c:invertIfNegative val="0"/>
          <c:cat>
            <c:strRef>
              <c:f>Sheet1!$A$2:$A$4</c:f>
              <c:strCache>
                <c:ptCount val="3"/>
                <c:pt idx="0">
                  <c:v>2018-19</c:v>
                </c:pt>
                <c:pt idx="1">
                  <c:v>2017-18</c:v>
                </c:pt>
                <c:pt idx="2">
                  <c:v>2016-17</c:v>
                </c:pt>
              </c:strCache>
            </c:strRef>
          </c:cat>
          <c:val>
            <c:numRef>
              <c:f>Sheet1!$C$2:$C$4</c:f>
              <c:numCache>
                <c:formatCode>0%</c:formatCode>
                <c:ptCount val="3"/>
                <c:pt idx="0">
                  <c:v>0.61</c:v>
                </c:pt>
                <c:pt idx="1">
                  <c:v>1.2</c:v>
                </c:pt>
                <c:pt idx="2">
                  <c:v>1.33</c:v>
                </c:pt>
              </c:numCache>
            </c:numRef>
          </c:val>
          <c:extLst>
            <c:ext xmlns:c16="http://schemas.microsoft.com/office/drawing/2014/chart" uri="{C3380CC4-5D6E-409C-BE32-E72D297353CC}">
              <c16:uniqueId val="{00000001-634B-4B57-8DF6-E49E9F0EBBFC}"/>
            </c:ext>
          </c:extLst>
        </c:ser>
        <c:dLbls>
          <c:showLegendKey val="0"/>
          <c:showVal val="0"/>
          <c:showCatName val="0"/>
          <c:showSerName val="0"/>
          <c:showPercent val="0"/>
          <c:showBubbleSize val="0"/>
        </c:dLbls>
        <c:gapWidth val="219"/>
        <c:overlap val="-27"/>
        <c:axId val="139205248"/>
        <c:axId val="139215232"/>
      </c:barChart>
      <c:catAx>
        <c:axId val="139205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9215232"/>
        <c:crosses val="autoZero"/>
        <c:auto val="1"/>
        <c:lblAlgn val="ctr"/>
        <c:lblOffset val="100"/>
        <c:noMultiLvlLbl val="1"/>
      </c:catAx>
      <c:valAx>
        <c:axId val="139215232"/>
        <c:scaling>
          <c:orientation val="minMax"/>
          <c:max val="1.5"/>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9205248"/>
        <c:crosses val="autoZero"/>
        <c:crossBetween val="between"/>
        <c:majorUnit val="0.25"/>
        <c:minorUnit val="1.0000000000000002E-2"/>
      </c:valAx>
      <c:spPr>
        <a:noFill/>
        <a:ln>
          <a:noFill/>
        </a:ln>
        <a:effectLst/>
      </c:spPr>
    </c:plotArea>
    <c:legend>
      <c:legendPos val="t"/>
      <c:layout>
        <c:manualLayout>
          <c:xMode val="edge"/>
          <c:yMode val="edge"/>
          <c:x val="3.1540220286804699E-2"/>
          <c:y val="1.63127856457762E-2"/>
          <c:w val="0.93668077001720096"/>
          <c:h val="6.9064737904546494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Avenir Black" charset="0"/>
              <a:ea typeface="Avenir Black" charset="0"/>
              <a:cs typeface="Avenir Black" charset="0"/>
            </a:defRPr>
          </a:pPr>
          <a:endParaRPr lang="en-US"/>
        </a:p>
      </c:txPr>
    </c:legend>
    <c:plotVisOnly val="1"/>
    <c:dispBlanksAs val="gap"/>
    <c:showDLblsOverMax val="0"/>
  </c:chart>
  <c:spPr>
    <a:noFill/>
    <a:ln>
      <a:noFill/>
    </a:ln>
    <a:effectLst>
      <a:outerShdw blurRad="50800" dist="38100" algn="l" rotWithShape="0">
        <a:prstClr val="black">
          <a:alpha val="40000"/>
        </a:prstClr>
      </a:outerShdw>
    </a:effectLst>
  </c:spPr>
  <c:txPr>
    <a:bodyPr/>
    <a:lstStyle/>
    <a:p>
      <a:pPr>
        <a:defRPr/>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plotArea>
      <c:layout>
        <c:manualLayout>
          <c:layoutTarget val="inner"/>
          <c:xMode val="edge"/>
          <c:yMode val="edge"/>
          <c:x val="0.11512268608770619"/>
          <c:y val="0.13674532870539885"/>
          <c:w val="0.80873758282662633"/>
          <c:h val="0.73283148969166312"/>
        </c:manualLayout>
      </c:layout>
      <c:barChart>
        <c:barDir val="col"/>
        <c:grouping val="clustered"/>
        <c:varyColors val="0"/>
        <c:ser>
          <c:idx val="0"/>
          <c:order val="0"/>
          <c:tx>
            <c:strRef>
              <c:f>Sheet1!$B$1</c:f>
              <c:strCache>
                <c:ptCount val="1"/>
                <c:pt idx="0">
                  <c:v>EAL</c:v>
                </c:pt>
              </c:strCache>
            </c:strRef>
          </c:tx>
          <c:spPr>
            <a:solidFill>
              <a:schemeClr val="accent3">
                <a:lumMod val="75000"/>
              </a:schemeClr>
            </a:solidFill>
          </c:spPr>
          <c:invertIfNegative val="0"/>
          <c:cat>
            <c:strRef>
              <c:f>Sheet1!$A$2:$A$4</c:f>
              <c:strCache>
                <c:ptCount val="3"/>
                <c:pt idx="0">
                  <c:v>2018-19</c:v>
                </c:pt>
                <c:pt idx="1">
                  <c:v>2017-18</c:v>
                </c:pt>
                <c:pt idx="2">
                  <c:v>2016-17</c:v>
                </c:pt>
              </c:strCache>
            </c:strRef>
          </c:cat>
          <c:val>
            <c:numRef>
              <c:f>Sheet1!$B$2:$B$4</c:f>
              <c:numCache>
                <c:formatCode>0%</c:formatCode>
                <c:ptCount val="3"/>
                <c:pt idx="0">
                  <c:v>0.42</c:v>
                </c:pt>
                <c:pt idx="1">
                  <c:v>0.61</c:v>
                </c:pt>
                <c:pt idx="2">
                  <c:v>0.84</c:v>
                </c:pt>
              </c:numCache>
            </c:numRef>
          </c:val>
          <c:extLst>
            <c:ext xmlns:c16="http://schemas.microsoft.com/office/drawing/2014/chart" uri="{C3380CC4-5D6E-409C-BE32-E72D297353CC}">
              <c16:uniqueId val="{00000000-8C47-4FD8-986E-7C0EFE28AB48}"/>
            </c:ext>
          </c:extLst>
        </c:ser>
        <c:ser>
          <c:idx val="1"/>
          <c:order val="1"/>
          <c:tx>
            <c:strRef>
              <c:f>Sheet1!$C$1</c:f>
              <c:strCache>
                <c:ptCount val="1"/>
                <c:pt idx="0">
                  <c:v>Non EAL</c:v>
                </c:pt>
              </c:strCache>
            </c:strRef>
          </c:tx>
          <c:spPr>
            <a:solidFill>
              <a:schemeClr val="accent3">
                <a:lumMod val="60000"/>
                <a:lumOff val="40000"/>
              </a:schemeClr>
            </a:solidFill>
          </c:spPr>
          <c:invertIfNegative val="0"/>
          <c:cat>
            <c:strRef>
              <c:f>Sheet1!$A$2:$A$4</c:f>
              <c:strCache>
                <c:ptCount val="3"/>
                <c:pt idx="0">
                  <c:v>2018-19</c:v>
                </c:pt>
                <c:pt idx="1">
                  <c:v>2017-18</c:v>
                </c:pt>
                <c:pt idx="2">
                  <c:v>2016-17</c:v>
                </c:pt>
              </c:strCache>
            </c:strRef>
          </c:cat>
          <c:val>
            <c:numRef>
              <c:f>Sheet1!$C$2:$C$4</c:f>
              <c:numCache>
                <c:formatCode>0%</c:formatCode>
                <c:ptCount val="3"/>
                <c:pt idx="0">
                  <c:v>0.61</c:v>
                </c:pt>
                <c:pt idx="1">
                  <c:v>1.02</c:v>
                </c:pt>
                <c:pt idx="2">
                  <c:v>0.9</c:v>
                </c:pt>
              </c:numCache>
            </c:numRef>
          </c:val>
          <c:extLst>
            <c:ext xmlns:c16="http://schemas.microsoft.com/office/drawing/2014/chart" uri="{C3380CC4-5D6E-409C-BE32-E72D297353CC}">
              <c16:uniqueId val="{00000001-8C47-4FD8-986E-7C0EFE28AB48}"/>
            </c:ext>
          </c:extLst>
        </c:ser>
        <c:dLbls>
          <c:showLegendKey val="0"/>
          <c:showVal val="0"/>
          <c:showCatName val="0"/>
          <c:showSerName val="0"/>
          <c:showPercent val="0"/>
          <c:showBubbleSize val="0"/>
        </c:dLbls>
        <c:gapWidth val="150"/>
        <c:axId val="139445760"/>
        <c:axId val="139447296"/>
      </c:barChart>
      <c:catAx>
        <c:axId val="139445760"/>
        <c:scaling>
          <c:orientation val="minMax"/>
        </c:scaling>
        <c:delete val="0"/>
        <c:axPos val="b"/>
        <c:numFmt formatCode="General" sourceLinked="1"/>
        <c:majorTickMark val="out"/>
        <c:minorTickMark val="none"/>
        <c:tickLblPos val="nextTo"/>
        <c:txPr>
          <a:bodyPr/>
          <a:lstStyle/>
          <a:p>
            <a:pPr>
              <a:defRPr sz="1100"/>
            </a:pPr>
            <a:endParaRPr lang="en-US"/>
          </a:p>
        </c:txPr>
        <c:crossAx val="139447296"/>
        <c:crosses val="autoZero"/>
        <c:auto val="1"/>
        <c:lblAlgn val="ctr"/>
        <c:lblOffset val="100"/>
        <c:noMultiLvlLbl val="0"/>
      </c:catAx>
      <c:valAx>
        <c:axId val="139447296"/>
        <c:scaling>
          <c:orientation val="minMax"/>
        </c:scaling>
        <c:delete val="0"/>
        <c:axPos val="l"/>
        <c:majorGridlines/>
        <c:numFmt formatCode="0%" sourceLinked="1"/>
        <c:majorTickMark val="out"/>
        <c:minorTickMark val="none"/>
        <c:tickLblPos val="nextTo"/>
        <c:crossAx val="139445760"/>
        <c:crosses val="autoZero"/>
        <c:crossBetween val="between"/>
      </c:valAx>
    </c:plotArea>
    <c:legend>
      <c:legendPos val="r"/>
      <c:layout>
        <c:manualLayout>
          <c:xMode val="edge"/>
          <c:yMode val="edge"/>
          <c:x val="0.10464697424279296"/>
          <c:y val="2.1268262396232271E-3"/>
          <c:w val="0.85083276091775506"/>
          <c:h val="0.13770388142428816"/>
        </c:manualLayout>
      </c:layout>
      <c:overlay val="0"/>
    </c:legend>
    <c:plotVisOnly val="1"/>
    <c:dispBlanksAs val="gap"/>
    <c:showDLblsOverMax val="0"/>
  </c:chart>
  <c:spPr>
    <a:scene3d>
      <a:camera prst="orthographicFront"/>
      <a:lightRig rig="threePt" dir="t"/>
    </a:scene3d>
    <a:sp3d prstMaterial="metal">
      <a:bevelT w="88900" h="88900"/>
    </a:sp3d>
  </c:spPr>
  <c:txPr>
    <a:bodyPr/>
    <a:lstStyle/>
    <a:p>
      <a:pPr>
        <a:defRPr sz="105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FSM</c:v>
                </c:pt>
              </c:strCache>
            </c:strRef>
          </c:tx>
          <c:spPr>
            <a:solidFill>
              <a:schemeClr val="accent1"/>
            </a:solidFill>
            <a:ln>
              <a:noFill/>
            </a:ln>
            <a:effectLst/>
          </c:spPr>
          <c:invertIfNegative val="0"/>
          <c:cat>
            <c:strRef>
              <c:f>Sheet1!$A$2:$A$4</c:f>
              <c:strCache>
                <c:ptCount val="3"/>
                <c:pt idx="0">
                  <c:v>2018-19</c:v>
                </c:pt>
                <c:pt idx="1">
                  <c:v>2017-18</c:v>
                </c:pt>
                <c:pt idx="2">
                  <c:v>2016-17</c:v>
                </c:pt>
              </c:strCache>
            </c:strRef>
          </c:cat>
          <c:val>
            <c:numRef>
              <c:f>Sheet1!$B$2:$B$4</c:f>
              <c:numCache>
                <c:formatCode>0%</c:formatCode>
                <c:ptCount val="3"/>
                <c:pt idx="0">
                  <c:v>0.42</c:v>
                </c:pt>
                <c:pt idx="1">
                  <c:v>1.07</c:v>
                </c:pt>
                <c:pt idx="2">
                  <c:v>0.97</c:v>
                </c:pt>
              </c:numCache>
            </c:numRef>
          </c:val>
          <c:extLst>
            <c:ext xmlns:c16="http://schemas.microsoft.com/office/drawing/2014/chart" uri="{C3380CC4-5D6E-409C-BE32-E72D297353CC}">
              <c16:uniqueId val="{00000000-DAB7-40A6-ADCB-DD4D703BBDDE}"/>
            </c:ext>
          </c:extLst>
        </c:ser>
        <c:ser>
          <c:idx val="1"/>
          <c:order val="1"/>
          <c:tx>
            <c:strRef>
              <c:f>Sheet1!$C$1</c:f>
              <c:strCache>
                <c:ptCount val="1"/>
                <c:pt idx="0">
                  <c:v>Non FSM</c:v>
                </c:pt>
              </c:strCache>
            </c:strRef>
          </c:tx>
          <c:spPr>
            <a:solidFill>
              <a:schemeClr val="accent2"/>
            </a:solidFill>
            <a:ln>
              <a:noFill/>
            </a:ln>
            <a:effectLst/>
          </c:spPr>
          <c:invertIfNegative val="0"/>
          <c:cat>
            <c:strRef>
              <c:f>Sheet1!$A$2:$A$4</c:f>
              <c:strCache>
                <c:ptCount val="3"/>
                <c:pt idx="0">
                  <c:v>2018-19</c:v>
                </c:pt>
                <c:pt idx="1">
                  <c:v>2017-18</c:v>
                </c:pt>
                <c:pt idx="2">
                  <c:v>2016-17</c:v>
                </c:pt>
              </c:strCache>
            </c:strRef>
          </c:cat>
          <c:val>
            <c:numRef>
              <c:f>Sheet1!$C$2:$C$4</c:f>
              <c:numCache>
                <c:formatCode>0%</c:formatCode>
                <c:ptCount val="3"/>
                <c:pt idx="0">
                  <c:v>0.68</c:v>
                </c:pt>
                <c:pt idx="1">
                  <c:v>0.92</c:v>
                </c:pt>
                <c:pt idx="2">
                  <c:v>1.1000000000000001</c:v>
                </c:pt>
              </c:numCache>
            </c:numRef>
          </c:val>
          <c:extLst>
            <c:ext xmlns:c16="http://schemas.microsoft.com/office/drawing/2014/chart" uri="{C3380CC4-5D6E-409C-BE32-E72D297353CC}">
              <c16:uniqueId val="{00000001-DAB7-40A6-ADCB-DD4D703BBDDE}"/>
            </c:ext>
          </c:extLst>
        </c:ser>
        <c:dLbls>
          <c:showLegendKey val="0"/>
          <c:showVal val="0"/>
          <c:showCatName val="0"/>
          <c:showSerName val="0"/>
          <c:showPercent val="0"/>
          <c:showBubbleSize val="0"/>
        </c:dLbls>
        <c:gapWidth val="219"/>
        <c:overlap val="-27"/>
        <c:axId val="139439488"/>
        <c:axId val="139641984"/>
      </c:barChart>
      <c:catAx>
        <c:axId val="139439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9641984"/>
        <c:crosses val="autoZero"/>
        <c:auto val="1"/>
        <c:lblAlgn val="ctr"/>
        <c:lblOffset val="100"/>
        <c:noMultiLvlLbl val="1"/>
      </c:catAx>
      <c:valAx>
        <c:axId val="139641984"/>
        <c:scaling>
          <c:orientation val="minMax"/>
          <c:max val="1.2"/>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9439488"/>
        <c:crosses val="autoZero"/>
        <c:crossBetween val="between"/>
        <c:majorUnit val="0.2"/>
        <c:minorUnit val="1.0000000000000002E-2"/>
      </c:valAx>
      <c:spPr>
        <a:noFill/>
        <a:ln>
          <a:noFill/>
        </a:ln>
        <a:effectLst/>
      </c:spPr>
    </c:plotArea>
    <c:legend>
      <c:legendPos val="t"/>
      <c:layout>
        <c:manualLayout>
          <c:xMode val="edge"/>
          <c:yMode val="edge"/>
          <c:x val="4.0619937342802927E-2"/>
          <c:y val="2.0883939683651875E-3"/>
          <c:w val="0.93668077001720096"/>
          <c:h val="6.9064737904546494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Avenir Black" charset="0"/>
              <a:ea typeface="Avenir Black" charset="0"/>
              <a:cs typeface="Avenir Black" charset="0"/>
            </a:defRPr>
          </a:pPr>
          <a:endParaRPr lang="en-US"/>
        </a:p>
      </c:txPr>
    </c:legend>
    <c:plotVisOnly val="1"/>
    <c:dispBlanksAs val="gap"/>
    <c:showDLblsOverMax val="0"/>
  </c:chart>
  <c:spPr>
    <a:noFill/>
    <a:ln>
      <a:noFill/>
    </a:ln>
    <a:effectLst>
      <a:outerShdw blurRad="50800" dist="38100" algn="l" rotWithShape="0">
        <a:prstClr val="black">
          <a:alpha val="40000"/>
        </a:prstClr>
      </a:outerShdw>
    </a:effectLst>
  </c:spPr>
  <c:txPr>
    <a:bodyPr/>
    <a:lstStyle/>
    <a:p>
      <a:pPr>
        <a:defRPr/>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plotArea>
      <c:layout>
        <c:manualLayout>
          <c:layoutTarget val="inner"/>
          <c:xMode val="edge"/>
          <c:yMode val="edge"/>
          <c:x val="0.11512268608770619"/>
          <c:y val="0.13674532870539885"/>
          <c:w val="0.80873758282662633"/>
          <c:h val="0.73283148969166312"/>
        </c:manualLayout>
      </c:layout>
      <c:barChart>
        <c:barDir val="col"/>
        <c:grouping val="clustered"/>
        <c:varyColors val="0"/>
        <c:ser>
          <c:idx val="0"/>
          <c:order val="0"/>
          <c:tx>
            <c:strRef>
              <c:f>Sheet1!$B$1</c:f>
              <c:strCache>
                <c:ptCount val="1"/>
                <c:pt idx="0">
                  <c:v>eFSM</c:v>
                </c:pt>
              </c:strCache>
            </c:strRef>
          </c:tx>
          <c:spPr>
            <a:solidFill>
              <a:schemeClr val="accent3">
                <a:lumMod val="75000"/>
              </a:schemeClr>
            </a:solidFill>
          </c:spPr>
          <c:invertIfNegative val="0"/>
          <c:cat>
            <c:strRef>
              <c:f>Sheet1!$A$2:$A$4</c:f>
              <c:strCache>
                <c:ptCount val="3"/>
                <c:pt idx="0">
                  <c:v>2018-19</c:v>
                </c:pt>
                <c:pt idx="1">
                  <c:v>2017-18</c:v>
                </c:pt>
                <c:pt idx="2">
                  <c:v>2016-17</c:v>
                </c:pt>
              </c:strCache>
            </c:strRef>
          </c:cat>
          <c:val>
            <c:numRef>
              <c:f>Sheet1!$B$2:$B$4</c:f>
              <c:numCache>
                <c:formatCode>0%</c:formatCode>
                <c:ptCount val="3"/>
                <c:pt idx="0">
                  <c:v>0.51</c:v>
                </c:pt>
                <c:pt idx="1">
                  <c:v>0.91</c:v>
                </c:pt>
                <c:pt idx="2">
                  <c:v>0.78</c:v>
                </c:pt>
              </c:numCache>
            </c:numRef>
          </c:val>
          <c:extLst>
            <c:ext xmlns:c16="http://schemas.microsoft.com/office/drawing/2014/chart" uri="{C3380CC4-5D6E-409C-BE32-E72D297353CC}">
              <c16:uniqueId val="{00000000-8C47-4FD8-986E-7C0EFE28AB48}"/>
            </c:ext>
          </c:extLst>
        </c:ser>
        <c:ser>
          <c:idx val="1"/>
          <c:order val="1"/>
          <c:tx>
            <c:strRef>
              <c:f>Sheet1!$C$1</c:f>
              <c:strCache>
                <c:ptCount val="1"/>
                <c:pt idx="0">
                  <c:v>Not eFSM</c:v>
                </c:pt>
              </c:strCache>
            </c:strRef>
          </c:tx>
          <c:spPr>
            <a:solidFill>
              <a:schemeClr val="accent3">
                <a:lumMod val="60000"/>
                <a:lumOff val="40000"/>
              </a:schemeClr>
            </a:solidFill>
          </c:spPr>
          <c:invertIfNegative val="0"/>
          <c:cat>
            <c:strRef>
              <c:f>Sheet1!$A$2:$A$4</c:f>
              <c:strCache>
                <c:ptCount val="3"/>
                <c:pt idx="0">
                  <c:v>2018-19</c:v>
                </c:pt>
                <c:pt idx="1">
                  <c:v>2017-18</c:v>
                </c:pt>
                <c:pt idx="2">
                  <c:v>2016-17</c:v>
                </c:pt>
              </c:strCache>
            </c:strRef>
          </c:cat>
          <c:val>
            <c:numRef>
              <c:f>Sheet1!$C$2:$C$4</c:f>
              <c:numCache>
                <c:formatCode>0%</c:formatCode>
                <c:ptCount val="3"/>
                <c:pt idx="0">
                  <c:v>0.63</c:v>
                </c:pt>
                <c:pt idx="1">
                  <c:v>0.75</c:v>
                </c:pt>
                <c:pt idx="2">
                  <c:v>0.81</c:v>
                </c:pt>
              </c:numCache>
            </c:numRef>
          </c:val>
          <c:extLst>
            <c:ext xmlns:c16="http://schemas.microsoft.com/office/drawing/2014/chart" uri="{C3380CC4-5D6E-409C-BE32-E72D297353CC}">
              <c16:uniqueId val="{00000001-8C47-4FD8-986E-7C0EFE28AB48}"/>
            </c:ext>
          </c:extLst>
        </c:ser>
        <c:dLbls>
          <c:showLegendKey val="0"/>
          <c:showVal val="0"/>
          <c:showCatName val="0"/>
          <c:showSerName val="0"/>
          <c:showPercent val="0"/>
          <c:showBubbleSize val="0"/>
        </c:dLbls>
        <c:gapWidth val="150"/>
        <c:axId val="139806976"/>
        <c:axId val="139808768"/>
      </c:barChart>
      <c:catAx>
        <c:axId val="139806976"/>
        <c:scaling>
          <c:orientation val="minMax"/>
        </c:scaling>
        <c:delete val="0"/>
        <c:axPos val="b"/>
        <c:numFmt formatCode="General" sourceLinked="1"/>
        <c:majorTickMark val="out"/>
        <c:minorTickMark val="none"/>
        <c:tickLblPos val="nextTo"/>
        <c:txPr>
          <a:bodyPr/>
          <a:lstStyle/>
          <a:p>
            <a:pPr>
              <a:defRPr sz="1100"/>
            </a:pPr>
            <a:endParaRPr lang="en-US"/>
          </a:p>
        </c:txPr>
        <c:crossAx val="139808768"/>
        <c:crosses val="autoZero"/>
        <c:auto val="1"/>
        <c:lblAlgn val="ctr"/>
        <c:lblOffset val="100"/>
        <c:noMultiLvlLbl val="0"/>
      </c:catAx>
      <c:valAx>
        <c:axId val="139808768"/>
        <c:scaling>
          <c:orientation val="minMax"/>
        </c:scaling>
        <c:delete val="0"/>
        <c:axPos val="l"/>
        <c:majorGridlines/>
        <c:numFmt formatCode="0%" sourceLinked="1"/>
        <c:majorTickMark val="out"/>
        <c:minorTickMark val="none"/>
        <c:tickLblPos val="nextTo"/>
        <c:crossAx val="139806976"/>
        <c:crosses val="autoZero"/>
        <c:crossBetween val="between"/>
      </c:valAx>
    </c:plotArea>
    <c:legend>
      <c:legendPos val="r"/>
      <c:layout>
        <c:manualLayout>
          <c:xMode val="edge"/>
          <c:yMode val="edge"/>
          <c:x val="0.10464697424279296"/>
          <c:y val="2.1268262396232271E-3"/>
          <c:w val="0.85083276091775506"/>
          <c:h val="0.13770388142428816"/>
        </c:manualLayout>
      </c:layout>
      <c:overlay val="0"/>
    </c:legend>
    <c:plotVisOnly val="1"/>
    <c:dispBlanksAs val="gap"/>
    <c:showDLblsOverMax val="0"/>
  </c:chart>
  <c:spPr>
    <a:scene3d>
      <a:camera prst="orthographicFront"/>
      <a:lightRig rig="threePt" dir="t"/>
    </a:scene3d>
    <a:sp3d prstMaterial="metal">
      <a:bevelT w="88900" h="88900"/>
    </a:sp3d>
  </c:spPr>
  <c:txPr>
    <a:bodyPr/>
    <a:lstStyle/>
    <a:p>
      <a:pPr>
        <a:defRPr sz="105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0B9EF56A-A536-401D-8F51-369C90D28929}" type="datetimeFigureOut">
              <a:rPr lang="en-GB" smtClean="0"/>
              <a:t>23/11/2020</a:t>
            </a:fld>
            <a:endParaRPr lang="en-GB"/>
          </a:p>
        </p:txBody>
      </p:sp>
      <p:sp>
        <p:nvSpPr>
          <p:cNvPr id="4" name="Footer Placeholder 3"/>
          <p:cNvSpPr>
            <a:spLocks noGrp="1"/>
          </p:cNvSpPr>
          <p:nvPr>
            <p:ph type="ftr" sz="quarter" idx="2"/>
          </p:nvPr>
        </p:nvSpPr>
        <p:spPr>
          <a:xfrm>
            <a:off x="0" y="9428652"/>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652"/>
            <a:ext cx="2945659" cy="496332"/>
          </a:xfrm>
          <a:prstGeom prst="rect">
            <a:avLst/>
          </a:prstGeom>
        </p:spPr>
        <p:txBody>
          <a:bodyPr vert="horz" lIns="91440" tIns="45720" rIns="91440" bIns="45720" rtlCol="0" anchor="b"/>
          <a:lstStyle>
            <a:lvl1pPr algn="r">
              <a:defRPr sz="1200"/>
            </a:lvl1pPr>
          </a:lstStyle>
          <a:p>
            <a:fld id="{DC9B2C48-9A8B-4095-B2C9-3ED927BAE29D}" type="slidenum">
              <a:rPr lang="en-GB" smtClean="0"/>
              <a:t>‹#›</a:t>
            </a:fld>
            <a:endParaRPr lang="en-GB"/>
          </a:p>
        </p:txBody>
      </p:sp>
    </p:spTree>
    <p:extLst>
      <p:ext uri="{BB962C8B-B14F-4D97-AF65-F5344CB8AC3E}">
        <p14:creationId xmlns:p14="http://schemas.microsoft.com/office/powerpoint/2010/main" val="158457063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6" name="Shape 176"/>
          <p:cNvSpPr>
            <a:spLocks noGrp="1" noRot="1" noChangeAspect="1"/>
          </p:cNvSpPr>
          <p:nvPr>
            <p:ph type="sldImg"/>
          </p:nvPr>
        </p:nvSpPr>
        <p:spPr>
          <a:xfrm>
            <a:off x="917575" y="744538"/>
            <a:ext cx="4962525" cy="3722687"/>
          </a:xfrm>
          <a:prstGeom prst="rect">
            <a:avLst/>
          </a:prstGeom>
        </p:spPr>
        <p:txBody>
          <a:bodyPr/>
          <a:lstStyle/>
          <a:p>
            <a:endParaRPr/>
          </a:p>
        </p:txBody>
      </p:sp>
      <p:sp>
        <p:nvSpPr>
          <p:cNvPr id="177" name="Shape 177"/>
          <p:cNvSpPr>
            <a:spLocks noGrp="1"/>
          </p:cNvSpPr>
          <p:nvPr>
            <p:ph type="body" sz="quarter" idx="1"/>
          </p:nvPr>
        </p:nvSpPr>
        <p:spPr>
          <a:xfrm>
            <a:off x="906357" y="4715153"/>
            <a:ext cx="4984962" cy="4466987"/>
          </a:xfrm>
          <a:prstGeom prst="rect">
            <a:avLst/>
          </a:prstGeom>
        </p:spPr>
        <p:txBody>
          <a:bodyPr/>
          <a:lstStyle/>
          <a:p>
            <a:endParaRPr/>
          </a:p>
        </p:txBody>
      </p:sp>
    </p:spTree>
    <p:extLst>
      <p:ext uri="{BB962C8B-B14F-4D97-AF65-F5344CB8AC3E}">
        <p14:creationId xmlns:p14="http://schemas.microsoft.com/office/powerpoint/2010/main" val="404193916"/>
      </p:ext>
    </p:extLst>
  </p:cSld>
  <p:clrMap bg1="lt1" tx1="dk1" bg2="lt2" tx2="dk2" accent1="accent1" accent2="accent2" accent3="accent3" accent4="accent4" accent5="accent5" accent6="accent6" hlink="hlink" folHlink="folHlink"/>
  <p:hf hdr="0" ftr="0" dt="0"/>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prstGeom prst="rect">
            <a:avLst/>
          </a:prstGeom>
        </p:spPr>
        <p:txBody>
          <a:bodyPr/>
          <a:lstStyle/>
          <a:p>
            <a:endParaRPr/>
          </a:p>
        </p:txBody>
      </p:sp>
      <p:sp>
        <p:nvSpPr>
          <p:cNvPr id="264" name="Shape 264"/>
          <p:cNvSpPr>
            <a:spLocks noGrp="1"/>
          </p:cNvSpPr>
          <p:nvPr>
            <p:ph type="body" sz="quarter" idx="1"/>
          </p:nvPr>
        </p:nvSpPr>
        <p:spPr>
          <a:prstGeom prst="rect">
            <a:avLst/>
          </a:prstGeom>
        </p:spPr>
        <p:txBody>
          <a:bodyPr/>
          <a:lstStyle/>
          <a:p>
            <a:r>
              <a:t>Taken from Gap reports and excluding Orange and Purple  who are assessed through Quals credits.  Oracy is a combination of achievement averaged out against the number pupils actually taking each oracy subject, </a:t>
            </a:r>
          </a:p>
        </p:txBody>
      </p:sp>
    </p:spTree>
    <p:extLst>
      <p:ext uri="{BB962C8B-B14F-4D97-AF65-F5344CB8AC3E}">
        <p14:creationId xmlns:p14="http://schemas.microsoft.com/office/powerpoint/2010/main" val="2498997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prstGeom prst="rect">
            <a:avLst/>
          </a:prstGeom>
        </p:spPr>
        <p:txBody>
          <a:bodyPr/>
          <a:lstStyle/>
          <a:p>
            <a:endParaRPr/>
          </a:p>
        </p:txBody>
      </p:sp>
      <p:sp>
        <p:nvSpPr>
          <p:cNvPr id="264" name="Shape 264"/>
          <p:cNvSpPr>
            <a:spLocks noGrp="1"/>
          </p:cNvSpPr>
          <p:nvPr>
            <p:ph type="body" sz="quarter" idx="1"/>
          </p:nvPr>
        </p:nvSpPr>
        <p:spPr>
          <a:prstGeom prst="rect">
            <a:avLst/>
          </a:prstGeom>
        </p:spPr>
        <p:txBody>
          <a:bodyPr/>
          <a:lstStyle/>
          <a:p>
            <a:r>
              <a:t>Taken from Gap reports and excluding Orange and Purple  who are assessed through Quals credits.  Oracy is a combination of achievement averaged out against the number pupils actually taking each oracy subject, </a:t>
            </a:r>
          </a:p>
        </p:txBody>
      </p:sp>
    </p:spTree>
    <p:extLst>
      <p:ext uri="{BB962C8B-B14F-4D97-AF65-F5344CB8AC3E}">
        <p14:creationId xmlns:p14="http://schemas.microsoft.com/office/powerpoint/2010/main" val="249899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prstGeom prst="rect">
            <a:avLst/>
          </a:prstGeom>
        </p:spPr>
        <p:txBody>
          <a:bodyPr/>
          <a:lstStyle/>
          <a:p>
            <a:endParaRPr/>
          </a:p>
        </p:txBody>
      </p:sp>
      <p:sp>
        <p:nvSpPr>
          <p:cNvPr id="264" name="Shape 264"/>
          <p:cNvSpPr>
            <a:spLocks noGrp="1"/>
          </p:cNvSpPr>
          <p:nvPr>
            <p:ph type="body" sz="quarter" idx="1"/>
          </p:nvPr>
        </p:nvSpPr>
        <p:spPr>
          <a:prstGeom prst="rect">
            <a:avLst/>
          </a:prstGeom>
        </p:spPr>
        <p:txBody>
          <a:bodyPr/>
          <a:lstStyle/>
          <a:p>
            <a:r>
              <a:t>Taken from Gap reports and excluding Orange and Purple  who are assessed through Quals credits.  Oracy is a combination of achievement averaged out against the number pupils actually taking each oracy subject, </a:t>
            </a:r>
          </a:p>
        </p:txBody>
      </p:sp>
    </p:spTree>
    <p:extLst>
      <p:ext uri="{BB962C8B-B14F-4D97-AF65-F5344CB8AC3E}">
        <p14:creationId xmlns:p14="http://schemas.microsoft.com/office/powerpoint/2010/main" val="2498997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prstGeom prst="rect">
            <a:avLst/>
          </a:prstGeom>
        </p:spPr>
        <p:txBody>
          <a:bodyPr/>
          <a:lstStyle/>
          <a:p>
            <a:endParaRPr/>
          </a:p>
        </p:txBody>
      </p:sp>
      <p:sp>
        <p:nvSpPr>
          <p:cNvPr id="264" name="Shape 264"/>
          <p:cNvSpPr>
            <a:spLocks noGrp="1"/>
          </p:cNvSpPr>
          <p:nvPr>
            <p:ph type="body" sz="quarter" idx="1"/>
          </p:nvPr>
        </p:nvSpPr>
        <p:spPr>
          <a:prstGeom prst="rect">
            <a:avLst/>
          </a:prstGeom>
        </p:spPr>
        <p:txBody>
          <a:bodyPr/>
          <a:lstStyle/>
          <a:p>
            <a:r>
              <a:t>Taken from Gap reports and excluding Orange and Purple  who are assessed through Quals credits.  Oracy is a combination of achievement averaged out against the number pupils actually taking each oracy subject, </a:t>
            </a:r>
          </a:p>
        </p:txBody>
      </p:sp>
    </p:spTree>
    <p:extLst>
      <p:ext uri="{BB962C8B-B14F-4D97-AF65-F5344CB8AC3E}">
        <p14:creationId xmlns:p14="http://schemas.microsoft.com/office/powerpoint/2010/main" val="2498997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prstGeom prst="rect">
            <a:avLst/>
          </a:prstGeom>
        </p:spPr>
        <p:txBody>
          <a:bodyPr/>
          <a:lstStyle/>
          <a:p>
            <a:endParaRPr/>
          </a:p>
        </p:txBody>
      </p:sp>
      <p:sp>
        <p:nvSpPr>
          <p:cNvPr id="264" name="Shape 264"/>
          <p:cNvSpPr>
            <a:spLocks noGrp="1"/>
          </p:cNvSpPr>
          <p:nvPr>
            <p:ph type="body" sz="quarter" idx="1"/>
          </p:nvPr>
        </p:nvSpPr>
        <p:spPr>
          <a:prstGeom prst="rect">
            <a:avLst/>
          </a:prstGeom>
        </p:spPr>
        <p:txBody>
          <a:bodyPr/>
          <a:lstStyle/>
          <a:p>
            <a:r>
              <a:rPr dirty="0"/>
              <a:t>Taken from Gap reports and excluding Orange and Purple  who are assessed through </a:t>
            </a:r>
            <a:r>
              <a:rPr dirty="0" err="1"/>
              <a:t>Quals</a:t>
            </a:r>
            <a:r>
              <a:rPr dirty="0"/>
              <a:t> credits.  </a:t>
            </a:r>
            <a:r>
              <a:rPr dirty="0" err="1"/>
              <a:t>Oracy</a:t>
            </a:r>
            <a:r>
              <a:rPr dirty="0"/>
              <a:t> is a combination of achievement averaged out against the number pupils actually taking each </a:t>
            </a:r>
            <a:r>
              <a:rPr dirty="0" err="1"/>
              <a:t>oracy</a:t>
            </a:r>
            <a:r>
              <a:rPr dirty="0"/>
              <a:t> subject, </a:t>
            </a:r>
          </a:p>
        </p:txBody>
      </p:sp>
    </p:spTree>
    <p:extLst>
      <p:ext uri="{BB962C8B-B14F-4D97-AF65-F5344CB8AC3E}">
        <p14:creationId xmlns:p14="http://schemas.microsoft.com/office/powerpoint/2010/main" val="12526346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prstGeom prst="rect">
            <a:avLst/>
          </a:prstGeom>
        </p:spPr>
        <p:txBody>
          <a:bodyPr/>
          <a:lstStyle/>
          <a:p>
            <a:endParaRPr/>
          </a:p>
        </p:txBody>
      </p:sp>
      <p:sp>
        <p:nvSpPr>
          <p:cNvPr id="264" name="Shape 264"/>
          <p:cNvSpPr>
            <a:spLocks noGrp="1"/>
          </p:cNvSpPr>
          <p:nvPr>
            <p:ph type="body" sz="quarter" idx="1"/>
          </p:nvPr>
        </p:nvSpPr>
        <p:spPr>
          <a:prstGeom prst="rect">
            <a:avLst/>
          </a:prstGeom>
        </p:spPr>
        <p:txBody>
          <a:bodyPr/>
          <a:lstStyle/>
          <a:p>
            <a:r>
              <a:t>Taken from Gap reports and excluding Orange and Purple  who are assessed through Quals credits.  Oracy is a combination of achievement averaged out against the number pupils actually taking each oracy subject, </a:t>
            </a:r>
          </a:p>
        </p:txBody>
      </p:sp>
    </p:spTree>
    <p:extLst>
      <p:ext uri="{BB962C8B-B14F-4D97-AF65-F5344CB8AC3E}">
        <p14:creationId xmlns:p14="http://schemas.microsoft.com/office/powerpoint/2010/main" val="12526346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prstGeom prst="rect">
            <a:avLst/>
          </a:prstGeom>
        </p:spPr>
        <p:txBody>
          <a:bodyPr/>
          <a:lstStyle/>
          <a:p>
            <a:endParaRPr/>
          </a:p>
        </p:txBody>
      </p:sp>
      <p:sp>
        <p:nvSpPr>
          <p:cNvPr id="264" name="Shape 264"/>
          <p:cNvSpPr>
            <a:spLocks noGrp="1"/>
          </p:cNvSpPr>
          <p:nvPr>
            <p:ph type="body" sz="quarter" idx="1"/>
          </p:nvPr>
        </p:nvSpPr>
        <p:spPr>
          <a:prstGeom prst="rect">
            <a:avLst/>
          </a:prstGeom>
        </p:spPr>
        <p:txBody>
          <a:bodyPr/>
          <a:lstStyle/>
          <a:p>
            <a:r>
              <a:rPr dirty="0"/>
              <a:t>Taken from Gap reports and excluding Orange and Purple  who are assessed through </a:t>
            </a:r>
            <a:r>
              <a:rPr dirty="0" err="1"/>
              <a:t>Quals</a:t>
            </a:r>
            <a:r>
              <a:rPr dirty="0"/>
              <a:t> credits.  </a:t>
            </a:r>
            <a:r>
              <a:rPr dirty="0" err="1"/>
              <a:t>Oracy</a:t>
            </a:r>
            <a:r>
              <a:rPr dirty="0"/>
              <a:t> is a combination of achievement averaged out against the number pupils actually taking each </a:t>
            </a:r>
            <a:r>
              <a:rPr dirty="0" err="1"/>
              <a:t>oracy</a:t>
            </a:r>
            <a:r>
              <a:rPr dirty="0"/>
              <a:t> subject, </a:t>
            </a:r>
          </a:p>
        </p:txBody>
      </p:sp>
    </p:spTree>
    <p:extLst>
      <p:ext uri="{BB962C8B-B14F-4D97-AF65-F5344CB8AC3E}">
        <p14:creationId xmlns:p14="http://schemas.microsoft.com/office/powerpoint/2010/main" val="12526346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prstGeom prst="rect">
            <a:avLst/>
          </a:prstGeom>
        </p:spPr>
        <p:txBody>
          <a:bodyPr/>
          <a:lstStyle/>
          <a:p>
            <a:endParaRPr/>
          </a:p>
        </p:txBody>
      </p:sp>
      <p:sp>
        <p:nvSpPr>
          <p:cNvPr id="264" name="Shape 264"/>
          <p:cNvSpPr>
            <a:spLocks noGrp="1"/>
          </p:cNvSpPr>
          <p:nvPr>
            <p:ph type="body" sz="quarter" idx="1"/>
          </p:nvPr>
        </p:nvSpPr>
        <p:spPr>
          <a:prstGeom prst="rect">
            <a:avLst/>
          </a:prstGeom>
        </p:spPr>
        <p:txBody>
          <a:bodyPr/>
          <a:lstStyle/>
          <a:p>
            <a:r>
              <a:t>Taken from Gap reports and excluding Orange and Purple  who are assessed through Quals credits.  Oracy is a combination of achievement averaged out against the number pupils actually taking each oracy subject, </a:t>
            </a:r>
          </a:p>
        </p:txBody>
      </p:sp>
    </p:spTree>
    <p:extLst>
      <p:ext uri="{BB962C8B-B14F-4D97-AF65-F5344CB8AC3E}">
        <p14:creationId xmlns:p14="http://schemas.microsoft.com/office/powerpoint/2010/main" val="12526346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prstGeom prst="rect">
            <a:avLst/>
          </a:prstGeom>
        </p:spPr>
        <p:txBody>
          <a:bodyPr/>
          <a:lstStyle/>
          <a:p>
            <a:endParaRPr/>
          </a:p>
        </p:txBody>
      </p:sp>
      <p:sp>
        <p:nvSpPr>
          <p:cNvPr id="264" name="Shape 264"/>
          <p:cNvSpPr>
            <a:spLocks noGrp="1"/>
          </p:cNvSpPr>
          <p:nvPr>
            <p:ph type="body" sz="quarter" idx="1"/>
          </p:nvPr>
        </p:nvSpPr>
        <p:spPr>
          <a:prstGeom prst="rect">
            <a:avLst/>
          </a:prstGeom>
        </p:spPr>
        <p:txBody>
          <a:bodyPr/>
          <a:lstStyle/>
          <a:p>
            <a:r>
              <a:rPr dirty="0"/>
              <a:t>Taken from Gap reports and excluding Orange and Purple  who are assessed through </a:t>
            </a:r>
            <a:r>
              <a:rPr dirty="0" err="1"/>
              <a:t>Quals</a:t>
            </a:r>
            <a:r>
              <a:rPr dirty="0"/>
              <a:t> credits.  </a:t>
            </a:r>
            <a:r>
              <a:rPr dirty="0" err="1"/>
              <a:t>Oracy</a:t>
            </a:r>
            <a:r>
              <a:rPr dirty="0"/>
              <a:t> is a combination of achievement averaged out against the number pupils actually taking each </a:t>
            </a:r>
            <a:r>
              <a:rPr dirty="0" err="1"/>
              <a:t>oracy</a:t>
            </a:r>
            <a:r>
              <a:rPr dirty="0"/>
              <a:t> subject, </a:t>
            </a:r>
          </a:p>
        </p:txBody>
      </p:sp>
    </p:spTree>
    <p:extLst>
      <p:ext uri="{BB962C8B-B14F-4D97-AF65-F5344CB8AC3E}">
        <p14:creationId xmlns:p14="http://schemas.microsoft.com/office/powerpoint/2010/main" val="12526346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prstGeom prst="rect">
            <a:avLst/>
          </a:prstGeom>
        </p:spPr>
        <p:txBody>
          <a:bodyPr/>
          <a:lstStyle/>
          <a:p>
            <a:endParaRPr/>
          </a:p>
        </p:txBody>
      </p:sp>
      <p:sp>
        <p:nvSpPr>
          <p:cNvPr id="264" name="Shape 264"/>
          <p:cNvSpPr>
            <a:spLocks noGrp="1"/>
          </p:cNvSpPr>
          <p:nvPr>
            <p:ph type="body" sz="quarter" idx="1"/>
          </p:nvPr>
        </p:nvSpPr>
        <p:spPr>
          <a:prstGeom prst="rect">
            <a:avLst/>
          </a:prstGeom>
        </p:spPr>
        <p:txBody>
          <a:bodyPr/>
          <a:lstStyle/>
          <a:p>
            <a:r>
              <a:t>Taken from Gap reports and excluding Orange and Purple  who are assessed through Quals credits.  Oracy is a combination of achievement averaged out against the number pupils actually taking each oracy subject, </a:t>
            </a:r>
          </a:p>
        </p:txBody>
      </p:sp>
    </p:spTree>
    <p:extLst>
      <p:ext uri="{BB962C8B-B14F-4D97-AF65-F5344CB8AC3E}">
        <p14:creationId xmlns:p14="http://schemas.microsoft.com/office/powerpoint/2010/main" val="12526346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prstGeom prst="rect">
            <a:avLst/>
          </a:prstGeom>
        </p:spPr>
        <p:txBody>
          <a:bodyPr/>
          <a:lstStyle/>
          <a:p>
            <a:endParaRPr/>
          </a:p>
        </p:txBody>
      </p:sp>
      <p:sp>
        <p:nvSpPr>
          <p:cNvPr id="264" name="Shape 264"/>
          <p:cNvSpPr>
            <a:spLocks noGrp="1"/>
          </p:cNvSpPr>
          <p:nvPr>
            <p:ph type="body" sz="quarter" idx="1"/>
          </p:nvPr>
        </p:nvSpPr>
        <p:spPr>
          <a:prstGeom prst="rect">
            <a:avLst/>
          </a:prstGeom>
        </p:spPr>
        <p:txBody>
          <a:bodyPr/>
          <a:lstStyle/>
          <a:p>
            <a:r>
              <a:t>Taken from Gap reports and excluding Orange and Purple  who are assessed through Quals credits.  Oracy is a combination of achievement averaged out against the number pupils actually taking each oracy subject, </a:t>
            </a:r>
          </a:p>
        </p:txBody>
      </p:sp>
    </p:spTree>
    <p:extLst>
      <p:ext uri="{BB962C8B-B14F-4D97-AF65-F5344CB8AC3E}">
        <p14:creationId xmlns:p14="http://schemas.microsoft.com/office/powerpoint/2010/main" val="1254891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prstGeom prst="rect">
            <a:avLst/>
          </a:prstGeom>
        </p:spPr>
        <p:txBody>
          <a:bodyPr/>
          <a:lstStyle/>
          <a:p>
            <a:endParaRPr/>
          </a:p>
        </p:txBody>
      </p:sp>
      <p:sp>
        <p:nvSpPr>
          <p:cNvPr id="264" name="Shape 264"/>
          <p:cNvSpPr>
            <a:spLocks noGrp="1"/>
          </p:cNvSpPr>
          <p:nvPr>
            <p:ph type="body" sz="quarter" idx="1"/>
          </p:nvPr>
        </p:nvSpPr>
        <p:spPr>
          <a:prstGeom prst="rect">
            <a:avLst/>
          </a:prstGeom>
        </p:spPr>
        <p:txBody>
          <a:bodyPr/>
          <a:lstStyle/>
          <a:p>
            <a:r>
              <a:t>Taken from Gap reports and excluding Orange and Purple  who are assessed through Quals credits.  Oracy is a combination of achievement averaged out against the number pupils actually taking each oracy subject, </a:t>
            </a:r>
          </a:p>
        </p:txBody>
      </p:sp>
    </p:spTree>
    <p:extLst>
      <p:ext uri="{BB962C8B-B14F-4D97-AF65-F5344CB8AC3E}">
        <p14:creationId xmlns:p14="http://schemas.microsoft.com/office/powerpoint/2010/main" val="22589393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prstGeom prst="rect">
            <a:avLst/>
          </a:prstGeom>
        </p:spPr>
        <p:txBody>
          <a:bodyPr/>
          <a:lstStyle/>
          <a:p>
            <a:endParaRPr/>
          </a:p>
        </p:txBody>
      </p:sp>
      <p:sp>
        <p:nvSpPr>
          <p:cNvPr id="264" name="Shape 264"/>
          <p:cNvSpPr>
            <a:spLocks noGrp="1"/>
          </p:cNvSpPr>
          <p:nvPr>
            <p:ph type="body" sz="quarter" idx="1"/>
          </p:nvPr>
        </p:nvSpPr>
        <p:spPr>
          <a:prstGeom prst="rect">
            <a:avLst/>
          </a:prstGeom>
        </p:spPr>
        <p:txBody>
          <a:bodyPr/>
          <a:lstStyle/>
          <a:p>
            <a:r>
              <a:t>Taken from Gap reports and excluding Orange and Purple  who are assessed through Quals credits.  Oracy is a combination of achievement averaged out against the number pupils actually taking each oracy subject, </a:t>
            </a:r>
          </a:p>
        </p:txBody>
      </p:sp>
    </p:spTree>
    <p:extLst>
      <p:ext uri="{BB962C8B-B14F-4D97-AF65-F5344CB8AC3E}">
        <p14:creationId xmlns:p14="http://schemas.microsoft.com/office/powerpoint/2010/main" val="12548911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prstGeom prst="rect">
            <a:avLst/>
          </a:prstGeom>
        </p:spPr>
        <p:txBody>
          <a:bodyPr/>
          <a:lstStyle/>
          <a:p>
            <a:endParaRPr/>
          </a:p>
        </p:txBody>
      </p:sp>
      <p:sp>
        <p:nvSpPr>
          <p:cNvPr id="264" name="Shape 264"/>
          <p:cNvSpPr>
            <a:spLocks noGrp="1"/>
          </p:cNvSpPr>
          <p:nvPr>
            <p:ph type="body" sz="quarter" idx="1"/>
          </p:nvPr>
        </p:nvSpPr>
        <p:spPr>
          <a:prstGeom prst="rect">
            <a:avLst/>
          </a:prstGeom>
        </p:spPr>
        <p:txBody>
          <a:bodyPr/>
          <a:lstStyle/>
          <a:p>
            <a:r>
              <a:t>Taken from Gap reports and excluding Orange and Purple  who are assessed through Quals credits.  Oracy is a combination of achievement averaged out against the number pupils actually taking each oracy subject, </a:t>
            </a:r>
          </a:p>
        </p:txBody>
      </p:sp>
    </p:spTree>
    <p:extLst>
      <p:ext uri="{BB962C8B-B14F-4D97-AF65-F5344CB8AC3E}">
        <p14:creationId xmlns:p14="http://schemas.microsoft.com/office/powerpoint/2010/main" val="12548911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prstGeom prst="rect">
            <a:avLst/>
          </a:prstGeom>
        </p:spPr>
        <p:txBody>
          <a:bodyPr/>
          <a:lstStyle/>
          <a:p>
            <a:endParaRPr/>
          </a:p>
        </p:txBody>
      </p:sp>
      <p:sp>
        <p:nvSpPr>
          <p:cNvPr id="264" name="Shape 264"/>
          <p:cNvSpPr>
            <a:spLocks noGrp="1"/>
          </p:cNvSpPr>
          <p:nvPr>
            <p:ph type="body" sz="quarter" idx="1"/>
          </p:nvPr>
        </p:nvSpPr>
        <p:spPr>
          <a:prstGeom prst="rect">
            <a:avLst/>
          </a:prstGeom>
        </p:spPr>
        <p:txBody>
          <a:bodyPr/>
          <a:lstStyle/>
          <a:p>
            <a:r>
              <a:t>Taken from Gap reports and excluding Orange and Purple  who are assessed through Quals credits.  Oracy is a combination of achievement averaged out against the number pupils actually taking each oracy subject, </a:t>
            </a:r>
          </a:p>
        </p:txBody>
      </p:sp>
    </p:spTree>
    <p:extLst>
      <p:ext uri="{BB962C8B-B14F-4D97-AF65-F5344CB8AC3E}">
        <p14:creationId xmlns:p14="http://schemas.microsoft.com/office/powerpoint/2010/main" val="12548911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prstGeom prst="rect">
            <a:avLst/>
          </a:prstGeom>
        </p:spPr>
        <p:txBody>
          <a:bodyPr/>
          <a:lstStyle/>
          <a:p>
            <a:endParaRPr/>
          </a:p>
        </p:txBody>
      </p:sp>
      <p:sp>
        <p:nvSpPr>
          <p:cNvPr id="264" name="Shape 264"/>
          <p:cNvSpPr>
            <a:spLocks noGrp="1"/>
          </p:cNvSpPr>
          <p:nvPr>
            <p:ph type="body" sz="quarter" idx="1"/>
          </p:nvPr>
        </p:nvSpPr>
        <p:spPr>
          <a:prstGeom prst="rect">
            <a:avLst/>
          </a:prstGeom>
        </p:spPr>
        <p:txBody>
          <a:bodyPr/>
          <a:lstStyle/>
          <a:p>
            <a:r>
              <a:t>Taken from Gap reports and excluding Orange and Purple  who are assessed through Quals credits.  Oracy is a combination of achievement averaged out against the number pupils actually taking each oracy subject, </a:t>
            </a:r>
          </a:p>
        </p:txBody>
      </p:sp>
    </p:spTree>
    <p:extLst>
      <p:ext uri="{BB962C8B-B14F-4D97-AF65-F5344CB8AC3E}">
        <p14:creationId xmlns:p14="http://schemas.microsoft.com/office/powerpoint/2010/main" val="12548911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prstGeom prst="rect">
            <a:avLst/>
          </a:prstGeom>
        </p:spPr>
        <p:txBody>
          <a:bodyPr/>
          <a:lstStyle/>
          <a:p>
            <a:endParaRPr/>
          </a:p>
        </p:txBody>
      </p:sp>
      <p:sp>
        <p:nvSpPr>
          <p:cNvPr id="264" name="Shape 264"/>
          <p:cNvSpPr>
            <a:spLocks noGrp="1"/>
          </p:cNvSpPr>
          <p:nvPr>
            <p:ph type="body" sz="quarter" idx="1"/>
          </p:nvPr>
        </p:nvSpPr>
        <p:spPr>
          <a:prstGeom prst="rect">
            <a:avLst/>
          </a:prstGeom>
        </p:spPr>
        <p:txBody>
          <a:bodyPr/>
          <a:lstStyle/>
          <a:p>
            <a:r>
              <a:t>Taken from Gap reports and excluding Orange and Purple  who are assessed through Quals credits.  Oracy is a combination of achievement averaged out against the number pupils actually taking each oracy subject, </a:t>
            </a:r>
          </a:p>
        </p:txBody>
      </p:sp>
    </p:spTree>
    <p:extLst>
      <p:ext uri="{BB962C8B-B14F-4D97-AF65-F5344CB8AC3E}">
        <p14:creationId xmlns:p14="http://schemas.microsoft.com/office/powerpoint/2010/main" val="12548911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prstGeom prst="rect">
            <a:avLst/>
          </a:prstGeom>
        </p:spPr>
        <p:txBody>
          <a:bodyPr/>
          <a:lstStyle/>
          <a:p>
            <a:endParaRPr/>
          </a:p>
        </p:txBody>
      </p:sp>
      <p:sp>
        <p:nvSpPr>
          <p:cNvPr id="264" name="Shape 264"/>
          <p:cNvSpPr>
            <a:spLocks noGrp="1"/>
          </p:cNvSpPr>
          <p:nvPr>
            <p:ph type="body" sz="quarter" idx="1"/>
          </p:nvPr>
        </p:nvSpPr>
        <p:spPr>
          <a:prstGeom prst="rect">
            <a:avLst/>
          </a:prstGeom>
        </p:spPr>
        <p:txBody>
          <a:bodyPr/>
          <a:lstStyle/>
          <a:p>
            <a:r>
              <a:t>Taken from Gap reports and excluding Orange and Purple  who are assessed through Quals credits.  Oracy is a combination of achievement averaged out against the number pupils actually taking each oracy subject, </a:t>
            </a:r>
          </a:p>
        </p:txBody>
      </p:sp>
    </p:spTree>
    <p:extLst>
      <p:ext uri="{BB962C8B-B14F-4D97-AF65-F5344CB8AC3E}">
        <p14:creationId xmlns:p14="http://schemas.microsoft.com/office/powerpoint/2010/main" val="12548911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prstGeom prst="rect">
            <a:avLst/>
          </a:prstGeom>
        </p:spPr>
        <p:txBody>
          <a:bodyPr/>
          <a:lstStyle/>
          <a:p>
            <a:endParaRPr/>
          </a:p>
        </p:txBody>
      </p:sp>
      <p:sp>
        <p:nvSpPr>
          <p:cNvPr id="264" name="Shape 264"/>
          <p:cNvSpPr>
            <a:spLocks noGrp="1"/>
          </p:cNvSpPr>
          <p:nvPr>
            <p:ph type="body" sz="quarter" idx="1"/>
          </p:nvPr>
        </p:nvSpPr>
        <p:spPr>
          <a:prstGeom prst="rect">
            <a:avLst/>
          </a:prstGeom>
        </p:spPr>
        <p:txBody>
          <a:bodyPr/>
          <a:lstStyle/>
          <a:p>
            <a:r>
              <a:t>Taken from Gap reports and excluding Orange and Purple  who are assessed through Quals credits.  Oracy is a combination of achievement averaged out against the number pupils actually taking each oracy subject, </a:t>
            </a:r>
          </a:p>
        </p:txBody>
      </p:sp>
    </p:spTree>
    <p:extLst>
      <p:ext uri="{BB962C8B-B14F-4D97-AF65-F5344CB8AC3E}">
        <p14:creationId xmlns:p14="http://schemas.microsoft.com/office/powerpoint/2010/main" val="12548911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prstGeom prst="rect">
            <a:avLst/>
          </a:prstGeom>
        </p:spPr>
        <p:txBody>
          <a:bodyPr/>
          <a:lstStyle/>
          <a:p>
            <a:endParaRPr/>
          </a:p>
        </p:txBody>
      </p:sp>
      <p:sp>
        <p:nvSpPr>
          <p:cNvPr id="264" name="Shape 264"/>
          <p:cNvSpPr>
            <a:spLocks noGrp="1"/>
          </p:cNvSpPr>
          <p:nvPr>
            <p:ph type="body" sz="quarter" idx="1"/>
          </p:nvPr>
        </p:nvSpPr>
        <p:spPr>
          <a:prstGeom prst="rect">
            <a:avLst/>
          </a:prstGeom>
        </p:spPr>
        <p:txBody>
          <a:bodyPr/>
          <a:lstStyle/>
          <a:p>
            <a:r>
              <a:t>Taken from Gap reports and excluding Orange and Purple  who are assessed through Quals credits.  Oracy is a combination of achievement averaged out against the number pupils actually taking each oracy subject, </a:t>
            </a:r>
          </a:p>
        </p:txBody>
      </p:sp>
    </p:spTree>
    <p:extLst>
      <p:ext uri="{BB962C8B-B14F-4D97-AF65-F5344CB8AC3E}">
        <p14:creationId xmlns:p14="http://schemas.microsoft.com/office/powerpoint/2010/main" val="11697832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prstGeom prst="rect">
            <a:avLst/>
          </a:prstGeom>
        </p:spPr>
        <p:txBody>
          <a:bodyPr/>
          <a:lstStyle/>
          <a:p>
            <a:endParaRPr/>
          </a:p>
        </p:txBody>
      </p:sp>
      <p:sp>
        <p:nvSpPr>
          <p:cNvPr id="264" name="Shape 264"/>
          <p:cNvSpPr>
            <a:spLocks noGrp="1"/>
          </p:cNvSpPr>
          <p:nvPr>
            <p:ph type="body" sz="quarter" idx="1"/>
          </p:nvPr>
        </p:nvSpPr>
        <p:spPr>
          <a:prstGeom prst="rect">
            <a:avLst/>
          </a:prstGeom>
        </p:spPr>
        <p:txBody>
          <a:bodyPr/>
          <a:lstStyle/>
          <a:p>
            <a:r>
              <a:t>Taken from Gap reports and excluding Orange and Purple  who are assessed through Quals credits.  Oracy is a combination of achievement averaged out against the number pupils actually taking each oracy subject, </a:t>
            </a:r>
          </a:p>
        </p:txBody>
      </p:sp>
    </p:spTree>
    <p:extLst>
      <p:ext uri="{BB962C8B-B14F-4D97-AF65-F5344CB8AC3E}">
        <p14:creationId xmlns:p14="http://schemas.microsoft.com/office/powerpoint/2010/main" val="11697832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prstGeom prst="rect">
            <a:avLst/>
          </a:prstGeom>
        </p:spPr>
        <p:txBody>
          <a:bodyPr/>
          <a:lstStyle/>
          <a:p>
            <a:endParaRPr/>
          </a:p>
        </p:txBody>
      </p:sp>
      <p:sp>
        <p:nvSpPr>
          <p:cNvPr id="264" name="Shape 264"/>
          <p:cNvSpPr>
            <a:spLocks noGrp="1"/>
          </p:cNvSpPr>
          <p:nvPr>
            <p:ph type="body" sz="quarter" idx="1"/>
          </p:nvPr>
        </p:nvSpPr>
        <p:spPr>
          <a:prstGeom prst="rect">
            <a:avLst/>
          </a:prstGeom>
        </p:spPr>
        <p:txBody>
          <a:bodyPr/>
          <a:lstStyle/>
          <a:p>
            <a:r>
              <a:t>Taken from Gap reports and excluding Orange and Purple  who are assessed through Quals credits.  Oracy is a combination of achievement averaged out against the number pupils actually taking each oracy subject, </a:t>
            </a:r>
          </a:p>
        </p:txBody>
      </p:sp>
    </p:spTree>
    <p:extLst>
      <p:ext uri="{BB962C8B-B14F-4D97-AF65-F5344CB8AC3E}">
        <p14:creationId xmlns:p14="http://schemas.microsoft.com/office/powerpoint/2010/main" val="1254891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prstGeom prst="rect">
            <a:avLst/>
          </a:prstGeom>
        </p:spPr>
        <p:txBody>
          <a:bodyPr/>
          <a:lstStyle/>
          <a:p>
            <a:endParaRPr/>
          </a:p>
        </p:txBody>
      </p:sp>
      <p:sp>
        <p:nvSpPr>
          <p:cNvPr id="264" name="Shape 264"/>
          <p:cNvSpPr>
            <a:spLocks noGrp="1"/>
          </p:cNvSpPr>
          <p:nvPr>
            <p:ph type="body" sz="quarter" idx="1"/>
          </p:nvPr>
        </p:nvSpPr>
        <p:spPr>
          <a:prstGeom prst="rect">
            <a:avLst/>
          </a:prstGeom>
        </p:spPr>
        <p:txBody>
          <a:bodyPr/>
          <a:lstStyle/>
          <a:p>
            <a:r>
              <a:t>Taken from Gap reports and excluding Orange and Purple  who are assessed through Quals credits.  Oracy is a combination of achievement averaged out against the number pupils actually taking each oracy subject, </a:t>
            </a:r>
          </a:p>
        </p:txBody>
      </p:sp>
    </p:spTree>
    <p:extLst>
      <p:ext uri="{BB962C8B-B14F-4D97-AF65-F5344CB8AC3E}">
        <p14:creationId xmlns:p14="http://schemas.microsoft.com/office/powerpoint/2010/main" val="2498997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prstGeom prst="rect">
            <a:avLst/>
          </a:prstGeom>
        </p:spPr>
        <p:txBody>
          <a:bodyPr/>
          <a:lstStyle/>
          <a:p>
            <a:endParaRPr/>
          </a:p>
        </p:txBody>
      </p:sp>
      <p:sp>
        <p:nvSpPr>
          <p:cNvPr id="264" name="Shape 264"/>
          <p:cNvSpPr>
            <a:spLocks noGrp="1"/>
          </p:cNvSpPr>
          <p:nvPr>
            <p:ph type="body" sz="quarter" idx="1"/>
          </p:nvPr>
        </p:nvSpPr>
        <p:spPr>
          <a:prstGeom prst="rect">
            <a:avLst/>
          </a:prstGeom>
        </p:spPr>
        <p:txBody>
          <a:bodyPr/>
          <a:lstStyle/>
          <a:p>
            <a:r>
              <a:t>Taken from Gap reports and excluding Orange and Purple  who are assessed through Quals credits.  Oracy is a combination of achievement averaged out against the number pupils actually taking each oracy subject, </a:t>
            </a:r>
          </a:p>
        </p:txBody>
      </p:sp>
    </p:spTree>
    <p:extLst>
      <p:ext uri="{BB962C8B-B14F-4D97-AF65-F5344CB8AC3E}">
        <p14:creationId xmlns:p14="http://schemas.microsoft.com/office/powerpoint/2010/main" val="12548911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Shape 384"/>
          <p:cNvSpPr>
            <a:spLocks noGrp="1" noRot="1" noChangeAspect="1"/>
          </p:cNvSpPr>
          <p:nvPr>
            <p:ph type="sldImg"/>
          </p:nvPr>
        </p:nvSpPr>
        <p:spPr>
          <a:prstGeom prst="rect">
            <a:avLst/>
          </a:prstGeom>
        </p:spPr>
        <p:txBody>
          <a:bodyPr/>
          <a:lstStyle/>
          <a:p>
            <a:endParaRPr/>
          </a:p>
        </p:txBody>
      </p:sp>
      <p:sp>
        <p:nvSpPr>
          <p:cNvPr id="385" name="Shape 385"/>
          <p:cNvSpPr>
            <a:spLocks noGrp="1"/>
          </p:cNvSpPr>
          <p:nvPr>
            <p:ph type="body" sz="quarter" idx="1"/>
          </p:nvPr>
        </p:nvSpPr>
        <p:spPr>
          <a:prstGeom prst="rect">
            <a:avLst/>
          </a:prstGeom>
        </p:spPr>
        <p:txBody>
          <a:bodyPr/>
          <a:lstStyle/>
          <a:p>
            <a:r>
              <a:t>Calculated via IEP data collection sheets posted by teachers on the server. </a:t>
            </a:r>
          </a:p>
        </p:txBody>
      </p:sp>
    </p:spTree>
    <p:extLst>
      <p:ext uri="{BB962C8B-B14F-4D97-AF65-F5344CB8AC3E}">
        <p14:creationId xmlns:p14="http://schemas.microsoft.com/office/powerpoint/2010/main" val="3859056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Shape 384"/>
          <p:cNvSpPr>
            <a:spLocks noGrp="1" noRot="1" noChangeAspect="1"/>
          </p:cNvSpPr>
          <p:nvPr>
            <p:ph type="sldImg"/>
          </p:nvPr>
        </p:nvSpPr>
        <p:spPr>
          <a:prstGeom prst="rect">
            <a:avLst/>
          </a:prstGeom>
        </p:spPr>
        <p:txBody>
          <a:bodyPr/>
          <a:lstStyle/>
          <a:p>
            <a:endParaRPr/>
          </a:p>
        </p:txBody>
      </p:sp>
      <p:sp>
        <p:nvSpPr>
          <p:cNvPr id="385" name="Shape 385"/>
          <p:cNvSpPr>
            <a:spLocks noGrp="1"/>
          </p:cNvSpPr>
          <p:nvPr>
            <p:ph type="body" sz="quarter" idx="1"/>
          </p:nvPr>
        </p:nvSpPr>
        <p:spPr>
          <a:prstGeom prst="rect">
            <a:avLst/>
          </a:prstGeom>
        </p:spPr>
        <p:txBody>
          <a:bodyPr/>
          <a:lstStyle/>
          <a:p>
            <a:r>
              <a:t>Calculated via IEP data collection sheets posted by teachers on the server. </a:t>
            </a:r>
          </a:p>
        </p:txBody>
      </p:sp>
    </p:spTree>
    <p:extLst>
      <p:ext uri="{BB962C8B-B14F-4D97-AF65-F5344CB8AC3E}">
        <p14:creationId xmlns:p14="http://schemas.microsoft.com/office/powerpoint/2010/main" val="3859056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Shape 384"/>
          <p:cNvSpPr>
            <a:spLocks noGrp="1" noRot="1" noChangeAspect="1"/>
          </p:cNvSpPr>
          <p:nvPr>
            <p:ph type="sldImg"/>
          </p:nvPr>
        </p:nvSpPr>
        <p:spPr>
          <a:prstGeom prst="rect">
            <a:avLst/>
          </a:prstGeom>
        </p:spPr>
        <p:txBody>
          <a:bodyPr/>
          <a:lstStyle/>
          <a:p>
            <a:endParaRPr/>
          </a:p>
        </p:txBody>
      </p:sp>
      <p:sp>
        <p:nvSpPr>
          <p:cNvPr id="385" name="Shape 385"/>
          <p:cNvSpPr>
            <a:spLocks noGrp="1"/>
          </p:cNvSpPr>
          <p:nvPr>
            <p:ph type="body" sz="quarter" idx="1"/>
          </p:nvPr>
        </p:nvSpPr>
        <p:spPr>
          <a:prstGeom prst="rect">
            <a:avLst/>
          </a:prstGeom>
        </p:spPr>
        <p:txBody>
          <a:bodyPr/>
          <a:lstStyle/>
          <a:p>
            <a:r>
              <a:t>Calculated via IEP data collection sheets posted by teachers on the server. </a:t>
            </a:r>
          </a:p>
        </p:txBody>
      </p:sp>
    </p:spTree>
    <p:extLst>
      <p:ext uri="{BB962C8B-B14F-4D97-AF65-F5344CB8AC3E}">
        <p14:creationId xmlns:p14="http://schemas.microsoft.com/office/powerpoint/2010/main" val="3859056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Shape 384"/>
          <p:cNvSpPr>
            <a:spLocks noGrp="1" noRot="1" noChangeAspect="1"/>
          </p:cNvSpPr>
          <p:nvPr>
            <p:ph type="sldImg"/>
          </p:nvPr>
        </p:nvSpPr>
        <p:spPr>
          <a:prstGeom prst="rect">
            <a:avLst/>
          </a:prstGeom>
        </p:spPr>
        <p:txBody>
          <a:bodyPr/>
          <a:lstStyle/>
          <a:p>
            <a:endParaRPr/>
          </a:p>
        </p:txBody>
      </p:sp>
      <p:sp>
        <p:nvSpPr>
          <p:cNvPr id="385" name="Shape 385"/>
          <p:cNvSpPr>
            <a:spLocks noGrp="1"/>
          </p:cNvSpPr>
          <p:nvPr>
            <p:ph type="body" sz="quarter" idx="1"/>
          </p:nvPr>
        </p:nvSpPr>
        <p:spPr>
          <a:prstGeom prst="rect">
            <a:avLst/>
          </a:prstGeom>
        </p:spPr>
        <p:txBody>
          <a:bodyPr/>
          <a:lstStyle/>
          <a:p>
            <a:r>
              <a:t>Calculated via IEP data collection sheets posted by teachers on the server. </a:t>
            </a:r>
          </a:p>
        </p:txBody>
      </p:sp>
    </p:spTree>
    <p:extLst>
      <p:ext uri="{BB962C8B-B14F-4D97-AF65-F5344CB8AC3E}">
        <p14:creationId xmlns:p14="http://schemas.microsoft.com/office/powerpoint/2010/main" val="3859056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Shape 384"/>
          <p:cNvSpPr>
            <a:spLocks noGrp="1" noRot="1" noChangeAspect="1"/>
          </p:cNvSpPr>
          <p:nvPr>
            <p:ph type="sldImg"/>
          </p:nvPr>
        </p:nvSpPr>
        <p:spPr>
          <a:prstGeom prst="rect">
            <a:avLst/>
          </a:prstGeom>
        </p:spPr>
        <p:txBody>
          <a:bodyPr/>
          <a:lstStyle/>
          <a:p>
            <a:endParaRPr/>
          </a:p>
        </p:txBody>
      </p:sp>
      <p:sp>
        <p:nvSpPr>
          <p:cNvPr id="385" name="Shape 385"/>
          <p:cNvSpPr>
            <a:spLocks noGrp="1"/>
          </p:cNvSpPr>
          <p:nvPr>
            <p:ph type="body" sz="quarter" idx="1"/>
          </p:nvPr>
        </p:nvSpPr>
        <p:spPr>
          <a:prstGeom prst="rect">
            <a:avLst/>
          </a:prstGeom>
        </p:spPr>
        <p:txBody>
          <a:bodyPr/>
          <a:lstStyle/>
          <a:p>
            <a:r>
              <a:t>Calculated via IEP data collection sheets posted by teachers on the server. </a:t>
            </a:r>
          </a:p>
        </p:txBody>
      </p:sp>
    </p:spTree>
    <p:extLst>
      <p:ext uri="{BB962C8B-B14F-4D97-AF65-F5344CB8AC3E}">
        <p14:creationId xmlns:p14="http://schemas.microsoft.com/office/powerpoint/2010/main" val="3859056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Shape 384"/>
          <p:cNvSpPr>
            <a:spLocks noGrp="1" noRot="1" noChangeAspect="1"/>
          </p:cNvSpPr>
          <p:nvPr>
            <p:ph type="sldImg"/>
          </p:nvPr>
        </p:nvSpPr>
        <p:spPr>
          <a:prstGeom prst="rect">
            <a:avLst/>
          </a:prstGeom>
        </p:spPr>
        <p:txBody>
          <a:bodyPr/>
          <a:lstStyle/>
          <a:p>
            <a:endParaRPr/>
          </a:p>
        </p:txBody>
      </p:sp>
      <p:sp>
        <p:nvSpPr>
          <p:cNvPr id="385" name="Shape 385"/>
          <p:cNvSpPr>
            <a:spLocks noGrp="1"/>
          </p:cNvSpPr>
          <p:nvPr>
            <p:ph type="body" sz="quarter" idx="1"/>
          </p:nvPr>
        </p:nvSpPr>
        <p:spPr>
          <a:prstGeom prst="rect">
            <a:avLst/>
          </a:prstGeom>
        </p:spPr>
        <p:txBody>
          <a:bodyPr/>
          <a:lstStyle/>
          <a:p>
            <a:r>
              <a:t>Calculated via IEP data collection sheets posted by teachers on the server. </a:t>
            </a:r>
          </a:p>
        </p:txBody>
      </p:sp>
    </p:spTree>
    <p:extLst>
      <p:ext uri="{BB962C8B-B14F-4D97-AF65-F5344CB8AC3E}">
        <p14:creationId xmlns:p14="http://schemas.microsoft.com/office/powerpoint/2010/main" val="3859056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Shape 384"/>
          <p:cNvSpPr>
            <a:spLocks noGrp="1" noRot="1" noChangeAspect="1"/>
          </p:cNvSpPr>
          <p:nvPr>
            <p:ph type="sldImg"/>
          </p:nvPr>
        </p:nvSpPr>
        <p:spPr>
          <a:prstGeom prst="rect">
            <a:avLst/>
          </a:prstGeom>
        </p:spPr>
        <p:txBody>
          <a:bodyPr/>
          <a:lstStyle/>
          <a:p>
            <a:endParaRPr/>
          </a:p>
        </p:txBody>
      </p:sp>
      <p:sp>
        <p:nvSpPr>
          <p:cNvPr id="385" name="Shape 385"/>
          <p:cNvSpPr>
            <a:spLocks noGrp="1"/>
          </p:cNvSpPr>
          <p:nvPr>
            <p:ph type="body" sz="quarter" idx="1"/>
          </p:nvPr>
        </p:nvSpPr>
        <p:spPr>
          <a:prstGeom prst="rect">
            <a:avLst/>
          </a:prstGeom>
        </p:spPr>
        <p:txBody>
          <a:bodyPr/>
          <a:lstStyle/>
          <a:p>
            <a:r>
              <a:t>Calculated via IEP data collection sheets posted by teachers on the server. </a:t>
            </a:r>
          </a:p>
        </p:txBody>
      </p:sp>
    </p:spTree>
    <p:extLst>
      <p:ext uri="{BB962C8B-B14F-4D97-AF65-F5344CB8AC3E}">
        <p14:creationId xmlns:p14="http://schemas.microsoft.com/office/powerpoint/2010/main" val="3859056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Shape 384"/>
          <p:cNvSpPr>
            <a:spLocks noGrp="1" noRot="1" noChangeAspect="1"/>
          </p:cNvSpPr>
          <p:nvPr>
            <p:ph type="sldImg"/>
          </p:nvPr>
        </p:nvSpPr>
        <p:spPr>
          <a:prstGeom prst="rect">
            <a:avLst/>
          </a:prstGeom>
        </p:spPr>
        <p:txBody>
          <a:bodyPr/>
          <a:lstStyle/>
          <a:p>
            <a:endParaRPr/>
          </a:p>
        </p:txBody>
      </p:sp>
      <p:sp>
        <p:nvSpPr>
          <p:cNvPr id="385" name="Shape 385"/>
          <p:cNvSpPr>
            <a:spLocks noGrp="1"/>
          </p:cNvSpPr>
          <p:nvPr>
            <p:ph type="body" sz="quarter" idx="1"/>
          </p:nvPr>
        </p:nvSpPr>
        <p:spPr>
          <a:prstGeom prst="rect">
            <a:avLst/>
          </a:prstGeom>
        </p:spPr>
        <p:txBody>
          <a:bodyPr/>
          <a:lstStyle/>
          <a:p>
            <a:r>
              <a:t>Calculated via IEP data collection sheets posted by teachers on the server. </a:t>
            </a:r>
          </a:p>
        </p:txBody>
      </p:sp>
    </p:spTree>
    <p:extLst>
      <p:ext uri="{BB962C8B-B14F-4D97-AF65-F5344CB8AC3E}">
        <p14:creationId xmlns:p14="http://schemas.microsoft.com/office/powerpoint/2010/main" val="3859056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prstGeom prst="rect">
            <a:avLst/>
          </a:prstGeom>
        </p:spPr>
        <p:txBody>
          <a:bodyPr/>
          <a:lstStyle/>
          <a:p>
            <a:endParaRPr/>
          </a:p>
        </p:txBody>
      </p:sp>
      <p:sp>
        <p:nvSpPr>
          <p:cNvPr id="264" name="Shape 264"/>
          <p:cNvSpPr>
            <a:spLocks noGrp="1"/>
          </p:cNvSpPr>
          <p:nvPr>
            <p:ph type="body" sz="quarter" idx="1"/>
          </p:nvPr>
        </p:nvSpPr>
        <p:spPr>
          <a:prstGeom prst="rect">
            <a:avLst/>
          </a:prstGeom>
        </p:spPr>
        <p:txBody>
          <a:bodyPr/>
          <a:lstStyle/>
          <a:p>
            <a:r>
              <a:t>Taken from Gap reports and excluding Orange and Purple  who are assessed through Quals credits.  Oracy is a combination of achievement averaged out against the number pupils actually taking each oracy subject, </a:t>
            </a:r>
          </a:p>
        </p:txBody>
      </p:sp>
    </p:spTree>
    <p:extLst>
      <p:ext uri="{BB962C8B-B14F-4D97-AF65-F5344CB8AC3E}">
        <p14:creationId xmlns:p14="http://schemas.microsoft.com/office/powerpoint/2010/main" val="249899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prstGeom prst="rect">
            <a:avLst/>
          </a:prstGeom>
        </p:spPr>
        <p:txBody>
          <a:bodyPr/>
          <a:lstStyle/>
          <a:p>
            <a:endParaRPr/>
          </a:p>
        </p:txBody>
      </p:sp>
      <p:sp>
        <p:nvSpPr>
          <p:cNvPr id="264" name="Shape 264"/>
          <p:cNvSpPr>
            <a:spLocks noGrp="1"/>
          </p:cNvSpPr>
          <p:nvPr>
            <p:ph type="body" sz="quarter" idx="1"/>
          </p:nvPr>
        </p:nvSpPr>
        <p:spPr>
          <a:prstGeom prst="rect">
            <a:avLst/>
          </a:prstGeom>
        </p:spPr>
        <p:txBody>
          <a:bodyPr/>
          <a:lstStyle/>
          <a:p>
            <a:r>
              <a:t>Taken from Gap reports and excluding Orange and Purple  who are assessed through Quals credits.  Oracy is a combination of achievement averaged out against the number pupils actually taking each oracy subject, </a:t>
            </a:r>
          </a:p>
        </p:txBody>
      </p:sp>
    </p:spTree>
    <p:extLst>
      <p:ext uri="{BB962C8B-B14F-4D97-AF65-F5344CB8AC3E}">
        <p14:creationId xmlns:p14="http://schemas.microsoft.com/office/powerpoint/2010/main" val="2498997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prstGeom prst="rect">
            <a:avLst/>
          </a:prstGeom>
        </p:spPr>
        <p:txBody>
          <a:bodyPr/>
          <a:lstStyle/>
          <a:p>
            <a:endParaRPr/>
          </a:p>
        </p:txBody>
      </p:sp>
      <p:sp>
        <p:nvSpPr>
          <p:cNvPr id="264" name="Shape 264"/>
          <p:cNvSpPr>
            <a:spLocks noGrp="1"/>
          </p:cNvSpPr>
          <p:nvPr>
            <p:ph type="body" sz="quarter" idx="1"/>
          </p:nvPr>
        </p:nvSpPr>
        <p:spPr>
          <a:prstGeom prst="rect">
            <a:avLst/>
          </a:prstGeom>
        </p:spPr>
        <p:txBody>
          <a:bodyPr/>
          <a:lstStyle/>
          <a:p>
            <a:r>
              <a:t>Taken from Gap reports and excluding Orange and Purple  who are assessed through Quals credits.  Oracy is a combination of achievement averaged out against the number pupils actually taking each oracy subject, </a:t>
            </a:r>
          </a:p>
        </p:txBody>
      </p:sp>
    </p:spTree>
    <p:extLst>
      <p:ext uri="{BB962C8B-B14F-4D97-AF65-F5344CB8AC3E}">
        <p14:creationId xmlns:p14="http://schemas.microsoft.com/office/powerpoint/2010/main" val="2498997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prstGeom prst="rect">
            <a:avLst/>
          </a:prstGeom>
        </p:spPr>
        <p:txBody>
          <a:bodyPr/>
          <a:lstStyle/>
          <a:p>
            <a:endParaRPr/>
          </a:p>
        </p:txBody>
      </p:sp>
      <p:sp>
        <p:nvSpPr>
          <p:cNvPr id="264" name="Shape 264"/>
          <p:cNvSpPr>
            <a:spLocks noGrp="1"/>
          </p:cNvSpPr>
          <p:nvPr>
            <p:ph type="body" sz="quarter" idx="1"/>
          </p:nvPr>
        </p:nvSpPr>
        <p:spPr>
          <a:prstGeom prst="rect">
            <a:avLst/>
          </a:prstGeom>
        </p:spPr>
        <p:txBody>
          <a:bodyPr/>
          <a:lstStyle/>
          <a:p>
            <a:r>
              <a:t>Taken from Gap reports and excluding Orange and Purple  who are assessed through Quals credits.  Oracy is a combination of achievement averaged out against the number pupils actually taking each oracy subject, </a:t>
            </a:r>
          </a:p>
        </p:txBody>
      </p:sp>
    </p:spTree>
    <p:extLst>
      <p:ext uri="{BB962C8B-B14F-4D97-AF65-F5344CB8AC3E}">
        <p14:creationId xmlns:p14="http://schemas.microsoft.com/office/powerpoint/2010/main" val="2498997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prstGeom prst="rect">
            <a:avLst/>
          </a:prstGeom>
        </p:spPr>
        <p:txBody>
          <a:bodyPr/>
          <a:lstStyle/>
          <a:p>
            <a:endParaRPr/>
          </a:p>
        </p:txBody>
      </p:sp>
      <p:sp>
        <p:nvSpPr>
          <p:cNvPr id="264" name="Shape 264"/>
          <p:cNvSpPr>
            <a:spLocks noGrp="1"/>
          </p:cNvSpPr>
          <p:nvPr>
            <p:ph type="body" sz="quarter" idx="1"/>
          </p:nvPr>
        </p:nvSpPr>
        <p:spPr>
          <a:prstGeom prst="rect">
            <a:avLst/>
          </a:prstGeom>
        </p:spPr>
        <p:txBody>
          <a:bodyPr/>
          <a:lstStyle/>
          <a:p>
            <a:r>
              <a:rPr dirty="0"/>
              <a:t>Taken from Gap reports and excluding Orange and Purple  who are assessed through </a:t>
            </a:r>
            <a:r>
              <a:rPr dirty="0" err="1"/>
              <a:t>Quals</a:t>
            </a:r>
            <a:r>
              <a:rPr dirty="0"/>
              <a:t> credits.  </a:t>
            </a:r>
            <a:r>
              <a:rPr dirty="0" err="1"/>
              <a:t>Oracy</a:t>
            </a:r>
            <a:r>
              <a:rPr dirty="0"/>
              <a:t> is a combination of achievement averaged out against the number pupils actually taking each </a:t>
            </a:r>
            <a:r>
              <a:rPr dirty="0" err="1"/>
              <a:t>oracy</a:t>
            </a:r>
            <a:r>
              <a:rPr dirty="0"/>
              <a:t> subject, </a:t>
            </a:r>
          </a:p>
        </p:txBody>
      </p:sp>
    </p:spTree>
    <p:extLst>
      <p:ext uri="{BB962C8B-B14F-4D97-AF65-F5344CB8AC3E}">
        <p14:creationId xmlns:p14="http://schemas.microsoft.com/office/powerpoint/2010/main" val="12526346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prstGeom prst="rect">
            <a:avLst/>
          </a:prstGeom>
        </p:spPr>
        <p:txBody>
          <a:bodyPr/>
          <a:lstStyle/>
          <a:p>
            <a:endParaRPr/>
          </a:p>
        </p:txBody>
      </p:sp>
      <p:sp>
        <p:nvSpPr>
          <p:cNvPr id="264" name="Shape 264"/>
          <p:cNvSpPr>
            <a:spLocks noGrp="1"/>
          </p:cNvSpPr>
          <p:nvPr>
            <p:ph type="body" sz="quarter" idx="1"/>
          </p:nvPr>
        </p:nvSpPr>
        <p:spPr>
          <a:prstGeom prst="rect">
            <a:avLst/>
          </a:prstGeom>
        </p:spPr>
        <p:txBody>
          <a:bodyPr/>
          <a:lstStyle/>
          <a:p>
            <a:r>
              <a:rPr dirty="0"/>
              <a:t>Taken from Gap reports and excluding Orange and Purple  who are assessed through </a:t>
            </a:r>
            <a:r>
              <a:rPr dirty="0" err="1"/>
              <a:t>Quals</a:t>
            </a:r>
            <a:r>
              <a:rPr dirty="0"/>
              <a:t> credits.  </a:t>
            </a:r>
            <a:r>
              <a:rPr dirty="0" err="1"/>
              <a:t>Oracy</a:t>
            </a:r>
            <a:r>
              <a:rPr dirty="0"/>
              <a:t> is a combination of achievement averaged out against the number pupils actually taking each </a:t>
            </a:r>
            <a:r>
              <a:rPr dirty="0" err="1"/>
              <a:t>oracy</a:t>
            </a:r>
            <a:r>
              <a:rPr dirty="0"/>
              <a:t> subject, </a:t>
            </a:r>
          </a:p>
        </p:txBody>
      </p:sp>
    </p:spTree>
    <p:extLst>
      <p:ext uri="{BB962C8B-B14F-4D97-AF65-F5344CB8AC3E}">
        <p14:creationId xmlns:p14="http://schemas.microsoft.com/office/powerpoint/2010/main" val="12526346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prstGeom prst="rect">
            <a:avLst/>
          </a:prstGeom>
        </p:spPr>
        <p:txBody>
          <a:bodyPr/>
          <a:lstStyle/>
          <a:p>
            <a:endParaRPr/>
          </a:p>
        </p:txBody>
      </p:sp>
      <p:sp>
        <p:nvSpPr>
          <p:cNvPr id="264" name="Shape 264"/>
          <p:cNvSpPr>
            <a:spLocks noGrp="1"/>
          </p:cNvSpPr>
          <p:nvPr>
            <p:ph type="body" sz="quarter" idx="1"/>
          </p:nvPr>
        </p:nvSpPr>
        <p:spPr>
          <a:prstGeom prst="rect">
            <a:avLst/>
          </a:prstGeom>
        </p:spPr>
        <p:txBody>
          <a:bodyPr/>
          <a:lstStyle/>
          <a:p>
            <a:r>
              <a:rPr dirty="0"/>
              <a:t>Taken from Gap reports and excluding Orange and Purple  who are assessed through </a:t>
            </a:r>
            <a:r>
              <a:rPr dirty="0" err="1"/>
              <a:t>Quals</a:t>
            </a:r>
            <a:r>
              <a:rPr dirty="0"/>
              <a:t> credits.  </a:t>
            </a:r>
            <a:r>
              <a:rPr dirty="0" err="1"/>
              <a:t>Oracy</a:t>
            </a:r>
            <a:r>
              <a:rPr dirty="0"/>
              <a:t> is a combination of achievement averaged out against the number pupils actually taking each </a:t>
            </a:r>
            <a:r>
              <a:rPr dirty="0" err="1"/>
              <a:t>oracy</a:t>
            </a:r>
            <a:r>
              <a:rPr dirty="0"/>
              <a:t> subject, </a:t>
            </a:r>
          </a:p>
        </p:txBody>
      </p:sp>
    </p:spTree>
    <p:extLst>
      <p:ext uri="{BB962C8B-B14F-4D97-AF65-F5344CB8AC3E}">
        <p14:creationId xmlns:p14="http://schemas.microsoft.com/office/powerpoint/2010/main" val="12526346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prstGeom prst="rect">
            <a:avLst/>
          </a:prstGeom>
        </p:spPr>
        <p:txBody>
          <a:bodyPr/>
          <a:lstStyle/>
          <a:p>
            <a:endParaRPr/>
          </a:p>
        </p:txBody>
      </p:sp>
      <p:sp>
        <p:nvSpPr>
          <p:cNvPr id="264" name="Shape 264"/>
          <p:cNvSpPr>
            <a:spLocks noGrp="1"/>
          </p:cNvSpPr>
          <p:nvPr>
            <p:ph type="body" sz="quarter" idx="1"/>
          </p:nvPr>
        </p:nvSpPr>
        <p:spPr>
          <a:prstGeom prst="rect">
            <a:avLst/>
          </a:prstGeom>
        </p:spPr>
        <p:txBody>
          <a:bodyPr/>
          <a:lstStyle/>
          <a:p>
            <a:r>
              <a:t>Taken from Gap reports and excluding Orange and Purple  who are assessed through Quals credits.  Oracy is a combination of achievement averaged out against the number pupils actually taking each oracy subject, </a:t>
            </a:r>
          </a:p>
        </p:txBody>
      </p:sp>
    </p:spTree>
    <p:extLst>
      <p:ext uri="{BB962C8B-B14F-4D97-AF65-F5344CB8AC3E}">
        <p14:creationId xmlns:p14="http://schemas.microsoft.com/office/powerpoint/2010/main" val="12548911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prstGeom prst="rect">
            <a:avLst/>
          </a:prstGeom>
        </p:spPr>
        <p:txBody>
          <a:bodyPr/>
          <a:lstStyle/>
          <a:p>
            <a:endParaRPr/>
          </a:p>
        </p:txBody>
      </p:sp>
      <p:sp>
        <p:nvSpPr>
          <p:cNvPr id="264" name="Shape 264"/>
          <p:cNvSpPr>
            <a:spLocks noGrp="1"/>
          </p:cNvSpPr>
          <p:nvPr>
            <p:ph type="body" sz="quarter" idx="1"/>
          </p:nvPr>
        </p:nvSpPr>
        <p:spPr>
          <a:prstGeom prst="rect">
            <a:avLst/>
          </a:prstGeom>
        </p:spPr>
        <p:txBody>
          <a:bodyPr/>
          <a:lstStyle/>
          <a:p>
            <a:r>
              <a:t>Taken from Gap reports and excluding Orange and Purple  who are assessed through Quals credits.  Oracy is a combination of achievement averaged out against the number pupils actually taking each oracy subject, </a:t>
            </a:r>
          </a:p>
        </p:txBody>
      </p:sp>
    </p:spTree>
    <p:extLst>
      <p:ext uri="{BB962C8B-B14F-4D97-AF65-F5344CB8AC3E}">
        <p14:creationId xmlns:p14="http://schemas.microsoft.com/office/powerpoint/2010/main" val="12548911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prstGeom prst="rect">
            <a:avLst/>
          </a:prstGeom>
        </p:spPr>
        <p:txBody>
          <a:bodyPr/>
          <a:lstStyle/>
          <a:p>
            <a:endParaRPr/>
          </a:p>
        </p:txBody>
      </p:sp>
      <p:sp>
        <p:nvSpPr>
          <p:cNvPr id="264" name="Shape 264"/>
          <p:cNvSpPr>
            <a:spLocks noGrp="1"/>
          </p:cNvSpPr>
          <p:nvPr>
            <p:ph type="body" sz="quarter" idx="1"/>
          </p:nvPr>
        </p:nvSpPr>
        <p:spPr>
          <a:prstGeom prst="rect">
            <a:avLst/>
          </a:prstGeom>
        </p:spPr>
        <p:txBody>
          <a:bodyPr/>
          <a:lstStyle/>
          <a:p>
            <a:r>
              <a:t>Taken from Gap reports and excluding Orange and Purple  who are assessed through Quals credits.  Oracy is a combination of achievement averaged out against the number pupils actually taking each oracy subject, </a:t>
            </a:r>
          </a:p>
        </p:txBody>
      </p:sp>
    </p:spTree>
    <p:extLst>
      <p:ext uri="{BB962C8B-B14F-4D97-AF65-F5344CB8AC3E}">
        <p14:creationId xmlns:p14="http://schemas.microsoft.com/office/powerpoint/2010/main" val="12548911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prstGeom prst="rect">
            <a:avLst/>
          </a:prstGeom>
        </p:spPr>
        <p:txBody>
          <a:bodyPr/>
          <a:lstStyle/>
          <a:p>
            <a:endParaRPr/>
          </a:p>
        </p:txBody>
      </p:sp>
      <p:sp>
        <p:nvSpPr>
          <p:cNvPr id="264" name="Shape 264"/>
          <p:cNvSpPr>
            <a:spLocks noGrp="1"/>
          </p:cNvSpPr>
          <p:nvPr>
            <p:ph type="body" sz="quarter" idx="1"/>
          </p:nvPr>
        </p:nvSpPr>
        <p:spPr>
          <a:prstGeom prst="rect">
            <a:avLst/>
          </a:prstGeom>
        </p:spPr>
        <p:txBody>
          <a:bodyPr/>
          <a:lstStyle/>
          <a:p>
            <a:r>
              <a:t>Taken from Gap reports and excluding Orange and Purple  who are assessed through Quals credits.  Oracy is a combination of achievement averaged out against the number pupils actually taking each oracy subject, </a:t>
            </a:r>
          </a:p>
        </p:txBody>
      </p:sp>
    </p:spTree>
    <p:extLst>
      <p:ext uri="{BB962C8B-B14F-4D97-AF65-F5344CB8AC3E}">
        <p14:creationId xmlns:p14="http://schemas.microsoft.com/office/powerpoint/2010/main" val="12548911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prstGeom prst="rect">
            <a:avLst/>
          </a:prstGeom>
        </p:spPr>
        <p:txBody>
          <a:bodyPr/>
          <a:lstStyle/>
          <a:p>
            <a:endParaRPr/>
          </a:p>
        </p:txBody>
      </p:sp>
      <p:sp>
        <p:nvSpPr>
          <p:cNvPr id="264" name="Shape 264"/>
          <p:cNvSpPr>
            <a:spLocks noGrp="1"/>
          </p:cNvSpPr>
          <p:nvPr>
            <p:ph type="body" sz="quarter" idx="1"/>
          </p:nvPr>
        </p:nvSpPr>
        <p:spPr>
          <a:prstGeom prst="rect">
            <a:avLst/>
          </a:prstGeom>
        </p:spPr>
        <p:txBody>
          <a:bodyPr/>
          <a:lstStyle/>
          <a:p>
            <a:r>
              <a:t>Taken from Gap reports and excluding Orange and Purple  who are assessed through Quals credits.  Oracy is a combination of achievement averaged out against the number pupils actually taking each oracy subject, </a:t>
            </a:r>
          </a:p>
        </p:txBody>
      </p:sp>
    </p:spTree>
    <p:extLst>
      <p:ext uri="{BB962C8B-B14F-4D97-AF65-F5344CB8AC3E}">
        <p14:creationId xmlns:p14="http://schemas.microsoft.com/office/powerpoint/2010/main" val="1254891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prstGeom prst="rect">
            <a:avLst/>
          </a:prstGeom>
        </p:spPr>
        <p:txBody>
          <a:bodyPr/>
          <a:lstStyle/>
          <a:p>
            <a:endParaRPr/>
          </a:p>
        </p:txBody>
      </p:sp>
      <p:sp>
        <p:nvSpPr>
          <p:cNvPr id="264" name="Shape 264"/>
          <p:cNvSpPr>
            <a:spLocks noGrp="1"/>
          </p:cNvSpPr>
          <p:nvPr>
            <p:ph type="body" sz="quarter" idx="1"/>
          </p:nvPr>
        </p:nvSpPr>
        <p:spPr>
          <a:prstGeom prst="rect">
            <a:avLst/>
          </a:prstGeom>
        </p:spPr>
        <p:txBody>
          <a:bodyPr/>
          <a:lstStyle/>
          <a:p>
            <a:r>
              <a:t>Taken from Gap reports and excluding Orange and Purple  who are assessed through Quals credits.  Oracy is a combination of achievement averaged out against the number pupils actually taking each oracy subject, </a:t>
            </a:r>
          </a:p>
        </p:txBody>
      </p:sp>
    </p:spTree>
    <p:extLst>
      <p:ext uri="{BB962C8B-B14F-4D97-AF65-F5344CB8AC3E}">
        <p14:creationId xmlns:p14="http://schemas.microsoft.com/office/powerpoint/2010/main" val="2498997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prstGeom prst="rect">
            <a:avLst/>
          </a:prstGeom>
        </p:spPr>
        <p:txBody>
          <a:bodyPr/>
          <a:lstStyle/>
          <a:p>
            <a:endParaRPr/>
          </a:p>
        </p:txBody>
      </p:sp>
      <p:sp>
        <p:nvSpPr>
          <p:cNvPr id="264" name="Shape 264"/>
          <p:cNvSpPr>
            <a:spLocks noGrp="1"/>
          </p:cNvSpPr>
          <p:nvPr>
            <p:ph type="body" sz="quarter" idx="1"/>
          </p:nvPr>
        </p:nvSpPr>
        <p:spPr>
          <a:prstGeom prst="rect">
            <a:avLst/>
          </a:prstGeom>
        </p:spPr>
        <p:txBody>
          <a:bodyPr/>
          <a:lstStyle/>
          <a:p>
            <a:r>
              <a:t>Taken from Gap reports and excluding Orange and Purple  who are assessed through Quals credits.  Oracy is a combination of achievement averaged out against the number pupils actually taking each oracy subject, </a:t>
            </a:r>
          </a:p>
        </p:txBody>
      </p:sp>
    </p:spTree>
    <p:extLst>
      <p:ext uri="{BB962C8B-B14F-4D97-AF65-F5344CB8AC3E}">
        <p14:creationId xmlns:p14="http://schemas.microsoft.com/office/powerpoint/2010/main" val="12548911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prstGeom prst="rect">
            <a:avLst/>
          </a:prstGeom>
        </p:spPr>
        <p:txBody>
          <a:bodyPr/>
          <a:lstStyle/>
          <a:p>
            <a:endParaRPr/>
          </a:p>
        </p:txBody>
      </p:sp>
      <p:sp>
        <p:nvSpPr>
          <p:cNvPr id="264" name="Shape 264"/>
          <p:cNvSpPr>
            <a:spLocks noGrp="1"/>
          </p:cNvSpPr>
          <p:nvPr>
            <p:ph type="body" sz="quarter" idx="1"/>
          </p:nvPr>
        </p:nvSpPr>
        <p:spPr>
          <a:prstGeom prst="rect">
            <a:avLst/>
          </a:prstGeom>
        </p:spPr>
        <p:txBody>
          <a:bodyPr/>
          <a:lstStyle/>
          <a:p>
            <a:r>
              <a:t>Taken from Gap reports and excluding Orange and Purple  who are assessed through Quals credits.  Oracy is a combination of achievement averaged out against the number pupils actually taking each oracy subject, </a:t>
            </a:r>
          </a:p>
        </p:txBody>
      </p:sp>
    </p:spTree>
    <p:extLst>
      <p:ext uri="{BB962C8B-B14F-4D97-AF65-F5344CB8AC3E}">
        <p14:creationId xmlns:p14="http://schemas.microsoft.com/office/powerpoint/2010/main" val="11697832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prstGeom prst="rect">
            <a:avLst/>
          </a:prstGeom>
        </p:spPr>
        <p:txBody>
          <a:bodyPr/>
          <a:lstStyle/>
          <a:p>
            <a:endParaRPr/>
          </a:p>
        </p:txBody>
      </p:sp>
      <p:sp>
        <p:nvSpPr>
          <p:cNvPr id="264" name="Shape 264"/>
          <p:cNvSpPr>
            <a:spLocks noGrp="1"/>
          </p:cNvSpPr>
          <p:nvPr>
            <p:ph type="body" sz="quarter" idx="1"/>
          </p:nvPr>
        </p:nvSpPr>
        <p:spPr>
          <a:prstGeom prst="rect">
            <a:avLst/>
          </a:prstGeom>
        </p:spPr>
        <p:txBody>
          <a:bodyPr/>
          <a:lstStyle/>
          <a:p>
            <a:r>
              <a:t>Taken from Gap reports and excluding Orange and Purple  who are assessed through Quals credits.  Oracy is a combination of achievement averaged out against the number pupils actually taking each oracy subject, </a:t>
            </a:r>
          </a:p>
        </p:txBody>
      </p:sp>
    </p:spTree>
    <p:extLst>
      <p:ext uri="{BB962C8B-B14F-4D97-AF65-F5344CB8AC3E}">
        <p14:creationId xmlns:p14="http://schemas.microsoft.com/office/powerpoint/2010/main" val="11697832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Shape 384"/>
          <p:cNvSpPr>
            <a:spLocks noGrp="1" noRot="1" noChangeAspect="1"/>
          </p:cNvSpPr>
          <p:nvPr>
            <p:ph type="sldImg"/>
          </p:nvPr>
        </p:nvSpPr>
        <p:spPr>
          <a:prstGeom prst="rect">
            <a:avLst/>
          </a:prstGeom>
        </p:spPr>
        <p:txBody>
          <a:bodyPr/>
          <a:lstStyle/>
          <a:p>
            <a:endParaRPr/>
          </a:p>
        </p:txBody>
      </p:sp>
      <p:sp>
        <p:nvSpPr>
          <p:cNvPr id="385" name="Shape 385"/>
          <p:cNvSpPr>
            <a:spLocks noGrp="1"/>
          </p:cNvSpPr>
          <p:nvPr>
            <p:ph type="body" sz="quarter" idx="1"/>
          </p:nvPr>
        </p:nvSpPr>
        <p:spPr>
          <a:prstGeom prst="rect">
            <a:avLst/>
          </a:prstGeom>
        </p:spPr>
        <p:txBody>
          <a:bodyPr/>
          <a:lstStyle/>
          <a:p>
            <a:r>
              <a:t>Calculated via IEP data collection sheets posted by teachers on the server. </a:t>
            </a:r>
          </a:p>
        </p:txBody>
      </p:sp>
    </p:spTree>
    <p:extLst>
      <p:ext uri="{BB962C8B-B14F-4D97-AF65-F5344CB8AC3E}">
        <p14:creationId xmlns:p14="http://schemas.microsoft.com/office/powerpoint/2010/main" val="3859056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Shape 384"/>
          <p:cNvSpPr>
            <a:spLocks noGrp="1" noRot="1" noChangeAspect="1"/>
          </p:cNvSpPr>
          <p:nvPr>
            <p:ph type="sldImg"/>
          </p:nvPr>
        </p:nvSpPr>
        <p:spPr>
          <a:prstGeom prst="rect">
            <a:avLst/>
          </a:prstGeom>
        </p:spPr>
        <p:txBody>
          <a:bodyPr/>
          <a:lstStyle/>
          <a:p>
            <a:endParaRPr/>
          </a:p>
        </p:txBody>
      </p:sp>
      <p:sp>
        <p:nvSpPr>
          <p:cNvPr id="385" name="Shape 385"/>
          <p:cNvSpPr>
            <a:spLocks noGrp="1"/>
          </p:cNvSpPr>
          <p:nvPr>
            <p:ph type="body" sz="quarter" idx="1"/>
          </p:nvPr>
        </p:nvSpPr>
        <p:spPr>
          <a:prstGeom prst="rect">
            <a:avLst/>
          </a:prstGeom>
        </p:spPr>
        <p:txBody>
          <a:bodyPr/>
          <a:lstStyle/>
          <a:p>
            <a:r>
              <a:t>Calculated via IEP data collection sheets posted by teachers on the server. </a:t>
            </a:r>
          </a:p>
        </p:txBody>
      </p:sp>
    </p:spTree>
    <p:extLst>
      <p:ext uri="{BB962C8B-B14F-4D97-AF65-F5344CB8AC3E}">
        <p14:creationId xmlns:p14="http://schemas.microsoft.com/office/powerpoint/2010/main" val="3859056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prstGeom prst="rect">
            <a:avLst/>
          </a:prstGeom>
        </p:spPr>
        <p:txBody>
          <a:bodyPr/>
          <a:lstStyle/>
          <a:p>
            <a:endParaRPr/>
          </a:p>
        </p:txBody>
      </p:sp>
      <p:sp>
        <p:nvSpPr>
          <p:cNvPr id="264" name="Shape 264"/>
          <p:cNvSpPr>
            <a:spLocks noGrp="1"/>
          </p:cNvSpPr>
          <p:nvPr>
            <p:ph type="body" sz="quarter" idx="1"/>
          </p:nvPr>
        </p:nvSpPr>
        <p:spPr>
          <a:prstGeom prst="rect">
            <a:avLst/>
          </a:prstGeom>
        </p:spPr>
        <p:txBody>
          <a:bodyPr/>
          <a:lstStyle/>
          <a:p>
            <a:r>
              <a:t>Taken from Gap reports and excluding Orange and Purple  who are assessed through Quals credits.  Oracy is a combination of achievement averaged out against the number pupils actually taking each oracy subject, </a:t>
            </a:r>
          </a:p>
        </p:txBody>
      </p:sp>
    </p:spTree>
    <p:extLst>
      <p:ext uri="{BB962C8B-B14F-4D97-AF65-F5344CB8AC3E}">
        <p14:creationId xmlns:p14="http://schemas.microsoft.com/office/powerpoint/2010/main" val="2498997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prstGeom prst="rect">
            <a:avLst/>
          </a:prstGeom>
        </p:spPr>
        <p:txBody>
          <a:bodyPr/>
          <a:lstStyle/>
          <a:p>
            <a:endParaRPr/>
          </a:p>
        </p:txBody>
      </p:sp>
      <p:sp>
        <p:nvSpPr>
          <p:cNvPr id="264" name="Shape 264"/>
          <p:cNvSpPr>
            <a:spLocks noGrp="1"/>
          </p:cNvSpPr>
          <p:nvPr>
            <p:ph type="body" sz="quarter" idx="1"/>
          </p:nvPr>
        </p:nvSpPr>
        <p:spPr>
          <a:prstGeom prst="rect">
            <a:avLst/>
          </a:prstGeom>
        </p:spPr>
        <p:txBody>
          <a:bodyPr/>
          <a:lstStyle/>
          <a:p>
            <a:r>
              <a:rPr dirty="0"/>
              <a:t>Taken from Gap reports and excluding Orange and Purple  who are assessed through </a:t>
            </a:r>
            <a:r>
              <a:rPr dirty="0" err="1"/>
              <a:t>Quals</a:t>
            </a:r>
            <a:r>
              <a:rPr dirty="0"/>
              <a:t> credits.  </a:t>
            </a:r>
            <a:r>
              <a:rPr dirty="0" err="1"/>
              <a:t>Oracy</a:t>
            </a:r>
            <a:r>
              <a:rPr dirty="0"/>
              <a:t> is a combination of achievement averaged out against the number pupils actually taking each </a:t>
            </a:r>
            <a:r>
              <a:rPr dirty="0" err="1"/>
              <a:t>oracy</a:t>
            </a:r>
            <a:r>
              <a:rPr dirty="0"/>
              <a:t> subject, </a:t>
            </a:r>
          </a:p>
        </p:txBody>
      </p:sp>
    </p:spTree>
    <p:extLst>
      <p:ext uri="{BB962C8B-B14F-4D97-AF65-F5344CB8AC3E}">
        <p14:creationId xmlns:p14="http://schemas.microsoft.com/office/powerpoint/2010/main" val="64516262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prstGeom prst="rect">
            <a:avLst/>
          </a:prstGeom>
        </p:spPr>
        <p:txBody>
          <a:bodyPr/>
          <a:lstStyle/>
          <a:p>
            <a:endParaRPr/>
          </a:p>
        </p:txBody>
      </p:sp>
      <p:sp>
        <p:nvSpPr>
          <p:cNvPr id="264" name="Shape 264"/>
          <p:cNvSpPr>
            <a:spLocks noGrp="1"/>
          </p:cNvSpPr>
          <p:nvPr>
            <p:ph type="body" sz="quarter" idx="1"/>
          </p:nvPr>
        </p:nvSpPr>
        <p:spPr>
          <a:prstGeom prst="rect">
            <a:avLst/>
          </a:prstGeom>
        </p:spPr>
        <p:txBody>
          <a:bodyPr/>
          <a:lstStyle/>
          <a:p>
            <a:r>
              <a:rPr dirty="0"/>
              <a:t>Taken from Gap reports and excluding Orange and Purple  who are assessed through </a:t>
            </a:r>
            <a:r>
              <a:rPr dirty="0" err="1"/>
              <a:t>Quals</a:t>
            </a:r>
            <a:r>
              <a:rPr dirty="0"/>
              <a:t> credits.  </a:t>
            </a:r>
            <a:r>
              <a:rPr dirty="0" err="1"/>
              <a:t>Oracy</a:t>
            </a:r>
            <a:r>
              <a:rPr dirty="0"/>
              <a:t> is a combination of achievement averaged out against the number pupils actually taking each </a:t>
            </a:r>
            <a:r>
              <a:rPr dirty="0" err="1"/>
              <a:t>oracy</a:t>
            </a:r>
            <a:r>
              <a:rPr dirty="0"/>
              <a:t> subject, </a:t>
            </a:r>
          </a:p>
        </p:txBody>
      </p:sp>
    </p:spTree>
    <p:extLst>
      <p:ext uri="{BB962C8B-B14F-4D97-AF65-F5344CB8AC3E}">
        <p14:creationId xmlns:p14="http://schemas.microsoft.com/office/powerpoint/2010/main" val="6451626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prstGeom prst="rect">
            <a:avLst/>
          </a:prstGeom>
        </p:spPr>
        <p:txBody>
          <a:bodyPr/>
          <a:lstStyle/>
          <a:p>
            <a:endParaRPr/>
          </a:p>
        </p:txBody>
      </p:sp>
      <p:sp>
        <p:nvSpPr>
          <p:cNvPr id="264" name="Shape 264"/>
          <p:cNvSpPr>
            <a:spLocks noGrp="1"/>
          </p:cNvSpPr>
          <p:nvPr>
            <p:ph type="body" sz="quarter" idx="1"/>
          </p:nvPr>
        </p:nvSpPr>
        <p:spPr>
          <a:prstGeom prst="rect">
            <a:avLst/>
          </a:prstGeom>
        </p:spPr>
        <p:txBody>
          <a:bodyPr/>
          <a:lstStyle/>
          <a:p>
            <a:r>
              <a:rPr dirty="0"/>
              <a:t>Taken from Gap reports and excluding Orange and Purple  who are assessed through </a:t>
            </a:r>
            <a:r>
              <a:rPr dirty="0" err="1"/>
              <a:t>Quals</a:t>
            </a:r>
            <a:r>
              <a:rPr dirty="0"/>
              <a:t> credits.  </a:t>
            </a:r>
            <a:r>
              <a:rPr dirty="0" err="1"/>
              <a:t>Oracy</a:t>
            </a:r>
            <a:r>
              <a:rPr dirty="0"/>
              <a:t> is a combination of achievement averaged out against the number pupils actually taking each </a:t>
            </a:r>
            <a:r>
              <a:rPr dirty="0" err="1"/>
              <a:t>oracy</a:t>
            </a:r>
            <a:r>
              <a:rPr dirty="0"/>
              <a:t> subject, </a:t>
            </a:r>
          </a:p>
        </p:txBody>
      </p:sp>
    </p:spTree>
    <p:extLst>
      <p:ext uri="{BB962C8B-B14F-4D97-AF65-F5344CB8AC3E}">
        <p14:creationId xmlns:p14="http://schemas.microsoft.com/office/powerpoint/2010/main" val="64516262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prstGeom prst="rect">
            <a:avLst/>
          </a:prstGeom>
        </p:spPr>
        <p:txBody>
          <a:bodyPr/>
          <a:lstStyle/>
          <a:p>
            <a:endParaRPr/>
          </a:p>
        </p:txBody>
      </p:sp>
      <p:sp>
        <p:nvSpPr>
          <p:cNvPr id="264" name="Shape 264"/>
          <p:cNvSpPr>
            <a:spLocks noGrp="1"/>
          </p:cNvSpPr>
          <p:nvPr>
            <p:ph type="body" sz="quarter" idx="1"/>
          </p:nvPr>
        </p:nvSpPr>
        <p:spPr>
          <a:prstGeom prst="rect">
            <a:avLst/>
          </a:prstGeom>
        </p:spPr>
        <p:txBody>
          <a:bodyPr/>
          <a:lstStyle/>
          <a:p>
            <a:r>
              <a:rPr dirty="0"/>
              <a:t>Taken from Gap reports and excluding Orange and Purple  who are assessed through </a:t>
            </a:r>
            <a:r>
              <a:rPr dirty="0" err="1"/>
              <a:t>Quals</a:t>
            </a:r>
            <a:r>
              <a:rPr dirty="0"/>
              <a:t> credits.  </a:t>
            </a:r>
            <a:r>
              <a:rPr dirty="0" err="1"/>
              <a:t>Oracy</a:t>
            </a:r>
            <a:r>
              <a:rPr dirty="0"/>
              <a:t> is a combination of achievement averaged out against the number pupils actually taking each </a:t>
            </a:r>
            <a:r>
              <a:rPr dirty="0" err="1"/>
              <a:t>oracy</a:t>
            </a:r>
            <a:r>
              <a:rPr dirty="0"/>
              <a:t> subject, </a:t>
            </a:r>
          </a:p>
        </p:txBody>
      </p:sp>
    </p:spTree>
    <p:extLst>
      <p:ext uri="{BB962C8B-B14F-4D97-AF65-F5344CB8AC3E}">
        <p14:creationId xmlns:p14="http://schemas.microsoft.com/office/powerpoint/2010/main" val="6451626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prstGeom prst="rect">
            <a:avLst/>
          </a:prstGeom>
        </p:spPr>
        <p:txBody>
          <a:bodyPr/>
          <a:lstStyle/>
          <a:p>
            <a:endParaRPr/>
          </a:p>
        </p:txBody>
      </p:sp>
      <p:sp>
        <p:nvSpPr>
          <p:cNvPr id="264" name="Shape 264"/>
          <p:cNvSpPr>
            <a:spLocks noGrp="1"/>
          </p:cNvSpPr>
          <p:nvPr>
            <p:ph type="body" sz="quarter" idx="1"/>
          </p:nvPr>
        </p:nvSpPr>
        <p:spPr>
          <a:prstGeom prst="rect">
            <a:avLst/>
          </a:prstGeom>
        </p:spPr>
        <p:txBody>
          <a:bodyPr/>
          <a:lstStyle/>
          <a:p>
            <a:r>
              <a:t>Taken from Gap reports and excluding Orange and Purple  who are assessed through Quals credits.  Oracy is a combination of achievement averaged out against the number pupils actually taking each oracy subject, </a:t>
            </a:r>
          </a:p>
        </p:txBody>
      </p:sp>
    </p:spTree>
    <p:extLst>
      <p:ext uri="{BB962C8B-B14F-4D97-AF65-F5344CB8AC3E}">
        <p14:creationId xmlns:p14="http://schemas.microsoft.com/office/powerpoint/2010/main" val="2498997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prstGeom prst="rect">
            <a:avLst/>
          </a:prstGeom>
        </p:spPr>
        <p:txBody>
          <a:bodyPr/>
          <a:lstStyle/>
          <a:p>
            <a:endParaRPr/>
          </a:p>
        </p:txBody>
      </p:sp>
      <p:sp>
        <p:nvSpPr>
          <p:cNvPr id="264" name="Shape 264"/>
          <p:cNvSpPr>
            <a:spLocks noGrp="1"/>
          </p:cNvSpPr>
          <p:nvPr>
            <p:ph type="body" sz="quarter" idx="1"/>
          </p:nvPr>
        </p:nvSpPr>
        <p:spPr>
          <a:prstGeom prst="rect">
            <a:avLst/>
          </a:prstGeom>
        </p:spPr>
        <p:txBody>
          <a:bodyPr/>
          <a:lstStyle/>
          <a:p>
            <a:r>
              <a:rPr dirty="0"/>
              <a:t>Taken from Gap reports and excluding Orange and Purple  who are assessed through </a:t>
            </a:r>
            <a:r>
              <a:rPr dirty="0" err="1"/>
              <a:t>Quals</a:t>
            </a:r>
            <a:r>
              <a:rPr dirty="0"/>
              <a:t> credits.  </a:t>
            </a:r>
            <a:r>
              <a:rPr dirty="0" err="1"/>
              <a:t>Oracy</a:t>
            </a:r>
            <a:r>
              <a:rPr dirty="0"/>
              <a:t> is a combination of achievement averaged out against the number pupils actually taking each </a:t>
            </a:r>
            <a:r>
              <a:rPr dirty="0" err="1"/>
              <a:t>oracy</a:t>
            </a:r>
            <a:r>
              <a:rPr dirty="0"/>
              <a:t> subject, </a:t>
            </a:r>
          </a:p>
        </p:txBody>
      </p:sp>
    </p:spTree>
    <p:extLst>
      <p:ext uri="{BB962C8B-B14F-4D97-AF65-F5344CB8AC3E}">
        <p14:creationId xmlns:p14="http://schemas.microsoft.com/office/powerpoint/2010/main" val="6451626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prstGeom prst="rect">
            <a:avLst/>
          </a:prstGeom>
        </p:spPr>
        <p:txBody>
          <a:bodyPr/>
          <a:lstStyle/>
          <a:p>
            <a:endParaRPr/>
          </a:p>
        </p:txBody>
      </p:sp>
      <p:sp>
        <p:nvSpPr>
          <p:cNvPr id="264" name="Shape 264"/>
          <p:cNvSpPr>
            <a:spLocks noGrp="1"/>
          </p:cNvSpPr>
          <p:nvPr>
            <p:ph type="body" sz="quarter" idx="1"/>
          </p:nvPr>
        </p:nvSpPr>
        <p:spPr>
          <a:prstGeom prst="rect">
            <a:avLst/>
          </a:prstGeom>
        </p:spPr>
        <p:txBody>
          <a:bodyPr/>
          <a:lstStyle/>
          <a:p>
            <a:r>
              <a:t>Taken from Gap reports and excluding Orange and Purple  who are assessed through Quals credits.  Oracy is a combination of achievement averaged out against the number pupils actually taking each oracy subject, </a:t>
            </a:r>
          </a:p>
        </p:txBody>
      </p:sp>
    </p:spTree>
    <p:extLst>
      <p:ext uri="{BB962C8B-B14F-4D97-AF65-F5344CB8AC3E}">
        <p14:creationId xmlns:p14="http://schemas.microsoft.com/office/powerpoint/2010/main" val="2498997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prstGeom prst="rect">
            <a:avLst/>
          </a:prstGeom>
        </p:spPr>
        <p:txBody>
          <a:bodyPr/>
          <a:lstStyle/>
          <a:p>
            <a:endParaRPr/>
          </a:p>
        </p:txBody>
      </p:sp>
      <p:sp>
        <p:nvSpPr>
          <p:cNvPr id="264" name="Shape 264"/>
          <p:cNvSpPr>
            <a:spLocks noGrp="1"/>
          </p:cNvSpPr>
          <p:nvPr>
            <p:ph type="body" sz="quarter" idx="1"/>
          </p:nvPr>
        </p:nvSpPr>
        <p:spPr>
          <a:prstGeom prst="rect">
            <a:avLst/>
          </a:prstGeom>
        </p:spPr>
        <p:txBody>
          <a:bodyPr/>
          <a:lstStyle/>
          <a:p>
            <a:r>
              <a:t>Taken from Gap reports and excluding Orange and Purple  who are assessed through Quals credits.  Oracy is a combination of achievement averaged out against the number pupils actually taking each oracy subject, </a:t>
            </a:r>
          </a:p>
        </p:txBody>
      </p:sp>
    </p:spTree>
    <p:extLst>
      <p:ext uri="{BB962C8B-B14F-4D97-AF65-F5344CB8AC3E}">
        <p14:creationId xmlns:p14="http://schemas.microsoft.com/office/powerpoint/2010/main" val="24989974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prstGeom prst="rect">
            <a:avLst/>
          </a:prstGeom>
        </p:spPr>
        <p:txBody>
          <a:bodyPr/>
          <a:lstStyle/>
          <a:p>
            <a:endParaRPr/>
          </a:p>
        </p:txBody>
      </p:sp>
      <p:sp>
        <p:nvSpPr>
          <p:cNvPr id="264" name="Shape 264"/>
          <p:cNvSpPr>
            <a:spLocks noGrp="1"/>
          </p:cNvSpPr>
          <p:nvPr>
            <p:ph type="body" sz="quarter" idx="1"/>
          </p:nvPr>
        </p:nvSpPr>
        <p:spPr>
          <a:prstGeom prst="rect">
            <a:avLst/>
          </a:prstGeom>
        </p:spPr>
        <p:txBody>
          <a:bodyPr/>
          <a:lstStyle/>
          <a:p>
            <a:r>
              <a:t>Taken from Gap reports and excluding Orange and Purple  who are assessed through Quals credits.  Oracy is a combination of achievement averaged out against the number pupils actually taking each oracy subject, </a:t>
            </a:r>
          </a:p>
        </p:txBody>
      </p:sp>
    </p:spTree>
    <p:extLst>
      <p:ext uri="{BB962C8B-B14F-4D97-AF65-F5344CB8AC3E}">
        <p14:creationId xmlns:p14="http://schemas.microsoft.com/office/powerpoint/2010/main" val="24989974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prstGeom prst="rect">
            <a:avLst/>
          </a:prstGeom>
        </p:spPr>
        <p:txBody>
          <a:bodyPr/>
          <a:lstStyle/>
          <a:p>
            <a:endParaRPr/>
          </a:p>
        </p:txBody>
      </p:sp>
      <p:sp>
        <p:nvSpPr>
          <p:cNvPr id="264" name="Shape 264"/>
          <p:cNvSpPr>
            <a:spLocks noGrp="1"/>
          </p:cNvSpPr>
          <p:nvPr>
            <p:ph type="body" sz="quarter" idx="1"/>
          </p:nvPr>
        </p:nvSpPr>
        <p:spPr>
          <a:prstGeom prst="rect">
            <a:avLst/>
          </a:prstGeom>
        </p:spPr>
        <p:txBody>
          <a:bodyPr/>
          <a:lstStyle/>
          <a:p>
            <a:r>
              <a:t>Taken from Gap reports and excluding Orange and Purple  who are assessed through Quals credits.  Oracy is a combination of achievement averaged out against the number pupils actually taking each oracy subject, </a:t>
            </a:r>
          </a:p>
        </p:txBody>
      </p:sp>
    </p:spTree>
    <p:extLst>
      <p:ext uri="{BB962C8B-B14F-4D97-AF65-F5344CB8AC3E}">
        <p14:creationId xmlns:p14="http://schemas.microsoft.com/office/powerpoint/2010/main" val="24989974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prstGeom prst="rect">
            <a:avLst/>
          </a:prstGeom>
        </p:spPr>
        <p:txBody>
          <a:bodyPr/>
          <a:lstStyle/>
          <a:p>
            <a:endParaRPr/>
          </a:p>
        </p:txBody>
      </p:sp>
      <p:sp>
        <p:nvSpPr>
          <p:cNvPr id="264" name="Shape 264"/>
          <p:cNvSpPr>
            <a:spLocks noGrp="1"/>
          </p:cNvSpPr>
          <p:nvPr>
            <p:ph type="body" sz="quarter" idx="1"/>
          </p:nvPr>
        </p:nvSpPr>
        <p:spPr>
          <a:prstGeom prst="rect">
            <a:avLst/>
          </a:prstGeom>
        </p:spPr>
        <p:txBody>
          <a:bodyPr/>
          <a:lstStyle/>
          <a:p>
            <a:r>
              <a:t>Taken from Gap reports and excluding Orange and Purple  who are assessed through Quals credits.  Oracy is a combination of achievement averaged out against the number pupils actually taking each oracy subject, </a:t>
            </a:r>
          </a:p>
        </p:txBody>
      </p:sp>
    </p:spTree>
    <p:extLst>
      <p:ext uri="{BB962C8B-B14F-4D97-AF65-F5344CB8AC3E}">
        <p14:creationId xmlns:p14="http://schemas.microsoft.com/office/powerpoint/2010/main" val="24989974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prstGeom prst="rect">
            <a:avLst/>
          </a:prstGeom>
        </p:spPr>
        <p:txBody>
          <a:bodyPr/>
          <a:lstStyle/>
          <a:p>
            <a:endParaRPr/>
          </a:p>
        </p:txBody>
      </p:sp>
      <p:sp>
        <p:nvSpPr>
          <p:cNvPr id="264" name="Shape 264"/>
          <p:cNvSpPr>
            <a:spLocks noGrp="1"/>
          </p:cNvSpPr>
          <p:nvPr>
            <p:ph type="body" sz="quarter" idx="1"/>
          </p:nvPr>
        </p:nvSpPr>
        <p:spPr>
          <a:prstGeom prst="rect">
            <a:avLst/>
          </a:prstGeom>
        </p:spPr>
        <p:txBody>
          <a:bodyPr/>
          <a:lstStyle/>
          <a:p>
            <a:r>
              <a:t>Taken from Gap reports and excluding Orange and Purple  who are assessed through Quals credits.  Oracy is a combination of achievement averaged out against the number pupils actually taking each oracy subject, </a:t>
            </a:r>
          </a:p>
        </p:txBody>
      </p:sp>
    </p:spTree>
    <p:extLst>
      <p:ext uri="{BB962C8B-B14F-4D97-AF65-F5344CB8AC3E}">
        <p14:creationId xmlns:p14="http://schemas.microsoft.com/office/powerpoint/2010/main" val="2498997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prstGeom prst="rect">
            <a:avLst/>
          </a:prstGeom>
        </p:spPr>
        <p:txBody>
          <a:bodyPr/>
          <a:lstStyle/>
          <a:p>
            <a:endParaRPr/>
          </a:p>
        </p:txBody>
      </p:sp>
      <p:sp>
        <p:nvSpPr>
          <p:cNvPr id="264" name="Shape 264"/>
          <p:cNvSpPr>
            <a:spLocks noGrp="1"/>
          </p:cNvSpPr>
          <p:nvPr>
            <p:ph type="body" sz="quarter" idx="1"/>
          </p:nvPr>
        </p:nvSpPr>
        <p:spPr>
          <a:prstGeom prst="rect">
            <a:avLst/>
          </a:prstGeom>
        </p:spPr>
        <p:txBody>
          <a:bodyPr/>
          <a:lstStyle/>
          <a:p>
            <a:r>
              <a:t>Taken from Gap reports and excluding Orange and Purple  who are assessed through Quals credits.  Oracy is a combination of achievement averaged out against the number pupils actually taking each oracy subject, </a:t>
            </a:r>
          </a:p>
        </p:txBody>
      </p:sp>
    </p:spTree>
    <p:extLst>
      <p:ext uri="{BB962C8B-B14F-4D97-AF65-F5344CB8AC3E}">
        <p14:creationId xmlns:p14="http://schemas.microsoft.com/office/powerpoint/2010/main" val="2498997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prstGeom prst="rect">
            <a:avLst/>
          </a:prstGeom>
        </p:spPr>
        <p:txBody>
          <a:bodyPr/>
          <a:lstStyle/>
          <a:p>
            <a:endParaRPr/>
          </a:p>
        </p:txBody>
      </p:sp>
      <p:sp>
        <p:nvSpPr>
          <p:cNvPr id="264" name="Shape 264"/>
          <p:cNvSpPr>
            <a:spLocks noGrp="1"/>
          </p:cNvSpPr>
          <p:nvPr>
            <p:ph type="body" sz="quarter" idx="1"/>
          </p:nvPr>
        </p:nvSpPr>
        <p:spPr>
          <a:prstGeom prst="rect">
            <a:avLst/>
          </a:prstGeom>
        </p:spPr>
        <p:txBody>
          <a:bodyPr/>
          <a:lstStyle/>
          <a:p>
            <a:r>
              <a:t>Taken from Gap reports and excluding Orange and Purple  who are assessed through Quals credits.  Oracy is a combination of achievement averaged out against the number pupils actually taking each oracy subject, </a:t>
            </a:r>
          </a:p>
        </p:txBody>
      </p:sp>
    </p:spTree>
    <p:extLst>
      <p:ext uri="{BB962C8B-B14F-4D97-AF65-F5344CB8AC3E}">
        <p14:creationId xmlns:p14="http://schemas.microsoft.com/office/powerpoint/2010/main" val="2498997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prstGeom prst="rect">
            <a:avLst/>
          </a:prstGeom>
        </p:spPr>
        <p:txBody>
          <a:bodyPr/>
          <a:lstStyle/>
          <a:p>
            <a:endParaRPr/>
          </a:p>
        </p:txBody>
      </p:sp>
      <p:sp>
        <p:nvSpPr>
          <p:cNvPr id="264" name="Shape 264"/>
          <p:cNvSpPr>
            <a:spLocks noGrp="1"/>
          </p:cNvSpPr>
          <p:nvPr>
            <p:ph type="body" sz="quarter" idx="1"/>
          </p:nvPr>
        </p:nvSpPr>
        <p:spPr>
          <a:prstGeom prst="rect">
            <a:avLst/>
          </a:prstGeom>
        </p:spPr>
        <p:txBody>
          <a:bodyPr/>
          <a:lstStyle/>
          <a:p>
            <a:r>
              <a:rPr dirty="0"/>
              <a:t>Taken from Gap reports and excluding Orange and Purple  who are assessed through </a:t>
            </a:r>
            <a:r>
              <a:rPr dirty="0" err="1"/>
              <a:t>Quals</a:t>
            </a:r>
            <a:r>
              <a:rPr dirty="0"/>
              <a:t> credits.  </a:t>
            </a:r>
            <a:r>
              <a:rPr dirty="0" err="1"/>
              <a:t>Oracy</a:t>
            </a:r>
            <a:r>
              <a:rPr dirty="0"/>
              <a:t> is a combination of achievement averaged out against the number pupils actually taking each </a:t>
            </a:r>
            <a:r>
              <a:rPr dirty="0" err="1"/>
              <a:t>oracy</a:t>
            </a:r>
            <a:r>
              <a:rPr dirty="0"/>
              <a:t> subject, </a:t>
            </a:r>
          </a:p>
        </p:txBody>
      </p:sp>
    </p:spTree>
    <p:extLst>
      <p:ext uri="{BB962C8B-B14F-4D97-AF65-F5344CB8AC3E}">
        <p14:creationId xmlns:p14="http://schemas.microsoft.com/office/powerpoint/2010/main" val="645162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prstGeom prst="rect">
            <a:avLst/>
          </a:prstGeom>
        </p:spPr>
        <p:txBody>
          <a:bodyPr/>
          <a:lstStyle/>
          <a:p>
            <a:endParaRPr/>
          </a:p>
        </p:txBody>
      </p:sp>
      <p:sp>
        <p:nvSpPr>
          <p:cNvPr id="264" name="Shape 264"/>
          <p:cNvSpPr>
            <a:spLocks noGrp="1"/>
          </p:cNvSpPr>
          <p:nvPr>
            <p:ph type="body" sz="quarter" idx="1"/>
          </p:nvPr>
        </p:nvSpPr>
        <p:spPr>
          <a:prstGeom prst="rect">
            <a:avLst/>
          </a:prstGeom>
        </p:spPr>
        <p:txBody>
          <a:bodyPr/>
          <a:lstStyle/>
          <a:p>
            <a:r>
              <a:t>Taken from Gap reports and excluding Orange and Purple  who are assessed through Quals credits.  Oracy is a combination of achievement averaged out against the number pupils actually taking each oracy subject, </a:t>
            </a:r>
          </a:p>
        </p:txBody>
      </p:sp>
    </p:spTree>
    <p:extLst>
      <p:ext uri="{BB962C8B-B14F-4D97-AF65-F5344CB8AC3E}">
        <p14:creationId xmlns:p14="http://schemas.microsoft.com/office/powerpoint/2010/main" val="24989974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prstGeom prst="rect">
            <a:avLst/>
          </a:prstGeom>
        </p:spPr>
        <p:txBody>
          <a:bodyPr/>
          <a:lstStyle/>
          <a:p>
            <a:endParaRPr/>
          </a:p>
        </p:txBody>
      </p:sp>
      <p:sp>
        <p:nvSpPr>
          <p:cNvPr id="264" name="Shape 264"/>
          <p:cNvSpPr>
            <a:spLocks noGrp="1"/>
          </p:cNvSpPr>
          <p:nvPr>
            <p:ph type="body" sz="quarter" idx="1"/>
          </p:nvPr>
        </p:nvSpPr>
        <p:spPr>
          <a:prstGeom prst="rect">
            <a:avLst/>
          </a:prstGeom>
        </p:spPr>
        <p:txBody>
          <a:bodyPr/>
          <a:lstStyle/>
          <a:p>
            <a:r>
              <a:rPr dirty="0"/>
              <a:t>Taken from Gap reports and excluding Orange and Purple  who are assessed through </a:t>
            </a:r>
            <a:r>
              <a:rPr dirty="0" err="1"/>
              <a:t>Quals</a:t>
            </a:r>
            <a:r>
              <a:rPr dirty="0"/>
              <a:t> credits.  </a:t>
            </a:r>
            <a:r>
              <a:rPr dirty="0" err="1"/>
              <a:t>Oracy</a:t>
            </a:r>
            <a:r>
              <a:rPr dirty="0"/>
              <a:t> is a combination of achievement averaged out against the number pupils actually taking each </a:t>
            </a:r>
            <a:r>
              <a:rPr dirty="0" err="1"/>
              <a:t>oracy</a:t>
            </a:r>
            <a:r>
              <a:rPr dirty="0"/>
              <a:t> subject, </a:t>
            </a:r>
          </a:p>
        </p:txBody>
      </p:sp>
    </p:spTree>
    <p:extLst>
      <p:ext uri="{BB962C8B-B14F-4D97-AF65-F5344CB8AC3E}">
        <p14:creationId xmlns:p14="http://schemas.microsoft.com/office/powerpoint/2010/main" val="64516262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prstGeom prst="rect">
            <a:avLst/>
          </a:prstGeom>
        </p:spPr>
        <p:txBody>
          <a:bodyPr/>
          <a:lstStyle/>
          <a:p>
            <a:endParaRPr/>
          </a:p>
        </p:txBody>
      </p:sp>
      <p:sp>
        <p:nvSpPr>
          <p:cNvPr id="264" name="Shape 264"/>
          <p:cNvSpPr>
            <a:spLocks noGrp="1"/>
          </p:cNvSpPr>
          <p:nvPr>
            <p:ph type="body" sz="quarter" idx="1"/>
          </p:nvPr>
        </p:nvSpPr>
        <p:spPr>
          <a:prstGeom prst="rect">
            <a:avLst/>
          </a:prstGeom>
        </p:spPr>
        <p:txBody>
          <a:bodyPr/>
          <a:lstStyle/>
          <a:p>
            <a:r>
              <a:rPr dirty="0"/>
              <a:t>Taken from Gap reports and excluding Orange and Purple  who are assessed through </a:t>
            </a:r>
            <a:r>
              <a:rPr dirty="0" err="1"/>
              <a:t>Quals</a:t>
            </a:r>
            <a:r>
              <a:rPr dirty="0"/>
              <a:t> credits.  </a:t>
            </a:r>
            <a:r>
              <a:rPr dirty="0" err="1"/>
              <a:t>Oracy</a:t>
            </a:r>
            <a:r>
              <a:rPr dirty="0"/>
              <a:t> is a combination of achievement averaged out against the number pupils actually taking each </a:t>
            </a:r>
            <a:r>
              <a:rPr dirty="0" err="1"/>
              <a:t>oracy</a:t>
            </a:r>
            <a:r>
              <a:rPr dirty="0"/>
              <a:t> subject, </a:t>
            </a:r>
          </a:p>
        </p:txBody>
      </p:sp>
    </p:spTree>
    <p:extLst>
      <p:ext uri="{BB962C8B-B14F-4D97-AF65-F5344CB8AC3E}">
        <p14:creationId xmlns:p14="http://schemas.microsoft.com/office/powerpoint/2010/main" val="64516262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prstGeom prst="rect">
            <a:avLst/>
          </a:prstGeom>
        </p:spPr>
        <p:txBody>
          <a:bodyPr/>
          <a:lstStyle/>
          <a:p>
            <a:endParaRPr/>
          </a:p>
        </p:txBody>
      </p:sp>
      <p:sp>
        <p:nvSpPr>
          <p:cNvPr id="264" name="Shape 264"/>
          <p:cNvSpPr>
            <a:spLocks noGrp="1"/>
          </p:cNvSpPr>
          <p:nvPr>
            <p:ph type="body" sz="quarter" idx="1"/>
          </p:nvPr>
        </p:nvSpPr>
        <p:spPr>
          <a:prstGeom prst="rect">
            <a:avLst/>
          </a:prstGeom>
        </p:spPr>
        <p:txBody>
          <a:bodyPr/>
          <a:lstStyle/>
          <a:p>
            <a:r>
              <a:rPr dirty="0"/>
              <a:t>Taken from Gap reports and excluding Orange and Purple  who are assessed through </a:t>
            </a:r>
            <a:r>
              <a:rPr dirty="0" err="1"/>
              <a:t>Quals</a:t>
            </a:r>
            <a:r>
              <a:rPr dirty="0"/>
              <a:t> credits.  </a:t>
            </a:r>
            <a:r>
              <a:rPr dirty="0" err="1"/>
              <a:t>Oracy</a:t>
            </a:r>
            <a:r>
              <a:rPr dirty="0"/>
              <a:t> is a combination of achievement averaged out against the number pupils actually taking each </a:t>
            </a:r>
            <a:r>
              <a:rPr dirty="0" err="1"/>
              <a:t>oracy</a:t>
            </a:r>
            <a:r>
              <a:rPr dirty="0"/>
              <a:t> subject, </a:t>
            </a:r>
          </a:p>
        </p:txBody>
      </p:sp>
    </p:spTree>
    <p:extLst>
      <p:ext uri="{BB962C8B-B14F-4D97-AF65-F5344CB8AC3E}">
        <p14:creationId xmlns:p14="http://schemas.microsoft.com/office/powerpoint/2010/main" val="645162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prstGeom prst="rect">
            <a:avLst/>
          </a:prstGeom>
        </p:spPr>
        <p:txBody>
          <a:bodyPr/>
          <a:lstStyle/>
          <a:p>
            <a:endParaRPr/>
          </a:p>
        </p:txBody>
      </p:sp>
      <p:sp>
        <p:nvSpPr>
          <p:cNvPr id="264" name="Shape 264"/>
          <p:cNvSpPr>
            <a:spLocks noGrp="1"/>
          </p:cNvSpPr>
          <p:nvPr>
            <p:ph type="body" sz="quarter" idx="1"/>
          </p:nvPr>
        </p:nvSpPr>
        <p:spPr>
          <a:prstGeom prst="rect">
            <a:avLst/>
          </a:prstGeom>
        </p:spPr>
        <p:txBody>
          <a:bodyPr/>
          <a:lstStyle/>
          <a:p>
            <a:r>
              <a:t>Taken from Gap reports and excluding Orange and Purple  who are assessed through Quals credits.  Oracy is a combination of achievement averaged out against the number pupils actually taking each oracy subject, </a:t>
            </a:r>
          </a:p>
        </p:txBody>
      </p:sp>
    </p:spTree>
    <p:extLst>
      <p:ext uri="{BB962C8B-B14F-4D97-AF65-F5344CB8AC3E}">
        <p14:creationId xmlns:p14="http://schemas.microsoft.com/office/powerpoint/2010/main" val="2498997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prstGeom prst="rect">
            <a:avLst/>
          </a:prstGeom>
        </p:spPr>
        <p:txBody>
          <a:bodyPr/>
          <a:lstStyle/>
          <a:p>
            <a:endParaRPr/>
          </a:p>
        </p:txBody>
      </p:sp>
      <p:sp>
        <p:nvSpPr>
          <p:cNvPr id="264" name="Shape 264"/>
          <p:cNvSpPr>
            <a:spLocks noGrp="1"/>
          </p:cNvSpPr>
          <p:nvPr>
            <p:ph type="body" sz="quarter" idx="1"/>
          </p:nvPr>
        </p:nvSpPr>
        <p:spPr>
          <a:prstGeom prst="rect">
            <a:avLst/>
          </a:prstGeom>
        </p:spPr>
        <p:txBody>
          <a:bodyPr/>
          <a:lstStyle/>
          <a:p>
            <a:r>
              <a:t>Taken from Gap reports and excluding Orange and Purple  who are assessed through Quals credits.  Oracy is a combination of achievement averaged out against the number pupils actually taking each oracy subject, </a:t>
            </a:r>
          </a:p>
        </p:txBody>
      </p:sp>
    </p:spTree>
    <p:extLst>
      <p:ext uri="{BB962C8B-B14F-4D97-AF65-F5344CB8AC3E}">
        <p14:creationId xmlns:p14="http://schemas.microsoft.com/office/powerpoint/2010/main" val="249899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a:spLocks noGrp="1"/>
          </p:cNvSpPr>
          <p:nvPr>
            <p:ph type="title"/>
          </p:nvPr>
        </p:nvSpPr>
        <p:spPr>
          <a:xfrm>
            <a:off x="406400" y="7374466"/>
            <a:ext cx="12192000" cy="2705101"/>
          </a:xfrm>
          <a:prstGeom prst="rect">
            <a:avLst/>
          </a:prstGeom>
        </p:spPr>
        <p:txBody>
          <a:bodyPr/>
          <a:lstStyle>
            <a:lvl1pPr>
              <a:spcBef>
                <a:spcPts val="0"/>
              </a:spcBef>
              <a:defRPr sz="17000">
                <a:solidFill>
                  <a:schemeClr val="accent3"/>
                </a:solidFill>
              </a:defRPr>
            </a:lvl1pPr>
          </a:lstStyle>
          <a:p>
            <a:r>
              <a:t>Title Text</a:t>
            </a:r>
          </a:p>
        </p:txBody>
      </p:sp>
      <p:sp>
        <p:nvSpPr>
          <p:cNvPr id="12" name="Body Level One…"/>
          <p:cNvSpPr>
            <a:spLocks noGrp="1"/>
          </p:cNvSpPr>
          <p:nvPr>
            <p:ph type="body" sz="quarter" idx="1"/>
          </p:nvPr>
        </p:nvSpPr>
        <p:spPr>
          <a:xfrm>
            <a:off x="406400" y="4831384"/>
            <a:ext cx="12192000" cy="1803401"/>
          </a:xfrm>
          <a:prstGeom prst="rect">
            <a:avLst/>
          </a:prstGeom>
        </p:spPr>
        <p:txBody>
          <a:bodyPr anchor="b"/>
          <a:lstStyle>
            <a:lvl1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1pPr>
            <a:lvl2pPr marL="0" indent="22860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2pPr>
            <a:lvl3pPr marL="0" indent="45720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3pPr>
            <a:lvl4pPr marL="0" indent="68580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4pPr>
            <a:lvl5pPr marL="0" indent="91440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5pPr>
          </a:lstStyle>
          <a:p>
            <a:r>
              <a:t>Body Level One</a:t>
            </a:r>
          </a:p>
          <a:p>
            <a:pPr lvl="1"/>
            <a:r>
              <a:t>Body Level Two</a:t>
            </a:r>
          </a:p>
          <a:p>
            <a:pPr lvl="2"/>
            <a:r>
              <a:t>Body Level Three</a:t>
            </a:r>
          </a:p>
          <a:p>
            <a:pPr lvl="3"/>
            <a:r>
              <a:t>Body Level Four</a:t>
            </a:r>
          </a:p>
          <a:p>
            <a:pPr lvl="4"/>
            <a:r>
              <a:t>Body Level Five</a:t>
            </a:r>
          </a:p>
        </p:txBody>
      </p:sp>
      <p:sp>
        <p:nvSpPr>
          <p:cNvPr id="13" name="Draft 1.8"/>
          <p:cNvSpPr/>
          <p:nvPr/>
        </p:nvSpPr>
        <p:spPr>
          <a:xfrm>
            <a:off x="11574459" y="130672"/>
            <a:ext cx="1124205" cy="4445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a:solidFill>
                  <a:schemeClr val="accent4">
                    <a:hueOff val="-667846"/>
                    <a:satOff val="2144"/>
                    <a:lumOff val="-5984"/>
                  </a:schemeClr>
                </a:solidFill>
              </a:defRPr>
            </a:lvl1pPr>
          </a:lstStyle>
          <a:p>
            <a:r>
              <a:t>Draft 1.8</a:t>
            </a:r>
          </a:p>
        </p:txBody>
      </p:sp>
      <p:sp>
        <p:nvSpPr>
          <p:cNvPr id="14" name="Slide Number"/>
          <p:cNvSpPr>
            <a:spLocks noGrp="1"/>
          </p:cNvSpPr>
          <p:nvPr>
            <p:ph type="sldNum" sz="quarter" idx="2"/>
          </p:nvPr>
        </p:nvSpPr>
        <p:spPr>
          <a:xfrm>
            <a:off x="12194440" y="431800"/>
            <a:ext cx="406898" cy="4572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bg>
      <p:bgPr>
        <a:solidFill>
          <a:srgbClr val="222222"/>
        </a:solidFill>
        <a:effectLst/>
      </p:bgPr>
    </p:bg>
    <p:spTree>
      <p:nvGrpSpPr>
        <p:cNvPr id="1" name=""/>
        <p:cNvGrpSpPr/>
        <p:nvPr/>
      </p:nvGrpSpPr>
      <p:grpSpPr>
        <a:xfrm>
          <a:off x="0" y="0"/>
          <a:ext cx="0" cy="0"/>
          <a:chOff x="0" y="0"/>
          <a:chExt cx="0" cy="0"/>
        </a:xfrm>
      </p:grpSpPr>
      <p:sp>
        <p:nvSpPr>
          <p:cNvPr id="124" name="Line"/>
          <p:cNvSpPr/>
          <p:nvPr/>
        </p:nvSpPr>
        <p:spPr>
          <a:xfrm flipV="1">
            <a:off x="406400" y="993160"/>
            <a:ext cx="12192000" cy="263"/>
          </a:xfrm>
          <a:prstGeom prst="line">
            <a:avLst/>
          </a:prstGeom>
          <a:ln w="254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125" name="Callout"/>
          <p:cNvSpPr/>
          <p:nvPr/>
        </p:nvSpPr>
        <p:spPr>
          <a:xfrm>
            <a:off x="469900" y="2362200"/>
            <a:ext cx="12065000" cy="5229225"/>
          </a:xfrm>
          <a:custGeom>
            <a:avLst/>
            <a:gdLst/>
            <a:ahLst/>
            <a:cxnLst>
              <a:cxn ang="0">
                <a:pos x="wd2" y="hd2"/>
              </a:cxn>
              <a:cxn ang="5400000">
                <a:pos x="wd2" y="hd2"/>
              </a:cxn>
              <a:cxn ang="10800000">
                <a:pos x="wd2" y="hd2"/>
              </a:cxn>
              <a:cxn ang="16200000">
                <a:pos x="wd2" y="hd2"/>
              </a:cxn>
            </a:cxnLst>
            <a:rect l="0" t="0" r="r" b="b"/>
            <a:pathLst>
              <a:path w="21600" h="21600" extrusionOk="0">
                <a:moveTo>
                  <a:pt x="224" y="0"/>
                </a:moveTo>
                <a:cubicBezTo>
                  <a:pt x="100" y="0"/>
                  <a:pt x="0" y="232"/>
                  <a:pt x="0" y="516"/>
                </a:cubicBezTo>
                <a:lnTo>
                  <a:pt x="0" y="18789"/>
                </a:lnTo>
                <a:cubicBezTo>
                  <a:pt x="0" y="19073"/>
                  <a:pt x="100" y="19305"/>
                  <a:pt x="224" y="19305"/>
                </a:cubicBezTo>
                <a:lnTo>
                  <a:pt x="17228" y="19305"/>
                </a:lnTo>
                <a:lnTo>
                  <a:pt x="17850" y="21600"/>
                </a:lnTo>
                <a:lnTo>
                  <a:pt x="18471" y="19305"/>
                </a:lnTo>
                <a:lnTo>
                  <a:pt x="21376" y="19305"/>
                </a:lnTo>
                <a:cubicBezTo>
                  <a:pt x="21500" y="19305"/>
                  <a:pt x="21600" y="19073"/>
                  <a:pt x="21600" y="18789"/>
                </a:cubicBezTo>
                <a:lnTo>
                  <a:pt x="21600" y="516"/>
                </a:lnTo>
                <a:cubicBezTo>
                  <a:pt x="21600" y="232"/>
                  <a:pt x="21500" y="0"/>
                  <a:pt x="21376" y="0"/>
                </a:cubicBezTo>
                <a:lnTo>
                  <a:pt x="224" y="0"/>
                </a:lnTo>
                <a:close/>
              </a:path>
            </a:pathLst>
          </a:custGeom>
          <a:solidFill>
            <a:schemeClr val="accent1"/>
          </a:solidFill>
          <a:ln w="12700">
            <a:miter lim="400000"/>
          </a:ln>
        </p:spPr>
        <p:txBody>
          <a:bodyPr lIns="50800" tIns="50800" rIns="50800" bIns="50800" anchor="ctr"/>
          <a:lstStyle/>
          <a:p>
            <a:pPr algn="ctr">
              <a:lnSpc>
                <a:spcPct val="80000"/>
              </a:lnSpc>
              <a:spcBef>
                <a:spcPts val="0"/>
              </a:spcBef>
              <a:defRPr sz="2800" cap="all">
                <a:solidFill>
                  <a:srgbClr val="FFFFFF"/>
                </a:solidFill>
                <a:latin typeface="+mn-lt"/>
                <a:ea typeface="+mn-ea"/>
                <a:cs typeface="+mn-cs"/>
                <a:sym typeface="DIN Condensed"/>
              </a:defRPr>
            </a:pPr>
            <a:endParaRPr/>
          </a:p>
        </p:txBody>
      </p:sp>
      <p:sp>
        <p:nvSpPr>
          <p:cNvPr id="126" name="Type a quote here."/>
          <p:cNvSpPr>
            <a:spLocks noGrp="1"/>
          </p:cNvSpPr>
          <p:nvPr>
            <p:ph type="body" sz="quarter" idx="13"/>
          </p:nvPr>
        </p:nvSpPr>
        <p:spPr>
          <a:xfrm>
            <a:off x="889000" y="2908300"/>
            <a:ext cx="11226800" cy="1297944"/>
          </a:xfrm>
          <a:prstGeom prst="rect">
            <a:avLst/>
          </a:prstGeom>
        </p:spPr>
        <p:txBody>
          <a:bodyPr>
            <a:spAutoFit/>
          </a:bodyPr>
          <a:lstStyle>
            <a:lvl1pPr marL="0" indent="0">
              <a:lnSpc>
                <a:spcPct val="80000"/>
              </a:lnSpc>
              <a:spcBef>
                <a:spcPts val="0"/>
              </a:spcBef>
              <a:buClrTx/>
              <a:buSzTx/>
              <a:buFontTx/>
              <a:buNone/>
              <a:defRPr sz="9400" cap="all">
                <a:solidFill>
                  <a:srgbClr val="FFFFFF"/>
                </a:solidFill>
                <a:latin typeface="+mn-lt"/>
                <a:ea typeface="+mn-ea"/>
                <a:cs typeface="+mn-cs"/>
                <a:sym typeface="DIN Condensed"/>
              </a:defRPr>
            </a:lvl1pPr>
          </a:lstStyle>
          <a:p>
            <a:r>
              <a:t>Type a quote here.</a:t>
            </a:r>
          </a:p>
        </p:txBody>
      </p:sp>
      <p:sp>
        <p:nvSpPr>
          <p:cNvPr id="127" name="Johnny Appleseed"/>
          <p:cNvSpPr>
            <a:spLocks noGrp="1"/>
          </p:cNvSpPr>
          <p:nvPr>
            <p:ph type="body" sz="quarter" idx="14"/>
          </p:nvPr>
        </p:nvSpPr>
        <p:spPr>
          <a:xfrm>
            <a:off x="406400" y="7789333"/>
            <a:ext cx="12192000" cy="863604"/>
          </a:xfrm>
          <a:prstGeom prst="rect">
            <a:avLst/>
          </a:prstGeom>
        </p:spPr>
        <p:txBody>
          <a:bodyPr>
            <a:spAutoFit/>
          </a:bodyPr>
          <a:lstStyle>
            <a:lvl1pPr marL="0" indent="0" algn="r">
              <a:lnSpc>
                <a:spcPct val="80000"/>
              </a:lnSpc>
              <a:spcBef>
                <a:spcPts val="0"/>
              </a:spcBef>
              <a:buClrTx/>
              <a:buSzTx/>
              <a:buFontTx/>
              <a:buNone/>
              <a:defRPr sz="6000">
                <a:latin typeface="+mn-lt"/>
                <a:ea typeface="+mn-ea"/>
                <a:cs typeface="+mn-cs"/>
                <a:sym typeface="DIN Condensed"/>
              </a:defRPr>
            </a:lvl1pPr>
          </a:lstStyle>
          <a:p>
            <a:r>
              <a:t>Johnny Appleseed</a:t>
            </a:r>
          </a:p>
        </p:txBody>
      </p:sp>
      <p:sp>
        <p:nvSpPr>
          <p:cNvPr id="128" name="Text"/>
          <p:cNvSpPr>
            <a:spLocks noGrp="1"/>
          </p:cNvSpPr>
          <p:nvPr>
            <p:ph type="body" sz="quarter" idx="15"/>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a:t>
            </a:r>
          </a:p>
        </p:txBody>
      </p:sp>
      <p:sp>
        <p:nvSpPr>
          <p:cNvPr id="129"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Quote Alt">
    <p:bg>
      <p:bgPr>
        <a:solidFill>
          <a:schemeClr val="accent1"/>
        </a:solidFill>
        <a:effectLst/>
      </p:bgPr>
    </p:bg>
    <p:spTree>
      <p:nvGrpSpPr>
        <p:cNvPr id="1" name=""/>
        <p:cNvGrpSpPr/>
        <p:nvPr/>
      </p:nvGrpSpPr>
      <p:grpSpPr>
        <a:xfrm>
          <a:off x="0" y="0"/>
          <a:ext cx="0" cy="0"/>
          <a:chOff x="0" y="0"/>
          <a:chExt cx="0" cy="0"/>
        </a:xfrm>
      </p:grpSpPr>
      <p:sp>
        <p:nvSpPr>
          <p:cNvPr id="136" name="Type a quote here."/>
          <p:cNvSpPr>
            <a:spLocks noGrp="1"/>
          </p:cNvSpPr>
          <p:nvPr>
            <p:ph type="body" sz="quarter" idx="13"/>
          </p:nvPr>
        </p:nvSpPr>
        <p:spPr>
          <a:xfrm>
            <a:off x="5892800" y="2641600"/>
            <a:ext cx="6705600" cy="2501900"/>
          </a:xfrm>
          <a:prstGeom prst="rect">
            <a:avLst/>
          </a:prstGeom>
        </p:spPr>
        <p:txBody>
          <a:bodyPr>
            <a:spAutoFit/>
          </a:bodyPr>
          <a:lstStyle>
            <a:lvl1pPr marL="0" indent="0">
              <a:lnSpc>
                <a:spcPct val="80000"/>
              </a:lnSpc>
              <a:spcBef>
                <a:spcPts val="0"/>
              </a:spcBef>
              <a:buClrTx/>
              <a:buSzTx/>
              <a:buFontTx/>
              <a:buNone/>
              <a:defRPr sz="9400" cap="all">
                <a:solidFill>
                  <a:srgbClr val="FFFFFF"/>
                </a:solidFill>
                <a:latin typeface="+mn-lt"/>
                <a:ea typeface="+mn-ea"/>
                <a:cs typeface="+mn-cs"/>
                <a:sym typeface="DIN Condensed"/>
              </a:defRPr>
            </a:lvl1pPr>
          </a:lstStyle>
          <a:p>
            <a:r>
              <a:t>Type a quote here.</a:t>
            </a:r>
          </a:p>
        </p:txBody>
      </p:sp>
      <p:sp>
        <p:nvSpPr>
          <p:cNvPr id="137" name="Image"/>
          <p:cNvSpPr>
            <a:spLocks noGrp="1"/>
          </p:cNvSpPr>
          <p:nvPr>
            <p:ph type="pic" idx="14"/>
          </p:nvPr>
        </p:nvSpPr>
        <p:spPr>
          <a:xfrm>
            <a:off x="0" y="0"/>
            <a:ext cx="5486400" cy="9753600"/>
          </a:xfrm>
          <a:prstGeom prst="rect">
            <a:avLst/>
          </a:prstGeom>
        </p:spPr>
        <p:txBody>
          <a:bodyPr lIns="91439" tIns="45719" rIns="91439" bIns="45719">
            <a:noAutofit/>
          </a:bodyPr>
          <a:lstStyle/>
          <a:p>
            <a:endParaRPr/>
          </a:p>
        </p:txBody>
      </p:sp>
      <p:sp>
        <p:nvSpPr>
          <p:cNvPr id="138" name="Johnny Appleseed"/>
          <p:cNvSpPr>
            <a:spLocks noGrp="1"/>
          </p:cNvSpPr>
          <p:nvPr>
            <p:ph type="body" sz="quarter" idx="15"/>
          </p:nvPr>
        </p:nvSpPr>
        <p:spPr>
          <a:xfrm>
            <a:off x="5892800" y="7789333"/>
            <a:ext cx="6705600" cy="863604"/>
          </a:xfrm>
          <a:prstGeom prst="rect">
            <a:avLst/>
          </a:prstGeom>
        </p:spPr>
        <p:txBody>
          <a:bodyPr anchor="ctr">
            <a:spAutoFit/>
          </a:bodyPr>
          <a:lstStyle>
            <a:lvl1pPr marL="0" indent="0" defTabSz="457200">
              <a:spcBef>
                <a:spcPts val="0"/>
              </a:spcBef>
              <a:buClrTx/>
              <a:buSzTx/>
              <a:buFontTx/>
              <a:buNone/>
              <a:defRPr sz="6000">
                <a:solidFill>
                  <a:srgbClr val="232323"/>
                </a:solidFill>
                <a:latin typeface="+mn-lt"/>
                <a:ea typeface="+mn-ea"/>
                <a:cs typeface="+mn-cs"/>
                <a:sym typeface="DIN Condensed"/>
              </a:defRPr>
            </a:lvl1pPr>
          </a:lstStyle>
          <a:p>
            <a:r>
              <a:t>Johnny Appleseed</a:t>
            </a:r>
          </a:p>
        </p:txBody>
      </p:sp>
      <p:sp>
        <p:nvSpPr>
          <p:cNvPr id="139"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hoto">
    <p:bg>
      <p:bgPr>
        <a:solidFill>
          <a:srgbClr val="222222"/>
        </a:solidFill>
        <a:effectLst/>
      </p:bgPr>
    </p:bg>
    <p:spTree>
      <p:nvGrpSpPr>
        <p:cNvPr id="1" name=""/>
        <p:cNvGrpSpPr/>
        <p:nvPr/>
      </p:nvGrpSpPr>
      <p:grpSpPr>
        <a:xfrm>
          <a:off x="0" y="0"/>
          <a:ext cx="0" cy="0"/>
          <a:chOff x="0" y="0"/>
          <a:chExt cx="0" cy="0"/>
        </a:xfrm>
      </p:grpSpPr>
      <p:sp>
        <p:nvSpPr>
          <p:cNvPr id="146" name="Image"/>
          <p:cNvSpPr>
            <a:spLocks noGrp="1"/>
          </p:cNvSpPr>
          <p:nvPr>
            <p:ph type="pic" idx="13"/>
          </p:nvPr>
        </p:nvSpPr>
        <p:spPr>
          <a:xfrm>
            <a:off x="0" y="0"/>
            <a:ext cx="13004800" cy="9753600"/>
          </a:xfrm>
          <a:prstGeom prst="rect">
            <a:avLst/>
          </a:prstGeom>
        </p:spPr>
        <p:txBody>
          <a:bodyPr lIns="91439" tIns="45719" rIns="91439" bIns="45719">
            <a:noAutofit/>
          </a:bodyPr>
          <a:lstStyle/>
          <a:p>
            <a:endParaRPr/>
          </a:p>
        </p:txBody>
      </p:sp>
      <p:sp>
        <p:nvSpPr>
          <p:cNvPr id="147"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lank">
    <p:bg>
      <p:bgPr>
        <a:solidFill>
          <a:srgbClr val="222222"/>
        </a:solidFill>
        <a:effectLst/>
      </p:bgPr>
    </p:bg>
    <p:spTree>
      <p:nvGrpSpPr>
        <p:cNvPr id="1" name=""/>
        <p:cNvGrpSpPr/>
        <p:nvPr/>
      </p:nvGrpSpPr>
      <p:grpSpPr>
        <a:xfrm>
          <a:off x="0" y="0"/>
          <a:ext cx="0" cy="0"/>
          <a:chOff x="0" y="0"/>
          <a:chExt cx="0" cy="0"/>
        </a:xfrm>
      </p:grpSpPr>
      <p:sp>
        <p:nvSpPr>
          <p:cNvPr id="154"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lank Alt">
    <p:spTree>
      <p:nvGrpSpPr>
        <p:cNvPr id="1" name=""/>
        <p:cNvGrpSpPr/>
        <p:nvPr/>
      </p:nvGrpSpPr>
      <p:grpSpPr>
        <a:xfrm>
          <a:off x="0" y="0"/>
          <a:ext cx="0" cy="0"/>
          <a:chOff x="0" y="0"/>
          <a:chExt cx="0" cy="0"/>
        </a:xfrm>
      </p:grpSpPr>
      <p:sp>
        <p:nvSpPr>
          <p:cNvPr id="161"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68" name="Line"/>
          <p:cNvSpPr/>
          <p:nvPr/>
        </p:nvSpPr>
        <p:spPr>
          <a:xfrm flipV="1">
            <a:off x="406400" y="993160"/>
            <a:ext cx="12192000" cy="263"/>
          </a:xfrm>
          <a:prstGeom prst="line">
            <a:avLst/>
          </a:prstGeom>
          <a:ln w="254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169" name="Text"/>
          <p:cNvSpPr>
            <a:spLocks noGrp="1"/>
          </p:cNvSpPr>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a:t>
            </a:r>
          </a:p>
        </p:txBody>
      </p:sp>
      <p:sp>
        <p:nvSpPr>
          <p:cNvPr id="170"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a:spLocks noGrp="1"/>
          </p:cNvSpPr>
          <p:nvPr>
            <p:ph type="title"/>
          </p:nvPr>
        </p:nvSpPr>
        <p:spPr>
          <a:xfrm>
            <a:off x="406400" y="7374466"/>
            <a:ext cx="12192000" cy="2705101"/>
          </a:xfrm>
          <a:prstGeom prst="rect">
            <a:avLst/>
          </a:prstGeom>
        </p:spPr>
        <p:txBody>
          <a:bodyPr/>
          <a:lstStyle>
            <a:lvl1pPr>
              <a:spcBef>
                <a:spcPts val="0"/>
              </a:spcBef>
              <a:defRPr sz="17000">
                <a:solidFill>
                  <a:schemeClr val="accent3"/>
                </a:solidFill>
              </a:defRPr>
            </a:lvl1pPr>
          </a:lstStyle>
          <a:p>
            <a:r>
              <a:t>Title Text</a:t>
            </a:r>
          </a:p>
        </p:txBody>
      </p:sp>
      <p:sp>
        <p:nvSpPr>
          <p:cNvPr id="12" name="Body Level One…"/>
          <p:cNvSpPr>
            <a:spLocks noGrp="1"/>
          </p:cNvSpPr>
          <p:nvPr>
            <p:ph type="body" sz="quarter" idx="1"/>
          </p:nvPr>
        </p:nvSpPr>
        <p:spPr>
          <a:xfrm>
            <a:off x="406400" y="4831384"/>
            <a:ext cx="12192000" cy="1803401"/>
          </a:xfrm>
          <a:prstGeom prst="rect">
            <a:avLst/>
          </a:prstGeom>
        </p:spPr>
        <p:txBody>
          <a:bodyPr anchor="b"/>
          <a:lstStyle>
            <a:lvl1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1pPr>
            <a:lvl2pPr marL="0" indent="22860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2pPr>
            <a:lvl3pPr marL="0" indent="45720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3pPr>
            <a:lvl4pPr marL="0" indent="68580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4pPr>
            <a:lvl5pPr marL="0" indent="91440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5pPr>
          </a:lstStyle>
          <a:p>
            <a:r>
              <a:t>Body Level One</a:t>
            </a:r>
          </a:p>
          <a:p>
            <a:pPr lvl="1"/>
            <a:r>
              <a:t>Body Level Two</a:t>
            </a:r>
          </a:p>
          <a:p>
            <a:pPr lvl="2"/>
            <a:r>
              <a:t>Body Level Three</a:t>
            </a:r>
          </a:p>
          <a:p>
            <a:pPr lvl="3"/>
            <a:r>
              <a:t>Body Level Four</a:t>
            </a:r>
          </a:p>
          <a:p>
            <a:pPr lvl="4"/>
            <a:r>
              <a:t>Body Level Five</a:t>
            </a:r>
          </a:p>
        </p:txBody>
      </p:sp>
      <p:sp>
        <p:nvSpPr>
          <p:cNvPr id="13" name="Draft 1.8"/>
          <p:cNvSpPr/>
          <p:nvPr/>
        </p:nvSpPr>
        <p:spPr>
          <a:xfrm>
            <a:off x="11574459" y="130672"/>
            <a:ext cx="1124205" cy="4445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a:solidFill>
                  <a:schemeClr val="accent4">
                    <a:hueOff val="-667846"/>
                    <a:satOff val="2144"/>
                    <a:lumOff val="-5984"/>
                  </a:schemeClr>
                </a:solidFill>
              </a:defRPr>
            </a:lvl1pPr>
          </a:lstStyle>
          <a:p>
            <a:r>
              <a:rPr>
                <a:solidFill>
                  <a:srgbClr val="FDCB56">
                    <a:hueOff val="-667846"/>
                    <a:satOff val="2144"/>
                    <a:lumOff val="-5984"/>
                  </a:srgbClr>
                </a:solidFill>
              </a:rPr>
              <a:t>Draft 1.8</a:t>
            </a:r>
          </a:p>
        </p:txBody>
      </p:sp>
      <p:sp>
        <p:nvSpPr>
          <p:cNvPr id="14" name="Slide Number"/>
          <p:cNvSpPr>
            <a:spLocks noGrp="1"/>
          </p:cNvSpPr>
          <p:nvPr>
            <p:ph type="sldNum" sz="quarter" idx="2"/>
          </p:nvPr>
        </p:nvSpPr>
        <p:spPr>
          <a:xfrm>
            <a:off x="12194440" y="431800"/>
            <a:ext cx="406898" cy="457200"/>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75153865"/>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Photo - Horizontal">
    <p:bg>
      <p:bgPr>
        <a:solidFill>
          <a:srgbClr val="222222"/>
        </a:solidFill>
        <a:effectLst/>
      </p:bgPr>
    </p:bg>
    <p:spTree>
      <p:nvGrpSpPr>
        <p:cNvPr id="1" name=""/>
        <p:cNvGrpSpPr/>
        <p:nvPr/>
      </p:nvGrpSpPr>
      <p:grpSpPr>
        <a:xfrm>
          <a:off x="0" y="0"/>
          <a:ext cx="0" cy="0"/>
          <a:chOff x="0" y="0"/>
          <a:chExt cx="0" cy="0"/>
        </a:xfrm>
      </p:grpSpPr>
      <p:sp>
        <p:nvSpPr>
          <p:cNvPr id="21" name="Image"/>
          <p:cNvSpPr>
            <a:spLocks noGrp="1"/>
          </p:cNvSpPr>
          <p:nvPr>
            <p:ph type="pic" idx="13"/>
          </p:nvPr>
        </p:nvSpPr>
        <p:spPr>
          <a:xfrm>
            <a:off x="0" y="0"/>
            <a:ext cx="13004800" cy="9753600"/>
          </a:xfrm>
          <a:prstGeom prst="rect">
            <a:avLst/>
          </a:prstGeom>
        </p:spPr>
        <p:txBody>
          <a:bodyPr lIns="91439" tIns="45719" rIns="91439" bIns="45719">
            <a:noAutofit/>
          </a:bodyPr>
          <a:lstStyle/>
          <a:p>
            <a:endParaRPr/>
          </a:p>
        </p:txBody>
      </p:sp>
      <p:sp>
        <p:nvSpPr>
          <p:cNvPr id="22" name="Line"/>
          <p:cNvSpPr>
            <a:spLocks noGrp="1"/>
          </p:cNvSpPr>
          <p:nvPr>
            <p:ph type="body" sz="quarter" idx="14"/>
          </p:nvPr>
        </p:nvSpPr>
        <p:spPr>
          <a:xfrm flipV="1">
            <a:off x="406400" y="6140894"/>
            <a:ext cx="12192000" cy="263"/>
          </a:xfrm>
          <a:prstGeom prst="line">
            <a:avLst/>
          </a:prstGeom>
          <a:ln w="38100">
            <a:solidFill>
              <a:srgbClr val="A6AAA9"/>
            </a:solidFill>
          </a:ln>
        </p:spPr>
        <p:txBody>
          <a:bodyPr anchor="ctr">
            <a:noAutofit/>
          </a:bodyPr>
          <a:lstStyle/>
          <a:p>
            <a:pPr marL="0" indent="0" defTabSz="457200">
              <a:spcBef>
                <a:spcPts val="0"/>
              </a:spcBef>
              <a:buClrTx/>
              <a:buSzTx/>
              <a:buFontTx/>
              <a:buNone/>
              <a:defRPr sz="1200">
                <a:solidFill>
                  <a:srgbClr val="000000"/>
                </a:solidFill>
                <a:latin typeface="Helvetica"/>
                <a:ea typeface="Helvetica"/>
                <a:cs typeface="Helvetica"/>
                <a:sym typeface="Helvetica"/>
              </a:defRPr>
            </a:pPr>
            <a:endParaRPr/>
          </a:p>
        </p:txBody>
      </p:sp>
      <p:sp>
        <p:nvSpPr>
          <p:cNvPr id="23" name="Title Text"/>
          <p:cNvSpPr>
            <a:spLocks noGrp="1"/>
          </p:cNvSpPr>
          <p:nvPr>
            <p:ph type="title"/>
          </p:nvPr>
        </p:nvSpPr>
        <p:spPr>
          <a:xfrm>
            <a:off x="406400" y="6426200"/>
            <a:ext cx="12192000" cy="2705100"/>
          </a:xfrm>
          <a:prstGeom prst="rect">
            <a:avLst/>
          </a:prstGeom>
        </p:spPr>
        <p:txBody>
          <a:bodyPr/>
          <a:lstStyle>
            <a:lvl1pPr>
              <a:spcBef>
                <a:spcPts val="0"/>
              </a:spcBef>
              <a:defRPr sz="17000">
                <a:solidFill>
                  <a:schemeClr val="accent3"/>
                </a:solidFill>
              </a:defRPr>
            </a:lvl1pPr>
          </a:lstStyle>
          <a:p>
            <a:r>
              <a:t>Title Text</a:t>
            </a:r>
          </a:p>
        </p:txBody>
      </p:sp>
      <p:sp>
        <p:nvSpPr>
          <p:cNvPr id="24" name="Body Level One…"/>
          <p:cNvSpPr>
            <a:spLocks noGrp="1"/>
          </p:cNvSpPr>
          <p:nvPr>
            <p:ph type="body" sz="quarter" idx="1"/>
          </p:nvPr>
        </p:nvSpPr>
        <p:spPr>
          <a:xfrm>
            <a:off x="406400" y="4267200"/>
            <a:ext cx="12192000" cy="1803400"/>
          </a:xfrm>
          <a:prstGeom prst="rect">
            <a:avLst/>
          </a:prstGeom>
        </p:spPr>
        <p:txBody>
          <a:bodyPr anchor="b"/>
          <a:lstStyle>
            <a:lvl1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1pPr>
            <a:lvl2pPr marL="0" indent="22860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2pPr>
            <a:lvl3pPr marL="0" indent="45720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3pPr>
            <a:lvl4pPr marL="0" indent="68580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4pPr>
            <a:lvl5pPr marL="0" indent="91440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5pPr>
          </a:lstStyle>
          <a:p>
            <a:r>
              <a:t>Body Level One</a:t>
            </a:r>
          </a:p>
          <a:p>
            <a:pPr lvl="1"/>
            <a:r>
              <a:t>Body Level Two</a:t>
            </a:r>
          </a:p>
          <a:p>
            <a:pPr lvl="2"/>
            <a:r>
              <a:t>Body Level Three</a:t>
            </a:r>
          </a:p>
          <a:p>
            <a:pPr lvl="3"/>
            <a:r>
              <a:t>Body Level Four</a:t>
            </a:r>
          </a:p>
          <a:p>
            <a:pPr lvl="4"/>
            <a:r>
              <a:t>Body Level Five</a:t>
            </a:r>
          </a:p>
        </p:txBody>
      </p:sp>
      <p:sp>
        <p:nvSpPr>
          <p:cNvPr id="25" name="Slide Number"/>
          <p:cNvSpPr>
            <a:spLocks noGrp="1"/>
          </p:cNvSpPr>
          <p:nvPr>
            <p:ph type="sldNum" sz="quarter" idx="2"/>
          </p:nvPr>
        </p:nvSpPr>
        <p:spPr>
          <a:xfrm>
            <a:off x="12194440" y="431800"/>
            <a:ext cx="406898" cy="457200"/>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71154058"/>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 Center">
    <p:bg>
      <p:bgPr>
        <a:solidFill>
          <a:srgbClr val="222222"/>
        </a:solidFill>
        <a:effectLst/>
      </p:bgPr>
    </p:bg>
    <p:spTree>
      <p:nvGrpSpPr>
        <p:cNvPr id="1" name=""/>
        <p:cNvGrpSpPr/>
        <p:nvPr/>
      </p:nvGrpSpPr>
      <p:grpSpPr>
        <a:xfrm>
          <a:off x="0" y="0"/>
          <a:ext cx="0" cy="0"/>
          <a:chOff x="0" y="0"/>
          <a:chExt cx="0" cy="0"/>
        </a:xfrm>
      </p:grpSpPr>
      <p:sp>
        <p:nvSpPr>
          <p:cNvPr id="42" name="Title Text"/>
          <p:cNvSpPr>
            <a:spLocks noGrp="1"/>
          </p:cNvSpPr>
          <p:nvPr>
            <p:ph type="title"/>
          </p:nvPr>
        </p:nvSpPr>
        <p:spPr>
          <a:xfrm>
            <a:off x="406400" y="4038600"/>
            <a:ext cx="12192000" cy="4521200"/>
          </a:xfrm>
          <a:prstGeom prst="rect">
            <a:avLst/>
          </a:prstGeom>
        </p:spPr>
        <p:txBody>
          <a:bodyPr/>
          <a:lstStyle>
            <a:lvl1pPr>
              <a:spcBef>
                <a:spcPts val="0"/>
              </a:spcBef>
              <a:defRPr sz="17000">
                <a:solidFill>
                  <a:schemeClr val="accent3"/>
                </a:solidFill>
              </a:defRPr>
            </a:lvl1pPr>
          </a:lstStyle>
          <a:p>
            <a:r>
              <a:t>Title Text</a:t>
            </a:r>
          </a:p>
        </p:txBody>
      </p:sp>
      <p:sp>
        <p:nvSpPr>
          <p:cNvPr id="43" name="Slide Number"/>
          <p:cNvSpPr>
            <a:spLocks noGrp="1"/>
          </p:cNvSpPr>
          <p:nvPr>
            <p:ph type="sldNum" sz="quarter" idx="2"/>
          </p:nvPr>
        </p:nvSpPr>
        <p:spPr>
          <a:xfrm>
            <a:off x="12194440" y="431800"/>
            <a:ext cx="406898" cy="457200"/>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810952026"/>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Photo - Vertical">
    <p:bg>
      <p:bgPr>
        <a:solidFill>
          <a:srgbClr val="222222"/>
        </a:solidFill>
        <a:effectLst/>
      </p:bgPr>
    </p:bg>
    <p:spTree>
      <p:nvGrpSpPr>
        <p:cNvPr id="1" name=""/>
        <p:cNvGrpSpPr/>
        <p:nvPr/>
      </p:nvGrpSpPr>
      <p:grpSpPr>
        <a:xfrm>
          <a:off x="0" y="0"/>
          <a:ext cx="0" cy="0"/>
          <a:chOff x="0" y="0"/>
          <a:chExt cx="0" cy="0"/>
        </a:xfrm>
      </p:grpSpPr>
      <p:sp>
        <p:nvSpPr>
          <p:cNvPr id="50" name="Line"/>
          <p:cNvSpPr/>
          <p:nvPr/>
        </p:nvSpPr>
        <p:spPr>
          <a:xfrm flipV="1">
            <a:off x="5892800" y="6141012"/>
            <a:ext cx="6705600" cy="145"/>
          </a:xfrm>
          <a:prstGeom prst="line">
            <a:avLst/>
          </a:prstGeom>
          <a:ln w="381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sz="1200">
              <a:solidFill>
                <a:srgbClr val="000000"/>
              </a:solidFill>
              <a:latin typeface="Helvetica"/>
              <a:ea typeface="Helvetica"/>
              <a:cs typeface="Helvetica"/>
              <a:sym typeface="Helvetica"/>
            </a:endParaRPr>
          </a:p>
        </p:txBody>
      </p:sp>
      <p:sp>
        <p:nvSpPr>
          <p:cNvPr id="51" name="Image"/>
          <p:cNvSpPr>
            <a:spLocks noGrp="1"/>
          </p:cNvSpPr>
          <p:nvPr>
            <p:ph type="pic" idx="13"/>
          </p:nvPr>
        </p:nvSpPr>
        <p:spPr>
          <a:xfrm>
            <a:off x="0" y="0"/>
            <a:ext cx="5486400" cy="9753600"/>
          </a:xfrm>
          <a:prstGeom prst="rect">
            <a:avLst/>
          </a:prstGeom>
        </p:spPr>
        <p:txBody>
          <a:bodyPr lIns="91439" tIns="45719" rIns="91439" bIns="45719">
            <a:noAutofit/>
          </a:bodyPr>
          <a:lstStyle/>
          <a:p>
            <a:endParaRPr/>
          </a:p>
        </p:txBody>
      </p:sp>
      <p:sp>
        <p:nvSpPr>
          <p:cNvPr id="52" name="Title Text"/>
          <p:cNvSpPr>
            <a:spLocks noGrp="1"/>
          </p:cNvSpPr>
          <p:nvPr>
            <p:ph type="title"/>
          </p:nvPr>
        </p:nvSpPr>
        <p:spPr>
          <a:xfrm>
            <a:off x="5892800" y="6426200"/>
            <a:ext cx="6705600" cy="2705100"/>
          </a:xfrm>
          <a:prstGeom prst="rect">
            <a:avLst/>
          </a:prstGeom>
        </p:spPr>
        <p:txBody>
          <a:bodyPr/>
          <a:lstStyle>
            <a:lvl1pPr>
              <a:spcBef>
                <a:spcPts val="0"/>
              </a:spcBef>
              <a:defRPr sz="17000"/>
            </a:lvl1pPr>
          </a:lstStyle>
          <a:p>
            <a:r>
              <a:t>Title Text</a:t>
            </a:r>
          </a:p>
        </p:txBody>
      </p:sp>
      <p:sp>
        <p:nvSpPr>
          <p:cNvPr id="53" name="Body Level One…"/>
          <p:cNvSpPr>
            <a:spLocks noGrp="1"/>
          </p:cNvSpPr>
          <p:nvPr>
            <p:ph type="body" sz="quarter" idx="1"/>
          </p:nvPr>
        </p:nvSpPr>
        <p:spPr>
          <a:xfrm>
            <a:off x="5892800" y="4267200"/>
            <a:ext cx="6705600" cy="1803400"/>
          </a:xfrm>
          <a:prstGeom prst="rect">
            <a:avLst/>
          </a:prstGeom>
        </p:spPr>
        <p:txBody>
          <a:bodyPr anchor="b"/>
          <a:lstStyle>
            <a:lvl1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1pPr>
            <a:lvl2pPr marL="0" indent="22860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2pPr>
            <a:lvl3pPr marL="0" indent="45720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3pPr>
            <a:lvl4pPr marL="0" indent="68580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4pPr>
            <a:lvl5pPr marL="0" indent="91440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5pPr>
          </a:lstStyle>
          <a:p>
            <a:r>
              <a:t>Body Level One</a:t>
            </a:r>
          </a:p>
          <a:p>
            <a:pPr lvl="1"/>
            <a:r>
              <a:t>Body Level Two</a:t>
            </a:r>
          </a:p>
          <a:p>
            <a:pPr lvl="2"/>
            <a:r>
              <a:t>Body Level Three</a:t>
            </a:r>
          </a:p>
          <a:p>
            <a:pPr lvl="3"/>
            <a:r>
              <a:t>Body Level Four</a:t>
            </a:r>
          </a:p>
          <a:p>
            <a:pPr lvl="4"/>
            <a:r>
              <a:t>Body Level Five</a:t>
            </a:r>
          </a:p>
        </p:txBody>
      </p:sp>
      <p:sp>
        <p:nvSpPr>
          <p:cNvPr id="54" name="Slide Number"/>
          <p:cNvSpPr>
            <a:spLocks noGrp="1"/>
          </p:cNvSpPr>
          <p:nvPr>
            <p:ph type="sldNum" sz="quarter" idx="2"/>
          </p:nvPr>
        </p:nvSpPr>
        <p:spPr>
          <a:xfrm>
            <a:off x="12194440" y="431800"/>
            <a:ext cx="406898" cy="457200"/>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4837278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Center">
    <p:bg>
      <p:bgPr>
        <a:solidFill>
          <a:srgbClr val="222222"/>
        </a:solidFill>
        <a:effectLst/>
      </p:bgPr>
    </p:bg>
    <p:spTree>
      <p:nvGrpSpPr>
        <p:cNvPr id="1" name=""/>
        <p:cNvGrpSpPr/>
        <p:nvPr/>
      </p:nvGrpSpPr>
      <p:grpSpPr>
        <a:xfrm>
          <a:off x="0" y="0"/>
          <a:ext cx="0" cy="0"/>
          <a:chOff x="0" y="0"/>
          <a:chExt cx="0" cy="0"/>
        </a:xfrm>
      </p:grpSpPr>
      <p:sp>
        <p:nvSpPr>
          <p:cNvPr id="42" name="Title Text"/>
          <p:cNvSpPr>
            <a:spLocks noGrp="1"/>
          </p:cNvSpPr>
          <p:nvPr>
            <p:ph type="title"/>
          </p:nvPr>
        </p:nvSpPr>
        <p:spPr>
          <a:xfrm>
            <a:off x="406400" y="4038600"/>
            <a:ext cx="12192000" cy="4521200"/>
          </a:xfrm>
          <a:prstGeom prst="rect">
            <a:avLst/>
          </a:prstGeom>
        </p:spPr>
        <p:txBody>
          <a:bodyPr/>
          <a:lstStyle>
            <a:lvl1pPr>
              <a:spcBef>
                <a:spcPts val="0"/>
              </a:spcBef>
              <a:defRPr sz="17000">
                <a:solidFill>
                  <a:schemeClr val="accent3"/>
                </a:solidFill>
              </a:defRPr>
            </a:lvl1pPr>
          </a:lstStyle>
          <a:p>
            <a:r>
              <a:t>Title Text</a:t>
            </a:r>
          </a:p>
        </p:txBody>
      </p:sp>
      <p:sp>
        <p:nvSpPr>
          <p:cNvPr id="43" name="Slide Number"/>
          <p:cNvSpPr>
            <a:spLocks noGrp="1"/>
          </p:cNvSpPr>
          <p:nvPr>
            <p:ph type="sldNum" sz="quarter" idx="2"/>
          </p:nvPr>
        </p:nvSpPr>
        <p:spPr>
          <a:xfrm>
            <a:off x="12194440" y="431800"/>
            <a:ext cx="406898" cy="4572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61" name="Text"/>
          <p:cNvSpPr>
            <a:spLocks noGrp="1"/>
          </p:cNvSpPr>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a:t>
            </a:r>
          </a:p>
        </p:txBody>
      </p:sp>
      <p:sp>
        <p:nvSpPr>
          <p:cNvPr id="62" name="Title Text"/>
          <p:cNvSpPr>
            <a:spLocks noGrp="1"/>
          </p:cNvSpPr>
          <p:nvPr>
            <p:ph type="title"/>
          </p:nvPr>
        </p:nvSpPr>
        <p:spPr>
          <a:prstGeom prst="rect">
            <a:avLst/>
          </a:prstGeom>
        </p:spPr>
        <p:txBody>
          <a:bodyPr/>
          <a:lstStyle/>
          <a:p>
            <a:r>
              <a:t>Title Text</a:t>
            </a:r>
          </a:p>
        </p:txBody>
      </p:sp>
      <p:sp>
        <p:nvSpPr>
          <p:cNvPr id="63" name="Slide Number"/>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99045562"/>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222222"/>
        </a:solidFill>
        <a:effectLst/>
      </p:bgPr>
    </p:bg>
    <p:spTree>
      <p:nvGrpSpPr>
        <p:cNvPr id="1" name=""/>
        <p:cNvGrpSpPr/>
        <p:nvPr/>
      </p:nvGrpSpPr>
      <p:grpSpPr>
        <a:xfrm>
          <a:off x="0" y="0"/>
          <a:ext cx="0" cy="0"/>
          <a:chOff x="0" y="0"/>
          <a:chExt cx="0" cy="0"/>
        </a:xfrm>
      </p:grpSpPr>
      <p:sp>
        <p:nvSpPr>
          <p:cNvPr id="70" name="Line"/>
          <p:cNvSpPr/>
          <p:nvPr/>
        </p:nvSpPr>
        <p:spPr>
          <a:xfrm flipV="1">
            <a:off x="406400" y="993160"/>
            <a:ext cx="12192000" cy="263"/>
          </a:xfrm>
          <a:prstGeom prst="line">
            <a:avLst/>
          </a:prstGeom>
          <a:ln w="254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sz="1200">
              <a:solidFill>
                <a:srgbClr val="000000"/>
              </a:solidFill>
              <a:latin typeface="Helvetica"/>
              <a:ea typeface="Helvetica"/>
              <a:cs typeface="Helvetica"/>
              <a:sym typeface="Helvetica"/>
            </a:endParaRPr>
          </a:p>
        </p:txBody>
      </p:sp>
      <p:sp>
        <p:nvSpPr>
          <p:cNvPr id="71" name="Text"/>
          <p:cNvSpPr>
            <a:spLocks noGrp="1"/>
          </p:cNvSpPr>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a:t>
            </a:r>
          </a:p>
        </p:txBody>
      </p:sp>
      <p:sp>
        <p:nvSpPr>
          <p:cNvPr id="72" name="Title Text"/>
          <p:cNvSpPr>
            <a:spLocks noGrp="1"/>
          </p:cNvSpPr>
          <p:nvPr>
            <p:ph type="title"/>
          </p:nvPr>
        </p:nvSpPr>
        <p:spPr>
          <a:prstGeom prst="rect">
            <a:avLst/>
          </a:prstGeom>
        </p:spPr>
        <p:txBody>
          <a:bodyPr/>
          <a:lstStyle/>
          <a:p>
            <a:r>
              <a:t>Title Text</a:t>
            </a:r>
          </a:p>
        </p:txBody>
      </p:sp>
      <p:sp>
        <p:nvSpPr>
          <p:cNvPr id="73" name="Body Level One…"/>
          <p:cNvSpPr>
            <a:spLocks noGrp="1"/>
          </p:cNvSpPr>
          <p:nvPr>
            <p:ph type="body" idx="1"/>
          </p:nvPr>
        </p:nvSpPr>
        <p:spPr>
          <a:prstGeom prst="rect">
            <a:avLst/>
          </a:prstGeom>
        </p:spPr>
        <p:txBody>
          <a:bodyPr/>
          <a:lstStyle>
            <a:lvl1pPr>
              <a:buClr>
                <a:schemeClr val="accent1"/>
              </a:buClr>
              <a:buChar char="▸"/>
            </a:lvl1pPr>
            <a:lvl2pPr>
              <a:buClr>
                <a:schemeClr val="accent1"/>
              </a:buClr>
              <a:buChar char="▸"/>
            </a:lvl2pPr>
            <a:lvl3pPr>
              <a:buClr>
                <a:schemeClr val="accent1"/>
              </a:buClr>
              <a:buChar char="▸"/>
            </a:lvl3pPr>
            <a:lvl4pPr>
              <a:buClr>
                <a:schemeClr val="accent1"/>
              </a:buClr>
              <a:buChar char="▸"/>
            </a:lvl4pPr>
            <a:lvl5pPr>
              <a:buClr>
                <a:schemeClr val="accent1"/>
              </a:buClr>
              <a:buChar char="▸"/>
            </a:lvl5pPr>
          </a:lstStyle>
          <a:p>
            <a:r>
              <a:t>Body Level One</a:t>
            </a:r>
          </a:p>
          <a:p>
            <a:pPr lvl="1"/>
            <a:r>
              <a:t>Body Level Two</a:t>
            </a:r>
          </a:p>
          <a:p>
            <a:pPr lvl="2"/>
            <a:r>
              <a:t>Body Level Three</a:t>
            </a:r>
          </a:p>
          <a:p>
            <a:pPr lvl="3"/>
            <a:r>
              <a:t>Body Level Four</a:t>
            </a:r>
          </a:p>
          <a:p>
            <a:pPr lvl="4"/>
            <a:r>
              <a:t>Body Level Five</a:t>
            </a:r>
          </a:p>
        </p:txBody>
      </p:sp>
      <p:sp>
        <p:nvSpPr>
          <p:cNvPr id="74" name="Slide Number"/>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84569231"/>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 &amp; Bullets Alt">
    <p:spTree>
      <p:nvGrpSpPr>
        <p:cNvPr id="1" name=""/>
        <p:cNvGrpSpPr/>
        <p:nvPr/>
      </p:nvGrpSpPr>
      <p:grpSpPr>
        <a:xfrm>
          <a:off x="0" y="0"/>
          <a:ext cx="0" cy="0"/>
          <a:chOff x="0" y="0"/>
          <a:chExt cx="0" cy="0"/>
        </a:xfrm>
      </p:grpSpPr>
      <p:sp>
        <p:nvSpPr>
          <p:cNvPr id="81" name="Line"/>
          <p:cNvSpPr/>
          <p:nvPr/>
        </p:nvSpPr>
        <p:spPr>
          <a:xfrm flipV="1">
            <a:off x="406400" y="993160"/>
            <a:ext cx="12192000" cy="263"/>
          </a:xfrm>
          <a:prstGeom prst="line">
            <a:avLst/>
          </a:prstGeom>
          <a:ln w="254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sz="1200">
              <a:solidFill>
                <a:srgbClr val="000000"/>
              </a:solidFill>
              <a:latin typeface="Helvetica"/>
              <a:ea typeface="Helvetica"/>
              <a:cs typeface="Helvetica"/>
              <a:sym typeface="Helvetica"/>
            </a:endParaRPr>
          </a:p>
        </p:txBody>
      </p:sp>
      <p:sp>
        <p:nvSpPr>
          <p:cNvPr id="82" name="Text"/>
          <p:cNvSpPr>
            <a:spLocks noGrp="1"/>
          </p:cNvSpPr>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a:t>
            </a:r>
          </a:p>
        </p:txBody>
      </p:sp>
      <p:sp>
        <p:nvSpPr>
          <p:cNvPr id="83" name="Title Text"/>
          <p:cNvSpPr>
            <a:spLocks noGrp="1"/>
          </p:cNvSpPr>
          <p:nvPr>
            <p:ph type="title"/>
          </p:nvPr>
        </p:nvSpPr>
        <p:spPr>
          <a:prstGeom prst="rect">
            <a:avLst/>
          </a:prstGeom>
        </p:spPr>
        <p:txBody>
          <a:bodyPr/>
          <a:lstStyle/>
          <a:p>
            <a:r>
              <a:t>Title Text</a:t>
            </a:r>
          </a:p>
        </p:txBody>
      </p:sp>
      <p:sp>
        <p:nvSpPr>
          <p:cNvPr id="84" name="Body Level One…"/>
          <p:cNvSpPr>
            <a:spLocks noGrp="1"/>
          </p:cNvSpPr>
          <p:nvPr>
            <p:ph type="body" idx="1"/>
          </p:nvPr>
        </p:nvSpPr>
        <p:spPr>
          <a:prstGeom prst="rect">
            <a:avLst/>
          </a:prstGeom>
        </p:spPr>
        <p:txBody>
          <a:bodyPr/>
          <a:lstStyle>
            <a:lvl1pPr>
              <a:buClr>
                <a:schemeClr val="accent1"/>
              </a:buClr>
              <a:buChar char="▸"/>
            </a:lvl1pPr>
            <a:lvl2pPr>
              <a:buClr>
                <a:schemeClr val="accent1"/>
              </a:buClr>
              <a:buChar char="▸"/>
            </a:lvl2pPr>
            <a:lvl3pPr>
              <a:buClr>
                <a:schemeClr val="accent1"/>
              </a:buClr>
              <a:buChar char="▸"/>
            </a:lvl3pPr>
            <a:lvl4pPr>
              <a:buClr>
                <a:schemeClr val="accent1"/>
              </a:buClr>
              <a:buChar char="▸"/>
            </a:lvl4pPr>
            <a:lvl5pPr>
              <a:buClr>
                <a:schemeClr val="accent1"/>
              </a:buClr>
              <a:buChar char="▸"/>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955955"/>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Bullets &amp; Photo">
    <p:bg>
      <p:bgPr>
        <a:solidFill>
          <a:srgbClr val="222222"/>
        </a:solidFill>
        <a:effectLst/>
      </p:bgPr>
    </p:bg>
    <p:spTree>
      <p:nvGrpSpPr>
        <p:cNvPr id="1" name=""/>
        <p:cNvGrpSpPr/>
        <p:nvPr/>
      </p:nvGrpSpPr>
      <p:grpSpPr>
        <a:xfrm>
          <a:off x="0" y="0"/>
          <a:ext cx="0" cy="0"/>
          <a:chOff x="0" y="0"/>
          <a:chExt cx="0" cy="0"/>
        </a:xfrm>
      </p:grpSpPr>
      <p:sp>
        <p:nvSpPr>
          <p:cNvPr id="92" name="Line"/>
          <p:cNvSpPr/>
          <p:nvPr/>
        </p:nvSpPr>
        <p:spPr>
          <a:xfrm flipV="1">
            <a:off x="406400" y="993160"/>
            <a:ext cx="12192000" cy="263"/>
          </a:xfrm>
          <a:prstGeom prst="line">
            <a:avLst/>
          </a:prstGeom>
          <a:ln w="254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sz="1200">
              <a:solidFill>
                <a:srgbClr val="000000"/>
              </a:solidFill>
              <a:latin typeface="Helvetica"/>
              <a:ea typeface="Helvetica"/>
              <a:cs typeface="Helvetica"/>
              <a:sym typeface="Helvetica"/>
            </a:endParaRPr>
          </a:p>
        </p:txBody>
      </p:sp>
      <p:sp>
        <p:nvSpPr>
          <p:cNvPr id="93" name="Text"/>
          <p:cNvSpPr>
            <a:spLocks noGrp="1"/>
          </p:cNvSpPr>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a:t>
            </a:r>
          </a:p>
        </p:txBody>
      </p:sp>
      <p:sp>
        <p:nvSpPr>
          <p:cNvPr id="94" name="Image"/>
          <p:cNvSpPr>
            <a:spLocks noGrp="1"/>
          </p:cNvSpPr>
          <p:nvPr>
            <p:ph type="pic" sz="half" idx="14"/>
          </p:nvPr>
        </p:nvSpPr>
        <p:spPr>
          <a:xfrm>
            <a:off x="7112000" y="1536700"/>
            <a:ext cx="5486400" cy="7797800"/>
          </a:xfrm>
          <a:prstGeom prst="rect">
            <a:avLst/>
          </a:prstGeom>
        </p:spPr>
        <p:txBody>
          <a:bodyPr lIns="91439" tIns="45719" rIns="91439" bIns="45719">
            <a:noAutofit/>
          </a:bodyPr>
          <a:lstStyle/>
          <a:p>
            <a:endParaRPr/>
          </a:p>
        </p:txBody>
      </p:sp>
      <p:sp>
        <p:nvSpPr>
          <p:cNvPr id="95" name="Title Text"/>
          <p:cNvSpPr>
            <a:spLocks noGrp="1"/>
          </p:cNvSpPr>
          <p:nvPr>
            <p:ph type="title"/>
          </p:nvPr>
        </p:nvSpPr>
        <p:spPr>
          <a:xfrm>
            <a:off x="406400" y="1536700"/>
            <a:ext cx="6299200" cy="723900"/>
          </a:xfrm>
          <a:prstGeom prst="rect">
            <a:avLst/>
          </a:prstGeom>
        </p:spPr>
        <p:txBody>
          <a:bodyPr/>
          <a:lstStyle/>
          <a:p>
            <a:r>
              <a:t>Title Text</a:t>
            </a:r>
          </a:p>
        </p:txBody>
      </p:sp>
      <p:sp>
        <p:nvSpPr>
          <p:cNvPr id="96" name="Body Level One…"/>
          <p:cNvSpPr>
            <a:spLocks noGrp="1"/>
          </p:cNvSpPr>
          <p:nvPr>
            <p:ph type="body" sz="half" idx="1"/>
          </p:nvPr>
        </p:nvSpPr>
        <p:spPr>
          <a:xfrm>
            <a:off x="406400" y="2743200"/>
            <a:ext cx="6299200" cy="6108700"/>
          </a:xfrm>
          <a:prstGeom prst="rect">
            <a:avLst/>
          </a:prstGeom>
        </p:spPr>
        <p:txBody>
          <a:bodyPr/>
          <a:lstStyle>
            <a:lvl1pPr>
              <a:buClr>
                <a:schemeClr val="accent1"/>
              </a:buClr>
              <a:buChar char="▸"/>
              <a:defRPr sz="2800"/>
            </a:lvl1pPr>
            <a:lvl2pPr>
              <a:buClr>
                <a:schemeClr val="accent1"/>
              </a:buClr>
              <a:buChar char="▸"/>
              <a:defRPr sz="2800"/>
            </a:lvl2pPr>
            <a:lvl3pPr>
              <a:buClr>
                <a:schemeClr val="accent1"/>
              </a:buClr>
              <a:buChar char="▸"/>
              <a:defRPr sz="2800"/>
            </a:lvl3pPr>
            <a:lvl4pPr>
              <a:buClr>
                <a:schemeClr val="accent1"/>
              </a:buClr>
              <a:buChar char="▸"/>
              <a:defRPr sz="2800"/>
            </a:lvl4pPr>
            <a:lvl5pPr>
              <a:buClr>
                <a:schemeClr val="accent1"/>
              </a:buClr>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97" name="Slide Number"/>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78468471"/>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Bullets">
    <p:bg>
      <p:bgPr>
        <a:solidFill>
          <a:srgbClr val="222222"/>
        </a:solidFill>
        <a:effectLst/>
      </p:bgPr>
    </p:bg>
    <p:spTree>
      <p:nvGrpSpPr>
        <p:cNvPr id="1" name=""/>
        <p:cNvGrpSpPr/>
        <p:nvPr/>
      </p:nvGrpSpPr>
      <p:grpSpPr>
        <a:xfrm>
          <a:off x="0" y="0"/>
          <a:ext cx="0" cy="0"/>
          <a:chOff x="0" y="0"/>
          <a:chExt cx="0" cy="0"/>
        </a:xfrm>
      </p:grpSpPr>
      <p:sp>
        <p:nvSpPr>
          <p:cNvPr id="104" name="Line"/>
          <p:cNvSpPr/>
          <p:nvPr/>
        </p:nvSpPr>
        <p:spPr>
          <a:xfrm flipV="1">
            <a:off x="406400" y="993160"/>
            <a:ext cx="12192000" cy="263"/>
          </a:xfrm>
          <a:prstGeom prst="line">
            <a:avLst/>
          </a:prstGeom>
          <a:ln w="254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sz="1200">
              <a:solidFill>
                <a:srgbClr val="000000"/>
              </a:solidFill>
              <a:latin typeface="Helvetica"/>
              <a:ea typeface="Helvetica"/>
              <a:cs typeface="Helvetica"/>
              <a:sym typeface="Helvetica"/>
            </a:endParaRPr>
          </a:p>
        </p:txBody>
      </p:sp>
      <p:sp>
        <p:nvSpPr>
          <p:cNvPr id="105" name="Text"/>
          <p:cNvSpPr>
            <a:spLocks noGrp="1"/>
          </p:cNvSpPr>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a:t>
            </a:r>
          </a:p>
        </p:txBody>
      </p:sp>
      <p:sp>
        <p:nvSpPr>
          <p:cNvPr id="106" name="Body Level One…"/>
          <p:cNvSpPr>
            <a:spLocks noGrp="1"/>
          </p:cNvSpPr>
          <p:nvPr>
            <p:ph type="body" idx="1"/>
          </p:nvPr>
        </p:nvSpPr>
        <p:spPr>
          <a:prstGeom prst="rect">
            <a:avLst/>
          </a:prstGeom>
        </p:spPr>
        <p:txBody>
          <a:bodyPr/>
          <a:lstStyle>
            <a:lvl1pPr>
              <a:buClr>
                <a:schemeClr val="accent1"/>
              </a:buClr>
              <a:buChar char="▸"/>
            </a:lvl1pPr>
            <a:lvl2pPr>
              <a:buClr>
                <a:schemeClr val="accent1"/>
              </a:buClr>
              <a:buChar char="▸"/>
            </a:lvl2pPr>
            <a:lvl3pPr>
              <a:buClr>
                <a:schemeClr val="accent1"/>
              </a:buClr>
              <a:buChar char="▸"/>
            </a:lvl3pPr>
            <a:lvl4pPr>
              <a:buClr>
                <a:schemeClr val="accent1"/>
              </a:buClr>
              <a:buChar char="▸"/>
            </a:lvl4pPr>
            <a:lvl5pPr>
              <a:buClr>
                <a:schemeClr val="accent1"/>
              </a:buClr>
              <a:buChar char="▸"/>
            </a:lvl5pPr>
          </a:lstStyle>
          <a:p>
            <a:r>
              <a:t>Body Level One</a:t>
            </a:r>
          </a:p>
          <a:p>
            <a:pPr lvl="1"/>
            <a:r>
              <a:t>Body Level Two</a:t>
            </a:r>
          </a:p>
          <a:p>
            <a:pPr lvl="2"/>
            <a:r>
              <a:t>Body Level Three</a:t>
            </a:r>
          </a:p>
          <a:p>
            <a:pPr lvl="3"/>
            <a:r>
              <a:t>Body Level Four</a:t>
            </a:r>
          </a:p>
          <a:p>
            <a:pPr lvl="4"/>
            <a:r>
              <a:t>Body Level Five</a:t>
            </a:r>
          </a:p>
        </p:txBody>
      </p:sp>
      <p:sp>
        <p:nvSpPr>
          <p:cNvPr id="107" name="Slide Number"/>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06429716"/>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Photo - 3 Up">
    <p:bg>
      <p:bgPr>
        <a:solidFill>
          <a:srgbClr val="222222"/>
        </a:solidFill>
        <a:effectLst/>
      </p:bgPr>
    </p:bg>
    <p:spTree>
      <p:nvGrpSpPr>
        <p:cNvPr id="1" name=""/>
        <p:cNvGrpSpPr/>
        <p:nvPr/>
      </p:nvGrpSpPr>
      <p:grpSpPr>
        <a:xfrm>
          <a:off x="0" y="0"/>
          <a:ext cx="0" cy="0"/>
          <a:chOff x="0" y="0"/>
          <a:chExt cx="0" cy="0"/>
        </a:xfrm>
      </p:grpSpPr>
      <p:sp>
        <p:nvSpPr>
          <p:cNvPr id="114" name="Image"/>
          <p:cNvSpPr>
            <a:spLocks noGrp="1"/>
          </p:cNvSpPr>
          <p:nvPr>
            <p:ph type="pic" sz="half" idx="13"/>
          </p:nvPr>
        </p:nvSpPr>
        <p:spPr>
          <a:xfrm>
            <a:off x="6503154" y="0"/>
            <a:ext cx="6502401" cy="4864100"/>
          </a:xfrm>
          <a:prstGeom prst="rect">
            <a:avLst/>
          </a:prstGeom>
        </p:spPr>
        <p:txBody>
          <a:bodyPr lIns="91439" tIns="45719" rIns="91439" bIns="45719">
            <a:noAutofit/>
          </a:bodyPr>
          <a:lstStyle/>
          <a:p>
            <a:endParaRPr/>
          </a:p>
        </p:txBody>
      </p:sp>
      <p:sp>
        <p:nvSpPr>
          <p:cNvPr id="115" name="Image"/>
          <p:cNvSpPr>
            <a:spLocks noGrp="1"/>
          </p:cNvSpPr>
          <p:nvPr>
            <p:ph type="pic" sz="half" idx="14"/>
          </p:nvPr>
        </p:nvSpPr>
        <p:spPr>
          <a:xfrm>
            <a:off x="6502400" y="4902200"/>
            <a:ext cx="6502400" cy="4864100"/>
          </a:xfrm>
          <a:prstGeom prst="rect">
            <a:avLst/>
          </a:prstGeom>
        </p:spPr>
        <p:txBody>
          <a:bodyPr lIns="91439" tIns="45719" rIns="91439" bIns="45719">
            <a:noAutofit/>
          </a:bodyPr>
          <a:lstStyle/>
          <a:p>
            <a:endParaRPr/>
          </a:p>
        </p:txBody>
      </p:sp>
      <p:sp>
        <p:nvSpPr>
          <p:cNvPr id="116" name="Image"/>
          <p:cNvSpPr>
            <a:spLocks noGrp="1"/>
          </p:cNvSpPr>
          <p:nvPr>
            <p:ph type="pic" idx="15"/>
          </p:nvPr>
        </p:nvSpPr>
        <p:spPr>
          <a:xfrm>
            <a:off x="0" y="0"/>
            <a:ext cx="6468534" cy="9753600"/>
          </a:xfrm>
          <a:prstGeom prst="rect">
            <a:avLst/>
          </a:prstGeom>
        </p:spPr>
        <p:txBody>
          <a:bodyPr lIns="91439" tIns="45719" rIns="91439" bIns="45719">
            <a:noAutofit/>
          </a:bodyPr>
          <a:lstStyle/>
          <a:p>
            <a:endParaRPr/>
          </a:p>
        </p:txBody>
      </p:sp>
      <p:sp>
        <p:nvSpPr>
          <p:cNvPr id="117" name="Slide Number"/>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74487529"/>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Quote">
    <p:bg>
      <p:bgPr>
        <a:solidFill>
          <a:srgbClr val="222222"/>
        </a:solidFill>
        <a:effectLst/>
      </p:bgPr>
    </p:bg>
    <p:spTree>
      <p:nvGrpSpPr>
        <p:cNvPr id="1" name=""/>
        <p:cNvGrpSpPr/>
        <p:nvPr/>
      </p:nvGrpSpPr>
      <p:grpSpPr>
        <a:xfrm>
          <a:off x="0" y="0"/>
          <a:ext cx="0" cy="0"/>
          <a:chOff x="0" y="0"/>
          <a:chExt cx="0" cy="0"/>
        </a:xfrm>
      </p:grpSpPr>
      <p:sp>
        <p:nvSpPr>
          <p:cNvPr id="124" name="Line"/>
          <p:cNvSpPr/>
          <p:nvPr/>
        </p:nvSpPr>
        <p:spPr>
          <a:xfrm flipV="1">
            <a:off x="406400" y="993160"/>
            <a:ext cx="12192000" cy="263"/>
          </a:xfrm>
          <a:prstGeom prst="line">
            <a:avLst/>
          </a:prstGeom>
          <a:ln w="254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sz="1200">
              <a:solidFill>
                <a:srgbClr val="000000"/>
              </a:solidFill>
              <a:latin typeface="Helvetica"/>
              <a:ea typeface="Helvetica"/>
              <a:cs typeface="Helvetica"/>
              <a:sym typeface="Helvetica"/>
            </a:endParaRPr>
          </a:p>
        </p:txBody>
      </p:sp>
      <p:sp>
        <p:nvSpPr>
          <p:cNvPr id="125" name="Callout"/>
          <p:cNvSpPr/>
          <p:nvPr/>
        </p:nvSpPr>
        <p:spPr>
          <a:xfrm>
            <a:off x="469900" y="2362200"/>
            <a:ext cx="12065000" cy="5229225"/>
          </a:xfrm>
          <a:custGeom>
            <a:avLst/>
            <a:gdLst/>
            <a:ahLst/>
            <a:cxnLst>
              <a:cxn ang="0">
                <a:pos x="wd2" y="hd2"/>
              </a:cxn>
              <a:cxn ang="5400000">
                <a:pos x="wd2" y="hd2"/>
              </a:cxn>
              <a:cxn ang="10800000">
                <a:pos x="wd2" y="hd2"/>
              </a:cxn>
              <a:cxn ang="16200000">
                <a:pos x="wd2" y="hd2"/>
              </a:cxn>
            </a:cxnLst>
            <a:rect l="0" t="0" r="r" b="b"/>
            <a:pathLst>
              <a:path w="21600" h="21600" extrusionOk="0">
                <a:moveTo>
                  <a:pt x="224" y="0"/>
                </a:moveTo>
                <a:cubicBezTo>
                  <a:pt x="100" y="0"/>
                  <a:pt x="0" y="232"/>
                  <a:pt x="0" y="516"/>
                </a:cubicBezTo>
                <a:lnTo>
                  <a:pt x="0" y="18789"/>
                </a:lnTo>
                <a:cubicBezTo>
                  <a:pt x="0" y="19073"/>
                  <a:pt x="100" y="19305"/>
                  <a:pt x="224" y="19305"/>
                </a:cubicBezTo>
                <a:lnTo>
                  <a:pt x="17228" y="19305"/>
                </a:lnTo>
                <a:lnTo>
                  <a:pt x="17850" y="21600"/>
                </a:lnTo>
                <a:lnTo>
                  <a:pt x="18471" y="19305"/>
                </a:lnTo>
                <a:lnTo>
                  <a:pt x="21376" y="19305"/>
                </a:lnTo>
                <a:cubicBezTo>
                  <a:pt x="21500" y="19305"/>
                  <a:pt x="21600" y="19073"/>
                  <a:pt x="21600" y="18789"/>
                </a:cubicBezTo>
                <a:lnTo>
                  <a:pt x="21600" y="516"/>
                </a:lnTo>
                <a:cubicBezTo>
                  <a:pt x="21600" y="232"/>
                  <a:pt x="21500" y="0"/>
                  <a:pt x="21376" y="0"/>
                </a:cubicBezTo>
                <a:lnTo>
                  <a:pt x="224" y="0"/>
                </a:lnTo>
                <a:close/>
              </a:path>
            </a:pathLst>
          </a:custGeom>
          <a:solidFill>
            <a:schemeClr val="accent1"/>
          </a:solidFill>
          <a:ln w="12700">
            <a:miter lim="400000"/>
          </a:ln>
        </p:spPr>
        <p:txBody>
          <a:bodyPr lIns="50800" tIns="50800" rIns="50800" bIns="50800" anchor="ctr"/>
          <a:lstStyle/>
          <a:p>
            <a:pPr algn="ctr">
              <a:lnSpc>
                <a:spcPct val="80000"/>
              </a:lnSpc>
              <a:spcBef>
                <a:spcPts val="0"/>
              </a:spcBef>
              <a:defRPr sz="2800" cap="all">
                <a:solidFill>
                  <a:srgbClr val="FFFFFF"/>
                </a:solidFill>
                <a:latin typeface="+mn-lt"/>
                <a:ea typeface="+mn-ea"/>
                <a:cs typeface="+mn-cs"/>
                <a:sym typeface="DIN Condensed"/>
              </a:defRPr>
            </a:pPr>
            <a:endParaRPr sz="2800" cap="all">
              <a:solidFill>
                <a:srgbClr val="FFFFFF"/>
              </a:solidFill>
              <a:latin typeface="DIN Condensed"/>
              <a:ea typeface="+mn-ea"/>
              <a:cs typeface="+mn-cs"/>
              <a:sym typeface="DIN Condensed"/>
            </a:endParaRPr>
          </a:p>
        </p:txBody>
      </p:sp>
      <p:sp>
        <p:nvSpPr>
          <p:cNvPr id="126" name="Type a quote here."/>
          <p:cNvSpPr>
            <a:spLocks noGrp="1"/>
          </p:cNvSpPr>
          <p:nvPr>
            <p:ph type="body" sz="quarter" idx="13"/>
          </p:nvPr>
        </p:nvSpPr>
        <p:spPr>
          <a:xfrm>
            <a:off x="889000" y="2908300"/>
            <a:ext cx="11226800" cy="1297944"/>
          </a:xfrm>
          <a:prstGeom prst="rect">
            <a:avLst/>
          </a:prstGeom>
        </p:spPr>
        <p:txBody>
          <a:bodyPr>
            <a:spAutoFit/>
          </a:bodyPr>
          <a:lstStyle>
            <a:lvl1pPr marL="0" indent="0">
              <a:lnSpc>
                <a:spcPct val="80000"/>
              </a:lnSpc>
              <a:spcBef>
                <a:spcPts val="0"/>
              </a:spcBef>
              <a:buClrTx/>
              <a:buSzTx/>
              <a:buFontTx/>
              <a:buNone/>
              <a:defRPr sz="9400" cap="all">
                <a:solidFill>
                  <a:srgbClr val="FFFFFF"/>
                </a:solidFill>
                <a:latin typeface="+mn-lt"/>
                <a:ea typeface="+mn-ea"/>
                <a:cs typeface="+mn-cs"/>
                <a:sym typeface="DIN Condensed"/>
              </a:defRPr>
            </a:lvl1pPr>
          </a:lstStyle>
          <a:p>
            <a:r>
              <a:t>Type a quote here.</a:t>
            </a:r>
          </a:p>
        </p:txBody>
      </p:sp>
      <p:sp>
        <p:nvSpPr>
          <p:cNvPr id="127" name="Johnny Appleseed"/>
          <p:cNvSpPr>
            <a:spLocks noGrp="1"/>
          </p:cNvSpPr>
          <p:nvPr>
            <p:ph type="body" sz="quarter" idx="14"/>
          </p:nvPr>
        </p:nvSpPr>
        <p:spPr>
          <a:xfrm>
            <a:off x="406400" y="7789333"/>
            <a:ext cx="12192000" cy="863604"/>
          </a:xfrm>
          <a:prstGeom prst="rect">
            <a:avLst/>
          </a:prstGeom>
        </p:spPr>
        <p:txBody>
          <a:bodyPr>
            <a:spAutoFit/>
          </a:bodyPr>
          <a:lstStyle>
            <a:lvl1pPr marL="0" indent="0" algn="r">
              <a:lnSpc>
                <a:spcPct val="80000"/>
              </a:lnSpc>
              <a:spcBef>
                <a:spcPts val="0"/>
              </a:spcBef>
              <a:buClrTx/>
              <a:buSzTx/>
              <a:buFontTx/>
              <a:buNone/>
              <a:defRPr sz="6000">
                <a:latin typeface="+mn-lt"/>
                <a:ea typeface="+mn-ea"/>
                <a:cs typeface="+mn-cs"/>
                <a:sym typeface="DIN Condensed"/>
              </a:defRPr>
            </a:lvl1pPr>
          </a:lstStyle>
          <a:p>
            <a:r>
              <a:t>Johnny Appleseed</a:t>
            </a:r>
          </a:p>
        </p:txBody>
      </p:sp>
      <p:sp>
        <p:nvSpPr>
          <p:cNvPr id="128" name="Text"/>
          <p:cNvSpPr>
            <a:spLocks noGrp="1"/>
          </p:cNvSpPr>
          <p:nvPr>
            <p:ph type="body" sz="quarter" idx="15"/>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a:t>
            </a:r>
          </a:p>
        </p:txBody>
      </p:sp>
      <p:sp>
        <p:nvSpPr>
          <p:cNvPr id="129" name="Slide Number"/>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1619870"/>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Quote Alt">
    <p:bg>
      <p:bgPr>
        <a:solidFill>
          <a:schemeClr val="accent1"/>
        </a:solidFill>
        <a:effectLst/>
      </p:bgPr>
    </p:bg>
    <p:spTree>
      <p:nvGrpSpPr>
        <p:cNvPr id="1" name=""/>
        <p:cNvGrpSpPr/>
        <p:nvPr/>
      </p:nvGrpSpPr>
      <p:grpSpPr>
        <a:xfrm>
          <a:off x="0" y="0"/>
          <a:ext cx="0" cy="0"/>
          <a:chOff x="0" y="0"/>
          <a:chExt cx="0" cy="0"/>
        </a:xfrm>
      </p:grpSpPr>
      <p:sp>
        <p:nvSpPr>
          <p:cNvPr id="136" name="Type a quote here."/>
          <p:cNvSpPr>
            <a:spLocks noGrp="1"/>
          </p:cNvSpPr>
          <p:nvPr>
            <p:ph type="body" sz="quarter" idx="13"/>
          </p:nvPr>
        </p:nvSpPr>
        <p:spPr>
          <a:xfrm>
            <a:off x="5892800" y="2641600"/>
            <a:ext cx="6705600" cy="2501900"/>
          </a:xfrm>
          <a:prstGeom prst="rect">
            <a:avLst/>
          </a:prstGeom>
        </p:spPr>
        <p:txBody>
          <a:bodyPr>
            <a:spAutoFit/>
          </a:bodyPr>
          <a:lstStyle>
            <a:lvl1pPr marL="0" indent="0">
              <a:lnSpc>
                <a:spcPct val="80000"/>
              </a:lnSpc>
              <a:spcBef>
                <a:spcPts val="0"/>
              </a:spcBef>
              <a:buClrTx/>
              <a:buSzTx/>
              <a:buFontTx/>
              <a:buNone/>
              <a:defRPr sz="9400" cap="all">
                <a:solidFill>
                  <a:srgbClr val="FFFFFF"/>
                </a:solidFill>
                <a:latin typeface="+mn-lt"/>
                <a:ea typeface="+mn-ea"/>
                <a:cs typeface="+mn-cs"/>
                <a:sym typeface="DIN Condensed"/>
              </a:defRPr>
            </a:lvl1pPr>
          </a:lstStyle>
          <a:p>
            <a:r>
              <a:t>Type a quote here.</a:t>
            </a:r>
          </a:p>
        </p:txBody>
      </p:sp>
      <p:sp>
        <p:nvSpPr>
          <p:cNvPr id="137" name="Image"/>
          <p:cNvSpPr>
            <a:spLocks noGrp="1"/>
          </p:cNvSpPr>
          <p:nvPr>
            <p:ph type="pic" idx="14"/>
          </p:nvPr>
        </p:nvSpPr>
        <p:spPr>
          <a:xfrm>
            <a:off x="0" y="0"/>
            <a:ext cx="5486400" cy="9753600"/>
          </a:xfrm>
          <a:prstGeom prst="rect">
            <a:avLst/>
          </a:prstGeom>
        </p:spPr>
        <p:txBody>
          <a:bodyPr lIns="91439" tIns="45719" rIns="91439" bIns="45719">
            <a:noAutofit/>
          </a:bodyPr>
          <a:lstStyle/>
          <a:p>
            <a:endParaRPr/>
          </a:p>
        </p:txBody>
      </p:sp>
      <p:sp>
        <p:nvSpPr>
          <p:cNvPr id="138" name="Johnny Appleseed"/>
          <p:cNvSpPr>
            <a:spLocks noGrp="1"/>
          </p:cNvSpPr>
          <p:nvPr>
            <p:ph type="body" sz="quarter" idx="15"/>
          </p:nvPr>
        </p:nvSpPr>
        <p:spPr>
          <a:xfrm>
            <a:off x="5892800" y="7789333"/>
            <a:ext cx="6705600" cy="863604"/>
          </a:xfrm>
          <a:prstGeom prst="rect">
            <a:avLst/>
          </a:prstGeom>
        </p:spPr>
        <p:txBody>
          <a:bodyPr anchor="ctr">
            <a:spAutoFit/>
          </a:bodyPr>
          <a:lstStyle>
            <a:lvl1pPr marL="0" indent="0" defTabSz="457200">
              <a:spcBef>
                <a:spcPts val="0"/>
              </a:spcBef>
              <a:buClrTx/>
              <a:buSzTx/>
              <a:buFontTx/>
              <a:buNone/>
              <a:defRPr sz="6000">
                <a:solidFill>
                  <a:srgbClr val="232323"/>
                </a:solidFill>
                <a:latin typeface="+mn-lt"/>
                <a:ea typeface="+mn-ea"/>
                <a:cs typeface="+mn-cs"/>
                <a:sym typeface="DIN Condensed"/>
              </a:defRPr>
            </a:lvl1pPr>
          </a:lstStyle>
          <a:p>
            <a:r>
              <a:t>Johnny Appleseed</a:t>
            </a:r>
          </a:p>
        </p:txBody>
      </p:sp>
      <p:sp>
        <p:nvSpPr>
          <p:cNvPr id="139" name="Slide Number"/>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07719898"/>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Photo">
    <p:bg>
      <p:bgPr>
        <a:solidFill>
          <a:srgbClr val="222222"/>
        </a:solidFill>
        <a:effectLst/>
      </p:bgPr>
    </p:bg>
    <p:spTree>
      <p:nvGrpSpPr>
        <p:cNvPr id="1" name=""/>
        <p:cNvGrpSpPr/>
        <p:nvPr/>
      </p:nvGrpSpPr>
      <p:grpSpPr>
        <a:xfrm>
          <a:off x="0" y="0"/>
          <a:ext cx="0" cy="0"/>
          <a:chOff x="0" y="0"/>
          <a:chExt cx="0" cy="0"/>
        </a:xfrm>
      </p:grpSpPr>
      <p:sp>
        <p:nvSpPr>
          <p:cNvPr id="146" name="Image"/>
          <p:cNvSpPr>
            <a:spLocks noGrp="1"/>
          </p:cNvSpPr>
          <p:nvPr>
            <p:ph type="pic" idx="13"/>
          </p:nvPr>
        </p:nvSpPr>
        <p:spPr>
          <a:xfrm>
            <a:off x="0" y="0"/>
            <a:ext cx="13004800" cy="9753600"/>
          </a:xfrm>
          <a:prstGeom prst="rect">
            <a:avLst/>
          </a:prstGeom>
        </p:spPr>
        <p:txBody>
          <a:bodyPr lIns="91439" tIns="45719" rIns="91439" bIns="45719">
            <a:noAutofit/>
          </a:bodyPr>
          <a:lstStyle/>
          <a:p>
            <a:endParaRPr/>
          </a:p>
        </p:txBody>
      </p:sp>
      <p:sp>
        <p:nvSpPr>
          <p:cNvPr id="147" name="Slide Number"/>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02456169"/>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Blank">
    <p:bg>
      <p:bgPr>
        <a:solidFill>
          <a:srgbClr val="222222"/>
        </a:solidFill>
        <a:effectLst/>
      </p:bgPr>
    </p:bg>
    <p:spTree>
      <p:nvGrpSpPr>
        <p:cNvPr id="1" name=""/>
        <p:cNvGrpSpPr/>
        <p:nvPr/>
      </p:nvGrpSpPr>
      <p:grpSpPr>
        <a:xfrm>
          <a:off x="0" y="0"/>
          <a:ext cx="0" cy="0"/>
          <a:chOff x="0" y="0"/>
          <a:chExt cx="0" cy="0"/>
        </a:xfrm>
      </p:grpSpPr>
      <p:sp>
        <p:nvSpPr>
          <p:cNvPr id="154" name="Slide Number"/>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61933693"/>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Vertical">
    <p:bg>
      <p:bgPr>
        <a:solidFill>
          <a:srgbClr val="222222"/>
        </a:solidFill>
        <a:effectLst/>
      </p:bgPr>
    </p:bg>
    <p:spTree>
      <p:nvGrpSpPr>
        <p:cNvPr id="1" name=""/>
        <p:cNvGrpSpPr/>
        <p:nvPr/>
      </p:nvGrpSpPr>
      <p:grpSpPr>
        <a:xfrm>
          <a:off x="0" y="0"/>
          <a:ext cx="0" cy="0"/>
          <a:chOff x="0" y="0"/>
          <a:chExt cx="0" cy="0"/>
        </a:xfrm>
      </p:grpSpPr>
      <p:sp>
        <p:nvSpPr>
          <p:cNvPr id="50" name="Line"/>
          <p:cNvSpPr/>
          <p:nvPr/>
        </p:nvSpPr>
        <p:spPr>
          <a:xfrm flipV="1">
            <a:off x="5892800" y="6141012"/>
            <a:ext cx="6705600" cy="145"/>
          </a:xfrm>
          <a:prstGeom prst="line">
            <a:avLst/>
          </a:prstGeom>
          <a:ln w="381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51" name="Image"/>
          <p:cNvSpPr>
            <a:spLocks noGrp="1"/>
          </p:cNvSpPr>
          <p:nvPr>
            <p:ph type="pic" idx="13"/>
          </p:nvPr>
        </p:nvSpPr>
        <p:spPr>
          <a:xfrm>
            <a:off x="0" y="0"/>
            <a:ext cx="5486400" cy="9753600"/>
          </a:xfrm>
          <a:prstGeom prst="rect">
            <a:avLst/>
          </a:prstGeom>
        </p:spPr>
        <p:txBody>
          <a:bodyPr lIns="91439" tIns="45719" rIns="91439" bIns="45719">
            <a:noAutofit/>
          </a:bodyPr>
          <a:lstStyle/>
          <a:p>
            <a:endParaRPr/>
          </a:p>
        </p:txBody>
      </p:sp>
      <p:sp>
        <p:nvSpPr>
          <p:cNvPr id="52" name="Title Text"/>
          <p:cNvSpPr>
            <a:spLocks noGrp="1"/>
          </p:cNvSpPr>
          <p:nvPr>
            <p:ph type="title"/>
          </p:nvPr>
        </p:nvSpPr>
        <p:spPr>
          <a:xfrm>
            <a:off x="5892800" y="6426200"/>
            <a:ext cx="6705600" cy="2705100"/>
          </a:xfrm>
          <a:prstGeom prst="rect">
            <a:avLst/>
          </a:prstGeom>
        </p:spPr>
        <p:txBody>
          <a:bodyPr/>
          <a:lstStyle>
            <a:lvl1pPr>
              <a:spcBef>
                <a:spcPts val="0"/>
              </a:spcBef>
              <a:defRPr sz="17000"/>
            </a:lvl1pPr>
          </a:lstStyle>
          <a:p>
            <a:r>
              <a:t>Title Text</a:t>
            </a:r>
          </a:p>
        </p:txBody>
      </p:sp>
      <p:sp>
        <p:nvSpPr>
          <p:cNvPr id="53" name="Body Level One…"/>
          <p:cNvSpPr>
            <a:spLocks noGrp="1"/>
          </p:cNvSpPr>
          <p:nvPr>
            <p:ph type="body" sz="quarter" idx="1"/>
          </p:nvPr>
        </p:nvSpPr>
        <p:spPr>
          <a:xfrm>
            <a:off x="5892800" y="4267200"/>
            <a:ext cx="6705600" cy="1803400"/>
          </a:xfrm>
          <a:prstGeom prst="rect">
            <a:avLst/>
          </a:prstGeom>
        </p:spPr>
        <p:txBody>
          <a:bodyPr anchor="b"/>
          <a:lstStyle>
            <a:lvl1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1pPr>
            <a:lvl2pPr marL="0" indent="22860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2pPr>
            <a:lvl3pPr marL="0" indent="45720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3pPr>
            <a:lvl4pPr marL="0" indent="68580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4pPr>
            <a:lvl5pPr marL="0" indent="91440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5pPr>
          </a:lstStyle>
          <a:p>
            <a:r>
              <a:t>Body Level One</a:t>
            </a:r>
          </a:p>
          <a:p>
            <a:pPr lvl="1"/>
            <a:r>
              <a:t>Body Level Two</a:t>
            </a:r>
          </a:p>
          <a:p>
            <a:pPr lvl="2"/>
            <a:r>
              <a:t>Body Level Three</a:t>
            </a:r>
          </a:p>
          <a:p>
            <a:pPr lvl="3"/>
            <a:r>
              <a:t>Body Level Four</a:t>
            </a:r>
          </a:p>
          <a:p>
            <a:pPr lvl="4"/>
            <a:r>
              <a:t>Body Level Five</a:t>
            </a:r>
          </a:p>
        </p:txBody>
      </p:sp>
      <p:sp>
        <p:nvSpPr>
          <p:cNvPr id="54" name="Slide Number"/>
          <p:cNvSpPr>
            <a:spLocks noGrp="1"/>
          </p:cNvSpPr>
          <p:nvPr>
            <p:ph type="sldNum" sz="quarter" idx="2"/>
          </p:nvPr>
        </p:nvSpPr>
        <p:spPr>
          <a:xfrm>
            <a:off x="12194440" y="431800"/>
            <a:ext cx="406898" cy="4572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Blank Alt">
    <p:spTree>
      <p:nvGrpSpPr>
        <p:cNvPr id="1" name=""/>
        <p:cNvGrpSpPr/>
        <p:nvPr/>
      </p:nvGrpSpPr>
      <p:grpSpPr>
        <a:xfrm>
          <a:off x="0" y="0"/>
          <a:ext cx="0" cy="0"/>
          <a:chOff x="0" y="0"/>
          <a:chExt cx="0" cy="0"/>
        </a:xfrm>
      </p:grpSpPr>
      <p:sp>
        <p:nvSpPr>
          <p:cNvPr id="161" name="Slide Number"/>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713268203"/>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1_Title - Top">
    <p:spTree>
      <p:nvGrpSpPr>
        <p:cNvPr id="1" name=""/>
        <p:cNvGrpSpPr/>
        <p:nvPr/>
      </p:nvGrpSpPr>
      <p:grpSpPr>
        <a:xfrm>
          <a:off x="0" y="0"/>
          <a:ext cx="0" cy="0"/>
          <a:chOff x="0" y="0"/>
          <a:chExt cx="0" cy="0"/>
        </a:xfrm>
      </p:grpSpPr>
      <p:sp>
        <p:nvSpPr>
          <p:cNvPr id="168" name="Line"/>
          <p:cNvSpPr/>
          <p:nvPr/>
        </p:nvSpPr>
        <p:spPr>
          <a:xfrm flipV="1">
            <a:off x="406400" y="993160"/>
            <a:ext cx="12192000" cy="263"/>
          </a:xfrm>
          <a:prstGeom prst="line">
            <a:avLst/>
          </a:prstGeom>
          <a:ln w="254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sz="1200">
              <a:solidFill>
                <a:srgbClr val="000000"/>
              </a:solidFill>
              <a:latin typeface="Helvetica"/>
              <a:ea typeface="Helvetica"/>
              <a:cs typeface="Helvetica"/>
              <a:sym typeface="Helvetica"/>
            </a:endParaRPr>
          </a:p>
        </p:txBody>
      </p:sp>
      <p:sp>
        <p:nvSpPr>
          <p:cNvPr id="169" name="Text"/>
          <p:cNvSpPr>
            <a:spLocks noGrp="1"/>
          </p:cNvSpPr>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a:t>
            </a:r>
          </a:p>
        </p:txBody>
      </p:sp>
      <p:sp>
        <p:nvSpPr>
          <p:cNvPr id="170" name="Slide Number"/>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486458076"/>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61" name="Text"/>
          <p:cNvSpPr>
            <a:spLocks noGrp="1"/>
          </p:cNvSpPr>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a:t>
            </a:r>
          </a:p>
        </p:txBody>
      </p:sp>
      <p:sp>
        <p:nvSpPr>
          <p:cNvPr id="62" name="Title Text"/>
          <p:cNvSpPr>
            <a:spLocks noGrp="1"/>
          </p:cNvSpPr>
          <p:nvPr>
            <p:ph type="title"/>
          </p:nvPr>
        </p:nvSpPr>
        <p:spPr>
          <a:prstGeom prst="rect">
            <a:avLst/>
          </a:prstGeom>
        </p:spPr>
        <p:txBody>
          <a:bodyPr/>
          <a:lstStyle/>
          <a:p>
            <a:r>
              <a:t>Title Text</a:t>
            </a:r>
          </a:p>
        </p:txBody>
      </p:sp>
      <p:sp>
        <p:nvSpPr>
          <p:cNvPr id="63"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222222"/>
        </a:solidFill>
        <a:effectLst/>
      </p:bgPr>
    </p:bg>
    <p:spTree>
      <p:nvGrpSpPr>
        <p:cNvPr id="1" name=""/>
        <p:cNvGrpSpPr/>
        <p:nvPr/>
      </p:nvGrpSpPr>
      <p:grpSpPr>
        <a:xfrm>
          <a:off x="0" y="0"/>
          <a:ext cx="0" cy="0"/>
          <a:chOff x="0" y="0"/>
          <a:chExt cx="0" cy="0"/>
        </a:xfrm>
      </p:grpSpPr>
      <p:sp>
        <p:nvSpPr>
          <p:cNvPr id="70" name="Line"/>
          <p:cNvSpPr/>
          <p:nvPr/>
        </p:nvSpPr>
        <p:spPr>
          <a:xfrm flipV="1">
            <a:off x="406400" y="993160"/>
            <a:ext cx="12192000" cy="263"/>
          </a:xfrm>
          <a:prstGeom prst="line">
            <a:avLst/>
          </a:prstGeom>
          <a:ln w="254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71" name="Text"/>
          <p:cNvSpPr>
            <a:spLocks noGrp="1"/>
          </p:cNvSpPr>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a:t>
            </a:r>
          </a:p>
        </p:txBody>
      </p:sp>
      <p:sp>
        <p:nvSpPr>
          <p:cNvPr id="72" name="Title Text"/>
          <p:cNvSpPr>
            <a:spLocks noGrp="1"/>
          </p:cNvSpPr>
          <p:nvPr>
            <p:ph type="title"/>
          </p:nvPr>
        </p:nvSpPr>
        <p:spPr>
          <a:prstGeom prst="rect">
            <a:avLst/>
          </a:prstGeom>
        </p:spPr>
        <p:txBody>
          <a:bodyPr/>
          <a:lstStyle/>
          <a:p>
            <a:r>
              <a:t>Title Text</a:t>
            </a:r>
          </a:p>
        </p:txBody>
      </p:sp>
      <p:sp>
        <p:nvSpPr>
          <p:cNvPr id="73" name="Body Level One…"/>
          <p:cNvSpPr>
            <a:spLocks noGrp="1"/>
          </p:cNvSpPr>
          <p:nvPr>
            <p:ph type="body" idx="1"/>
          </p:nvPr>
        </p:nvSpPr>
        <p:spPr>
          <a:prstGeom prst="rect">
            <a:avLst/>
          </a:prstGeom>
        </p:spPr>
        <p:txBody>
          <a:bodyPr/>
          <a:lstStyle>
            <a:lvl1pPr>
              <a:buClr>
                <a:schemeClr val="accent1"/>
              </a:buClr>
              <a:buChar char="▸"/>
            </a:lvl1pPr>
            <a:lvl2pPr>
              <a:buClr>
                <a:schemeClr val="accent1"/>
              </a:buClr>
              <a:buChar char="▸"/>
            </a:lvl2pPr>
            <a:lvl3pPr>
              <a:buClr>
                <a:schemeClr val="accent1"/>
              </a:buClr>
              <a:buChar char="▸"/>
            </a:lvl3pPr>
            <a:lvl4pPr>
              <a:buClr>
                <a:schemeClr val="accent1"/>
              </a:buClr>
              <a:buChar char="▸"/>
            </a:lvl4pPr>
            <a:lvl5pPr>
              <a:buClr>
                <a:schemeClr val="accent1"/>
              </a:buClr>
              <a:buChar char="▸"/>
            </a:lvl5pPr>
          </a:lstStyle>
          <a:p>
            <a:r>
              <a:t>Body Level One</a:t>
            </a:r>
          </a:p>
          <a:p>
            <a:pPr lvl="1"/>
            <a:r>
              <a:t>Body Level Two</a:t>
            </a:r>
          </a:p>
          <a:p>
            <a:pPr lvl="2"/>
            <a:r>
              <a:t>Body Level Three</a:t>
            </a:r>
          </a:p>
          <a:p>
            <a:pPr lvl="3"/>
            <a:r>
              <a:t>Body Level Four</a:t>
            </a:r>
          </a:p>
          <a:p>
            <a:pPr lvl="4"/>
            <a:r>
              <a:t>Body Level Five</a:t>
            </a:r>
          </a:p>
        </p:txBody>
      </p:sp>
      <p:sp>
        <p:nvSpPr>
          <p:cNvPr id="74"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Alt">
    <p:spTree>
      <p:nvGrpSpPr>
        <p:cNvPr id="1" name=""/>
        <p:cNvGrpSpPr/>
        <p:nvPr/>
      </p:nvGrpSpPr>
      <p:grpSpPr>
        <a:xfrm>
          <a:off x="0" y="0"/>
          <a:ext cx="0" cy="0"/>
          <a:chOff x="0" y="0"/>
          <a:chExt cx="0" cy="0"/>
        </a:xfrm>
      </p:grpSpPr>
      <p:sp>
        <p:nvSpPr>
          <p:cNvPr id="81" name="Line"/>
          <p:cNvSpPr/>
          <p:nvPr/>
        </p:nvSpPr>
        <p:spPr>
          <a:xfrm flipV="1">
            <a:off x="406400" y="993160"/>
            <a:ext cx="12192000" cy="263"/>
          </a:xfrm>
          <a:prstGeom prst="line">
            <a:avLst/>
          </a:prstGeom>
          <a:ln w="254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82" name="Text"/>
          <p:cNvSpPr>
            <a:spLocks noGrp="1"/>
          </p:cNvSpPr>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a:t>
            </a:r>
          </a:p>
        </p:txBody>
      </p:sp>
      <p:sp>
        <p:nvSpPr>
          <p:cNvPr id="83" name="Title Text"/>
          <p:cNvSpPr>
            <a:spLocks noGrp="1"/>
          </p:cNvSpPr>
          <p:nvPr>
            <p:ph type="title"/>
          </p:nvPr>
        </p:nvSpPr>
        <p:spPr>
          <a:prstGeom prst="rect">
            <a:avLst/>
          </a:prstGeom>
        </p:spPr>
        <p:txBody>
          <a:bodyPr/>
          <a:lstStyle/>
          <a:p>
            <a:r>
              <a:t>Title Text</a:t>
            </a:r>
          </a:p>
        </p:txBody>
      </p:sp>
      <p:sp>
        <p:nvSpPr>
          <p:cNvPr id="84" name="Body Level One…"/>
          <p:cNvSpPr>
            <a:spLocks noGrp="1"/>
          </p:cNvSpPr>
          <p:nvPr>
            <p:ph type="body" idx="1"/>
          </p:nvPr>
        </p:nvSpPr>
        <p:spPr>
          <a:prstGeom prst="rect">
            <a:avLst/>
          </a:prstGeom>
        </p:spPr>
        <p:txBody>
          <a:bodyPr/>
          <a:lstStyle>
            <a:lvl1pPr>
              <a:buClr>
                <a:schemeClr val="accent1"/>
              </a:buClr>
              <a:buChar char="▸"/>
            </a:lvl1pPr>
            <a:lvl2pPr>
              <a:buClr>
                <a:schemeClr val="accent1"/>
              </a:buClr>
              <a:buChar char="▸"/>
            </a:lvl2pPr>
            <a:lvl3pPr>
              <a:buClr>
                <a:schemeClr val="accent1"/>
              </a:buClr>
              <a:buChar char="▸"/>
            </a:lvl3pPr>
            <a:lvl4pPr>
              <a:buClr>
                <a:schemeClr val="accent1"/>
              </a:buClr>
              <a:buChar char="▸"/>
            </a:lvl4pPr>
            <a:lvl5pPr>
              <a:buClr>
                <a:schemeClr val="accent1"/>
              </a:buClr>
              <a:buChar char="▸"/>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bg>
      <p:bgPr>
        <a:solidFill>
          <a:srgbClr val="222222"/>
        </a:solidFill>
        <a:effectLst/>
      </p:bgPr>
    </p:bg>
    <p:spTree>
      <p:nvGrpSpPr>
        <p:cNvPr id="1" name=""/>
        <p:cNvGrpSpPr/>
        <p:nvPr/>
      </p:nvGrpSpPr>
      <p:grpSpPr>
        <a:xfrm>
          <a:off x="0" y="0"/>
          <a:ext cx="0" cy="0"/>
          <a:chOff x="0" y="0"/>
          <a:chExt cx="0" cy="0"/>
        </a:xfrm>
      </p:grpSpPr>
      <p:sp>
        <p:nvSpPr>
          <p:cNvPr id="92" name="Line"/>
          <p:cNvSpPr/>
          <p:nvPr/>
        </p:nvSpPr>
        <p:spPr>
          <a:xfrm flipV="1">
            <a:off x="406400" y="993160"/>
            <a:ext cx="12192000" cy="263"/>
          </a:xfrm>
          <a:prstGeom prst="line">
            <a:avLst/>
          </a:prstGeom>
          <a:ln w="254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93" name="Text"/>
          <p:cNvSpPr>
            <a:spLocks noGrp="1"/>
          </p:cNvSpPr>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a:t>
            </a:r>
          </a:p>
        </p:txBody>
      </p:sp>
      <p:sp>
        <p:nvSpPr>
          <p:cNvPr id="94" name="Image"/>
          <p:cNvSpPr>
            <a:spLocks noGrp="1"/>
          </p:cNvSpPr>
          <p:nvPr>
            <p:ph type="pic" sz="half" idx="14"/>
          </p:nvPr>
        </p:nvSpPr>
        <p:spPr>
          <a:xfrm>
            <a:off x="7112000" y="1536700"/>
            <a:ext cx="5486400" cy="7797800"/>
          </a:xfrm>
          <a:prstGeom prst="rect">
            <a:avLst/>
          </a:prstGeom>
        </p:spPr>
        <p:txBody>
          <a:bodyPr lIns="91439" tIns="45719" rIns="91439" bIns="45719">
            <a:noAutofit/>
          </a:bodyPr>
          <a:lstStyle/>
          <a:p>
            <a:endParaRPr/>
          </a:p>
        </p:txBody>
      </p:sp>
      <p:sp>
        <p:nvSpPr>
          <p:cNvPr id="95" name="Title Text"/>
          <p:cNvSpPr>
            <a:spLocks noGrp="1"/>
          </p:cNvSpPr>
          <p:nvPr>
            <p:ph type="title"/>
          </p:nvPr>
        </p:nvSpPr>
        <p:spPr>
          <a:xfrm>
            <a:off x="406400" y="1536700"/>
            <a:ext cx="6299200" cy="723900"/>
          </a:xfrm>
          <a:prstGeom prst="rect">
            <a:avLst/>
          </a:prstGeom>
        </p:spPr>
        <p:txBody>
          <a:bodyPr/>
          <a:lstStyle/>
          <a:p>
            <a:r>
              <a:t>Title Text</a:t>
            </a:r>
          </a:p>
        </p:txBody>
      </p:sp>
      <p:sp>
        <p:nvSpPr>
          <p:cNvPr id="96" name="Body Level One…"/>
          <p:cNvSpPr>
            <a:spLocks noGrp="1"/>
          </p:cNvSpPr>
          <p:nvPr>
            <p:ph type="body" sz="half" idx="1"/>
          </p:nvPr>
        </p:nvSpPr>
        <p:spPr>
          <a:xfrm>
            <a:off x="406400" y="2743200"/>
            <a:ext cx="6299200" cy="6108700"/>
          </a:xfrm>
          <a:prstGeom prst="rect">
            <a:avLst/>
          </a:prstGeom>
        </p:spPr>
        <p:txBody>
          <a:bodyPr/>
          <a:lstStyle>
            <a:lvl1pPr>
              <a:buClr>
                <a:schemeClr val="accent1"/>
              </a:buClr>
              <a:buChar char="▸"/>
              <a:defRPr sz="2800"/>
            </a:lvl1pPr>
            <a:lvl2pPr>
              <a:buClr>
                <a:schemeClr val="accent1"/>
              </a:buClr>
              <a:buChar char="▸"/>
              <a:defRPr sz="2800"/>
            </a:lvl2pPr>
            <a:lvl3pPr>
              <a:buClr>
                <a:schemeClr val="accent1"/>
              </a:buClr>
              <a:buChar char="▸"/>
              <a:defRPr sz="2800"/>
            </a:lvl3pPr>
            <a:lvl4pPr>
              <a:buClr>
                <a:schemeClr val="accent1"/>
              </a:buClr>
              <a:buChar char="▸"/>
              <a:defRPr sz="2800"/>
            </a:lvl4pPr>
            <a:lvl5pPr>
              <a:buClr>
                <a:schemeClr val="accent1"/>
              </a:buClr>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97"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bg>
      <p:bgPr>
        <a:solidFill>
          <a:srgbClr val="222222"/>
        </a:solidFill>
        <a:effectLst/>
      </p:bgPr>
    </p:bg>
    <p:spTree>
      <p:nvGrpSpPr>
        <p:cNvPr id="1" name=""/>
        <p:cNvGrpSpPr/>
        <p:nvPr/>
      </p:nvGrpSpPr>
      <p:grpSpPr>
        <a:xfrm>
          <a:off x="0" y="0"/>
          <a:ext cx="0" cy="0"/>
          <a:chOff x="0" y="0"/>
          <a:chExt cx="0" cy="0"/>
        </a:xfrm>
      </p:grpSpPr>
      <p:sp>
        <p:nvSpPr>
          <p:cNvPr id="104" name="Line"/>
          <p:cNvSpPr/>
          <p:nvPr/>
        </p:nvSpPr>
        <p:spPr>
          <a:xfrm flipV="1">
            <a:off x="406400" y="993160"/>
            <a:ext cx="12192000" cy="263"/>
          </a:xfrm>
          <a:prstGeom prst="line">
            <a:avLst/>
          </a:prstGeom>
          <a:ln w="254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105" name="Text"/>
          <p:cNvSpPr>
            <a:spLocks noGrp="1"/>
          </p:cNvSpPr>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a:t>
            </a:r>
          </a:p>
        </p:txBody>
      </p:sp>
      <p:sp>
        <p:nvSpPr>
          <p:cNvPr id="106" name="Body Level One…"/>
          <p:cNvSpPr>
            <a:spLocks noGrp="1"/>
          </p:cNvSpPr>
          <p:nvPr>
            <p:ph type="body" idx="1"/>
          </p:nvPr>
        </p:nvSpPr>
        <p:spPr>
          <a:prstGeom prst="rect">
            <a:avLst/>
          </a:prstGeom>
        </p:spPr>
        <p:txBody>
          <a:bodyPr/>
          <a:lstStyle>
            <a:lvl1pPr>
              <a:buClr>
                <a:schemeClr val="accent1"/>
              </a:buClr>
              <a:buChar char="▸"/>
            </a:lvl1pPr>
            <a:lvl2pPr>
              <a:buClr>
                <a:schemeClr val="accent1"/>
              </a:buClr>
              <a:buChar char="▸"/>
            </a:lvl2pPr>
            <a:lvl3pPr>
              <a:buClr>
                <a:schemeClr val="accent1"/>
              </a:buClr>
              <a:buChar char="▸"/>
            </a:lvl3pPr>
            <a:lvl4pPr>
              <a:buClr>
                <a:schemeClr val="accent1"/>
              </a:buClr>
              <a:buChar char="▸"/>
            </a:lvl4pPr>
            <a:lvl5pPr>
              <a:buClr>
                <a:schemeClr val="accent1"/>
              </a:buClr>
              <a:buChar char="▸"/>
            </a:lvl5pPr>
          </a:lstStyle>
          <a:p>
            <a:r>
              <a:t>Body Level One</a:t>
            </a:r>
          </a:p>
          <a:p>
            <a:pPr lvl="1"/>
            <a:r>
              <a:t>Body Level Two</a:t>
            </a:r>
          </a:p>
          <a:p>
            <a:pPr lvl="2"/>
            <a:r>
              <a:t>Body Level Three</a:t>
            </a:r>
          </a:p>
          <a:p>
            <a:pPr lvl="3"/>
            <a:r>
              <a:t>Body Level Four</a:t>
            </a:r>
          </a:p>
          <a:p>
            <a:pPr lvl="4"/>
            <a:r>
              <a:t>Body Level Five</a:t>
            </a:r>
          </a:p>
        </p:txBody>
      </p:sp>
      <p:sp>
        <p:nvSpPr>
          <p:cNvPr id="107"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bg>
      <p:bgPr>
        <a:solidFill>
          <a:srgbClr val="222222"/>
        </a:solidFill>
        <a:effectLst/>
      </p:bgPr>
    </p:bg>
    <p:spTree>
      <p:nvGrpSpPr>
        <p:cNvPr id="1" name=""/>
        <p:cNvGrpSpPr/>
        <p:nvPr/>
      </p:nvGrpSpPr>
      <p:grpSpPr>
        <a:xfrm>
          <a:off x="0" y="0"/>
          <a:ext cx="0" cy="0"/>
          <a:chOff x="0" y="0"/>
          <a:chExt cx="0" cy="0"/>
        </a:xfrm>
      </p:grpSpPr>
      <p:sp>
        <p:nvSpPr>
          <p:cNvPr id="114" name="Image"/>
          <p:cNvSpPr>
            <a:spLocks noGrp="1"/>
          </p:cNvSpPr>
          <p:nvPr>
            <p:ph type="pic" sz="half" idx="13"/>
          </p:nvPr>
        </p:nvSpPr>
        <p:spPr>
          <a:xfrm>
            <a:off x="6503154" y="0"/>
            <a:ext cx="6502401" cy="4864100"/>
          </a:xfrm>
          <a:prstGeom prst="rect">
            <a:avLst/>
          </a:prstGeom>
        </p:spPr>
        <p:txBody>
          <a:bodyPr lIns="91439" tIns="45719" rIns="91439" bIns="45719">
            <a:noAutofit/>
          </a:bodyPr>
          <a:lstStyle/>
          <a:p>
            <a:endParaRPr/>
          </a:p>
        </p:txBody>
      </p:sp>
      <p:sp>
        <p:nvSpPr>
          <p:cNvPr id="115" name="Image"/>
          <p:cNvSpPr>
            <a:spLocks noGrp="1"/>
          </p:cNvSpPr>
          <p:nvPr>
            <p:ph type="pic" sz="half" idx="14"/>
          </p:nvPr>
        </p:nvSpPr>
        <p:spPr>
          <a:xfrm>
            <a:off x="6502400" y="4902200"/>
            <a:ext cx="6502400" cy="4864100"/>
          </a:xfrm>
          <a:prstGeom prst="rect">
            <a:avLst/>
          </a:prstGeom>
        </p:spPr>
        <p:txBody>
          <a:bodyPr lIns="91439" tIns="45719" rIns="91439" bIns="45719">
            <a:noAutofit/>
          </a:bodyPr>
          <a:lstStyle/>
          <a:p>
            <a:endParaRPr/>
          </a:p>
        </p:txBody>
      </p:sp>
      <p:sp>
        <p:nvSpPr>
          <p:cNvPr id="116" name="Image"/>
          <p:cNvSpPr>
            <a:spLocks noGrp="1"/>
          </p:cNvSpPr>
          <p:nvPr>
            <p:ph type="pic" idx="15"/>
          </p:nvPr>
        </p:nvSpPr>
        <p:spPr>
          <a:xfrm>
            <a:off x="0" y="0"/>
            <a:ext cx="6468534" cy="9753600"/>
          </a:xfrm>
          <a:prstGeom prst="rect">
            <a:avLst/>
          </a:prstGeom>
        </p:spPr>
        <p:txBody>
          <a:bodyPr lIns="91439" tIns="45719" rIns="91439" bIns="45719">
            <a:noAutofit/>
          </a:bodyPr>
          <a:lstStyle/>
          <a:p>
            <a:endParaRPr/>
          </a:p>
        </p:txBody>
      </p:sp>
      <p:sp>
        <p:nvSpPr>
          <p:cNvPr id="117"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theme" Target="../theme/theme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a:spLocks noGrp="1"/>
          </p:cNvSpPr>
          <p:nvPr>
            <p:ph type="title"/>
          </p:nvPr>
        </p:nvSpPr>
        <p:spPr>
          <a:xfrm>
            <a:off x="406400" y="1536700"/>
            <a:ext cx="12192000" cy="7239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r>
              <a:t>Title Text</a:t>
            </a:r>
          </a:p>
        </p:txBody>
      </p:sp>
      <p:sp>
        <p:nvSpPr>
          <p:cNvPr id="3" name="Body Level One…"/>
          <p:cNvSpPr>
            <a:spLocks noGrp="1"/>
          </p:cNvSpPr>
          <p:nvPr>
            <p:ph type="body" idx="1"/>
          </p:nvPr>
        </p:nvSpPr>
        <p:spPr>
          <a:xfrm>
            <a:off x="406400" y="2743200"/>
            <a:ext cx="12192000" cy="61087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a:spLocks noGrp="1"/>
          </p:cNvSpPr>
          <p:nvPr>
            <p:ph type="sldNum" sz="quarter" idx="2"/>
          </p:nvPr>
        </p:nvSpPr>
        <p:spPr>
          <a:xfrm>
            <a:off x="12186622" y="431800"/>
            <a:ext cx="406897" cy="457200"/>
          </a:xfrm>
          <a:prstGeom prst="rect">
            <a:avLst/>
          </a:prstGeom>
          <a:ln w="12700">
            <a:miter lim="400000"/>
          </a:ln>
        </p:spPr>
        <p:txBody>
          <a:bodyPr wrap="none" lIns="50800" tIns="50800" rIns="50800" bIns="50800">
            <a:spAutoFit/>
          </a:bodyPr>
          <a:lstStyle>
            <a:lvl1pPr algn="r">
              <a:lnSpc>
                <a:spcPct val="80000"/>
              </a:lnSpc>
              <a:spcBef>
                <a:spcPts val="0"/>
              </a:spcBef>
              <a:defRPr sz="2400">
                <a:latin typeface="DIN Alternate"/>
                <a:ea typeface="DIN Alternate"/>
                <a:cs typeface="DIN Alternate"/>
                <a:sym typeface="DIN Alternate"/>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Lst>
  <p:transition spd="med"/>
  <p:hf hdr="0" ftr="0" dt="0"/>
  <p:txStyles>
    <p:titleStyle>
      <a:lvl1pPr marL="0" marR="0" indent="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1pPr>
      <a:lvl2pPr marL="0" marR="0" indent="22860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2pPr>
      <a:lvl3pPr marL="0" marR="0" indent="45720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3pPr>
      <a:lvl4pPr marL="0" marR="0" indent="68580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4pPr>
      <a:lvl5pPr marL="0" marR="0" indent="91440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5pPr>
      <a:lvl6pPr marL="0" marR="0" indent="114300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6pPr>
      <a:lvl7pPr marL="0" marR="0" indent="137160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7pPr>
      <a:lvl8pPr marL="0" marR="0" indent="160020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8pPr>
      <a:lvl9pPr marL="0" marR="0" indent="182880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9pPr>
    </p:titleStyle>
    <p:bodyStyle>
      <a:lvl1pPr marL="444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1pPr>
      <a:lvl2pPr marL="889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2pPr>
      <a:lvl3pPr marL="1333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3pPr>
      <a:lvl4pPr marL="1778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4pPr>
      <a:lvl5pPr marL="2222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5pPr>
      <a:lvl6pPr marL="2667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6pPr>
      <a:lvl7pPr marL="3111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7pPr>
      <a:lvl8pPr marL="3556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8pPr>
      <a:lvl9pPr marL="4000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9pPr>
    </p:bodyStyle>
    <p:otherStyle>
      <a:lvl1pPr marL="0" marR="0" indent="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1pPr>
      <a:lvl2pPr marL="0" marR="0" indent="2286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2pPr>
      <a:lvl3pPr marL="0" marR="0" indent="4572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3pPr>
      <a:lvl4pPr marL="0" marR="0" indent="6858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4pPr>
      <a:lvl5pPr marL="0" marR="0" indent="9144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5pPr>
      <a:lvl6pPr marL="0" marR="0" indent="11430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6pPr>
      <a:lvl7pPr marL="0" marR="0" indent="13716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7pPr>
      <a:lvl8pPr marL="0" marR="0" indent="16002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8pPr>
      <a:lvl9pPr marL="0" marR="0" indent="18288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a:spLocks noGrp="1"/>
          </p:cNvSpPr>
          <p:nvPr>
            <p:ph type="title"/>
          </p:nvPr>
        </p:nvSpPr>
        <p:spPr>
          <a:xfrm>
            <a:off x="406400" y="1536700"/>
            <a:ext cx="12192000" cy="7239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r>
              <a:t>Title Text</a:t>
            </a:r>
          </a:p>
        </p:txBody>
      </p:sp>
      <p:sp>
        <p:nvSpPr>
          <p:cNvPr id="3" name="Body Level One…"/>
          <p:cNvSpPr>
            <a:spLocks noGrp="1"/>
          </p:cNvSpPr>
          <p:nvPr>
            <p:ph type="body" idx="1"/>
          </p:nvPr>
        </p:nvSpPr>
        <p:spPr>
          <a:xfrm>
            <a:off x="406400" y="2743200"/>
            <a:ext cx="12192000" cy="61087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a:spLocks noGrp="1"/>
          </p:cNvSpPr>
          <p:nvPr>
            <p:ph type="sldNum" sz="quarter" idx="2"/>
          </p:nvPr>
        </p:nvSpPr>
        <p:spPr>
          <a:xfrm>
            <a:off x="12186622" y="431800"/>
            <a:ext cx="406897" cy="457200"/>
          </a:xfrm>
          <a:prstGeom prst="rect">
            <a:avLst/>
          </a:prstGeom>
          <a:ln w="12700">
            <a:miter lim="400000"/>
          </a:ln>
        </p:spPr>
        <p:txBody>
          <a:bodyPr wrap="none" lIns="50800" tIns="50800" rIns="50800" bIns="50800">
            <a:spAutoFit/>
          </a:bodyPr>
          <a:lstStyle>
            <a:lvl1pPr algn="r">
              <a:lnSpc>
                <a:spcPct val="80000"/>
              </a:lnSpc>
              <a:spcBef>
                <a:spcPts val="0"/>
              </a:spcBef>
              <a:defRPr sz="2400">
                <a:latin typeface="DIN Alternate"/>
                <a:ea typeface="DIN Alternate"/>
                <a:cs typeface="DIN Alternate"/>
                <a:sym typeface="DIN Alternate"/>
              </a:defRPr>
            </a:lvl1pPr>
          </a:lstStyle>
          <a:p>
            <a:fld id="{86CB4B4D-7CA3-9044-876B-883B54F8677D}" type="slidenum">
              <a:rPr/>
              <a:pPr/>
              <a:t>‹#›</a:t>
            </a:fld>
            <a:endParaRPr/>
          </a:p>
        </p:txBody>
      </p:sp>
    </p:spTree>
    <p:extLst>
      <p:ext uri="{BB962C8B-B14F-4D97-AF65-F5344CB8AC3E}">
        <p14:creationId xmlns:p14="http://schemas.microsoft.com/office/powerpoint/2010/main" val="1621866134"/>
      </p:ext>
    </p:extLst>
  </p:cSld>
  <p:clrMap bg1="dk1" tx1="lt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Lst>
  <p:transition spd="med"/>
  <p:txStyles>
    <p:titleStyle>
      <a:lvl1pPr marL="0" marR="0" indent="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1pPr>
      <a:lvl2pPr marL="0" marR="0" indent="22860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2pPr>
      <a:lvl3pPr marL="0" marR="0" indent="45720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3pPr>
      <a:lvl4pPr marL="0" marR="0" indent="68580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4pPr>
      <a:lvl5pPr marL="0" marR="0" indent="91440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5pPr>
      <a:lvl6pPr marL="0" marR="0" indent="114300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6pPr>
      <a:lvl7pPr marL="0" marR="0" indent="137160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7pPr>
      <a:lvl8pPr marL="0" marR="0" indent="160020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8pPr>
      <a:lvl9pPr marL="0" marR="0" indent="182880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9pPr>
    </p:titleStyle>
    <p:bodyStyle>
      <a:lvl1pPr marL="444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1pPr>
      <a:lvl2pPr marL="889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2pPr>
      <a:lvl3pPr marL="1333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3pPr>
      <a:lvl4pPr marL="1778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4pPr>
      <a:lvl5pPr marL="2222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5pPr>
      <a:lvl6pPr marL="2667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6pPr>
      <a:lvl7pPr marL="3111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7pPr>
      <a:lvl8pPr marL="3556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8pPr>
      <a:lvl9pPr marL="4000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9pPr>
    </p:bodyStyle>
    <p:otherStyle>
      <a:lvl1pPr marL="0" marR="0" indent="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1pPr>
      <a:lvl2pPr marL="0" marR="0" indent="2286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2pPr>
      <a:lvl3pPr marL="0" marR="0" indent="4572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3pPr>
      <a:lvl4pPr marL="0" marR="0" indent="6858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4pPr>
      <a:lvl5pPr marL="0" marR="0" indent="9144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5pPr>
      <a:lvl6pPr marL="0" marR="0" indent="11430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6pPr>
      <a:lvl7pPr marL="0" marR="0" indent="13716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7pPr>
      <a:lvl8pPr marL="0" marR="0" indent="16002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8pPr>
      <a:lvl9pPr marL="0" marR="0" indent="18288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chart" Target="../charts/chart17.xml"/><Relationship Id="rId4" Type="http://schemas.openxmlformats.org/officeDocument/2006/relationships/chart" Target="../charts/chart16.xml"/></Relationships>
</file>

<file path=ppt/slides/_rels/slide1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chart" Target="../charts/chart21.xml"/><Relationship Id="rId4" Type="http://schemas.openxmlformats.org/officeDocument/2006/relationships/chart" Target="../charts/chart20.xml"/></Relationships>
</file>

<file path=ppt/slides/_rels/slide16.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chart" Target="../charts/chart25.xml"/><Relationship Id="rId4" Type="http://schemas.openxmlformats.org/officeDocument/2006/relationships/chart" Target="../charts/chart24.xml"/></Relationships>
</file>

<file path=ppt/slides/_rels/slide18.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chart" Target="../charts/chart29.xml"/><Relationship Id="rId4" Type="http://schemas.openxmlformats.org/officeDocument/2006/relationships/chart" Target="../charts/chart2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s>
</file>

<file path=ppt/slides/_rels/slide21.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chart" Target="../charts/chart38.xml"/><Relationship Id="rId5" Type="http://schemas.openxmlformats.org/officeDocument/2006/relationships/chart" Target="../charts/chart37.xml"/><Relationship Id="rId4" Type="http://schemas.openxmlformats.org/officeDocument/2006/relationships/chart" Target="../charts/chart36.xml"/></Relationships>
</file>

<file path=ppt/slides/_rels/slide22.xml.rels><?xml version="1.0" encoding="UTF-8" standalone="yes"?>
<Relationships xmlns="http://schemas.openxmlformats.org/package/2006/relationships"><Relationship Id="rId3" Type="http://schemas.openxmlformats.org/officeDocument/2006/relationships/chart" Target="../charts/chart39.xml"/><Relationship Id="rId7" Type="http://schemas.openxmlformats.org/officeDocument/2006/relationships/chart" Target="../charts/chart43.xm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chart" Target="../charts/chart42.xml"/><Relationship Id="rId5" Type="http://schemas.openxmlformats.org/officeDocument/2006/relationships/chart" Target="../charts/chart41.xml"/><Relationship Id="rId4" Type="http://schemas.openxmlformats.org/officeDocument/2006/relationships/chart" Target="../charts/chart40.xml"/></Relationships>
</file>

<file path=ppt/slides/_rels/slide23.xml.rels><?xml version="1.0" encoding="UTF-8" standalone="yes"?>
<Relationships xmlns="http://schemas.openxmlformats.org/package/2006/relationships"><Relationship Id="rId3" Type="http://schemas.openxmlformats.org/officeDocument/2006/relationships/chart" Target="../charts/chart44.xml"/><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24.xml.rels><?xml version="1.0" encoding="UTF-8" standalone="yes"?>
<Relationships xmlns="http://schemas.openxmlformats.org/package/2006/relationships"><Relationship Id="rId8" Type="http://schemas.openxmlformats.org/officeDocument/2006/relationships/chart" Target="../charts/chart53.xml"/><Relationship Id="rId3" Type="http://schemas.openxmlformats.org/officeDocument/2006/relationships/chart" Target="../charts/chart48.xml"/><Relationship Id="rId7" Type="http://schemas.openxmlformats.org/officeDocument/2006/relationships/chart" Target="../charts/chart52.xml"/><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chart" Target="../charts/chart51.xml"/><Relationship Id="rId5" Type="http://schemas.openxmlformats.org/officeDocument/2006/relationships/chart" Target="../charts/chart50.xml"/><Relationship Id="rId4" Type="http://schemas.openxmlformats.org/officeDocument/2006/relationships/chart" Target="../charts/chart49.xml"/></Relationships>
</file>

<file path=ppt/slides/_rels/slide25.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6.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chart" Target="../charts/chart61.xml"/><Relationship Id="rId5" Type="http://schemas.openxmlformats.org/officeDocument/2006/relationships/chart" Target="../charts/chart60.xml"/><Relationship Id="rId4" Type="http://schemas.openxmlformats.org/officeDocument/2006/relationships/chart" Target="../charts/chart59.xml"/></Relationships>
</file>

<file path=ppt/slides/_rels/slide27.xml.rels><?xml version="1.0" encoding="UTF-8" standalone="yes"?>
<Relationships xmlns="http://schemas.openxmlformats.org/package/2006/relationships"><Relationship Id="rId3" Type="http://schemas.openxmlformats.org/officeDocument/2006/relationships/chart" Target="../charts/chart62.xml"/><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chart" Target="../charts/chart65.xml"/><Relationship Id="rId5" Type="http://schemas.openxmlformats.org/officeDocument/2006/relationships/chart" Target="../charts/chart64.xml"/><Relationship Id="rId4" Type="http://schemas.openxmlformats.org/officeDocument/2006/relationships/chart" Target="../charts/chart63.xml"/></Relationships>
</file>

<file path=ppt/slides/_rels/slide28.xml.rels><?xml version="1.0" encoding="UTF-8" standalone="yes"?>
<Relationships xmlns="http://schemas.openxmlformats.org/package/2006/relationships"><Relationship Id="rId3" Type="http://schemas.openxmlformats.org/officeDocument/2006/relationships/chart" Target="../charts/chart66.xml"/><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chart" Target="../charts/chart68.xml"/><Relationship Id="rId4" Type="http://schemas.openxmlformats.org/officeDocument/2006/relationships/chart" Target="../charts/chart67.xml"/></Relationships>
</file>

<file path=ppt/slides/_rels/slide29.xml.rels><?xml version="1.0" encoding="UTF-8" standalone="yes"?>
<Relationships xmlns="http://schemas.openxmlformats.org/package/2006/relationships"><Relationship Id="rId3" Type="http://schemas.openxmlformats.org/officeDocument/2006/relationships/chart" Target="../charts/chart69.xml"/><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chart" Target="../charts/chart71.xml"/><Relationship Id="rId4" Type="http://schemas.openxmlformats.org/officeDocument/2006/relationships/chart" Target="../charts/chart7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chart" Target="../charts/chart72.xml"/><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chart" Target="../charts/chart73.xml"/></Relationships>
</file>

<file path=ppt/slides/_rels/slide31.xml.rels><?xml version="1.0" encoding="UTF-8" standalone="yes"?>
<Relationships xmlns="http://schemas.openxmlformats.org/package/2006/relationships"><Relationship Id="rId3" Type="http://schemas.openxmlformats.org/officeDocument/2006/relationships/chart" Target="../charts/chart74.xml"/><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chart" Target="../charts/chart75.xml"/></Relationships>
</file>

<file path=ppt/slides/_rels/slide32.xml.rels><?xml version="1.0" encoding="UTF-8" standalone="yes"?>
<Relationships xmlns="http://schemas.openxmlformats.org/package/2006/relationships"><Relationship Id="rId3" Type="http://schemas.openxmlformats.org/officeDocument/2006/relationships/chart" Target="../charts/chart76.xml"/><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chart" Target="../charts/chart77.xml"/><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0.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20.xml"/><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20.xml"/><Relationship Id="rId5" Type="http://schemas.openxmlformats.org/officeDocument/2006/relationships/image" Target="../media/image8.png"/><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20.xml"/><Relationship Id="rId4" Type="http://schemas.openxmlformats.org/officeDocument/2006/relationships/image" Target="../media/image10.png"/></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7.xml"/><Relationship Id="rId1" Type="http://schemas.openxmlformats.org/officeDocument/2006/relationships/slideLayout" Target="../slideLayouts/slideLayout20.xml"/><Relationship Id="rId4" Type="http://schemas.openxmlformats.org/officeDocument/2006/relationships/image" Target="../media/image12.png"/></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8.xml"/><Relationship Id="rId1" Type="http://schemas.openxmlformats.org/officeDocument/2006/relationships/slideLayout" Target="../slideLayouts/slideLayout20.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chart" Target="../charts/char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chart" Target="../charts/chart78.xml"/><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chart" Target="../charts/chart81.xml"/><Relationship Id="rId5" Type="http://schemas.openxmlformats.org/officeDocument/2006/relationships/chart" Target="../charts/chart80.xml"/><Relationship Id="rId4" Type="http://schemas.openxmlformats.org/officeDocument/2006/relationships/chart" Target="../charts/chart79.xml"/></Relationships>
</file>

<file path=ppt/slides/_rels/slide43.xml.rels><?xml version="1.0" encoding="UTF-8" standalone="yes"?>
<Relationships xmlns="http://schemas.openxmlformats.org/package/2006/relationships"><Relationship Id="rId3" Type="http://schemas.openxmlformats.org/officeDocument/2006/relationships/chart" Target="../charts/chart82.xml"/><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44.xml.rels><?xml version="1.0" encoding="UTF-8" standalone="yes"?>
<Relationships xmlns="http://schemas.openxmlformats.org/package/2006/relationships"><Relationship Id="rId3" Type="http://schemas.openxmlformats.org/officeDocument/2006/relationships/chart" Target="../charts/chart86.xml"/><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chart" Target="../charts/chart89.xml"/><Relationship Id="rId5" Type="http://schemas.openxmlformats.org/officeDocument/2006/relationships/chart" Target="../charts/chart88.xml"/><Relationship Id="rId4" Type="http://schemas.openxmlformats.org/officeDocument/2006/relationships/chart" Target="../charts/chart87.xml"/></Relationships>
</file>

<file path=ppt/slides/_rels/slide45.xml.rels><?xml version="1.0" encoding="UTF-8" standalone="yes"?>
<Relationships xmlns="http://schemas.openxmlformats.org/package/2006/relationships"><Relationship Id="rId3" Type="http://schemas.openxmlformats.org/officeDocument/2006/relationships/chart" Target="../charts/chart90.xml"/><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chart" Target="../charts/chart93.xml"/><Relationship Id="rId5" Type="http://schemas.openxmlformats.org/officeDocument/2006/relationships/chart" Target="../charts/chart92.xml"/><Relationship Id="rId4" Type="http://schemas.openxmlformats.org/officeDocument/2006/relationships/chart" Target="../charts/chart91.xml"/></Relationships>
</file>

<file path=ppt/slides/_rels/slide46.xml.rels><?xml version="1.0" encoding="UTF-8" standalone="yes"?>
<Relationships xmlns="http://schemas.openxmlformats.org/package/2006/relationships"><Relationship Id="rId3" Type="http://schemas.openxmlformats.org/officeDocument/2006/relationships/chart" Target="../charts/chart94.xml"/><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chart" Target="../charts/chart95.xml"/></Relationships>
</file>

<file path=ppt/slides/_rels/slide47.xml.rels><?xml version="1.0" encoding="UTF-8" standalone="yes"?>
<Relationships xmlns="http://schemas.openxmlformats.org/package/2006/relationships"><Relationship Id="rId3" Type="http://schemas.openxmlformats.org/officeDocument/2006/relationships/chart" Target="../charts/chart96.xml"/><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chart" Target="../charts/chart97.xml"/></Relationships>
</file>

<file path=ppt/slides/_rels/slide48.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chart" Target="../charts/chart99.xml"/></Relationships>
</file>

<file path=ppt/slides/_rels/slide49.xml.rels><?xml version="1.0" encoding="UTF-8" standalone="yes"?>
<Relationships xmlns="http://schemas.openxmlformats.org/package/2006/relationships"><Relationship Id="rId3" Type="http://schemas.openxmlformats.org/officeDocument/2006/relationships/chart" Target="../charts/chart100.xml"/><Relationship Id="rId2" Type="http://schemas.openxmlformats.org/officeDocument/2006/relationships/notesSlide" Target="../notesSlides/notesSlide48.xml"/><Relationship Id="rId1" Type="http://schemas.openxmlformats.org/officeDocument/2006/relationships/slideLayout" Target="../slideLayouts/slideLayout4.xml"/><Relationship Id="rId5" Type="http://schemas.openxmlformats.org/officeDocument/2006/relationships/chart" Target="../charts/chart102.xml"/><Relationship Id="rId4" Type="http://schemas.openxmlformats.org/officeDocument/2006/relationships/chart" Target="../charts/chart101.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chart" Target="../charts/chart4.xml"/></Relationships>
</file>

<file path=ppt/slides/_rels/slide50.xml.rels><?xml version="1.0" encoding="UTF-8" standalone="yes"?>
<Relationships xmlns="http://schemas.openxmlformats.org/package/2006/relationships"><Relationship Id="rId3" Type="http://schemas.openxmlformats.org/officeDocument/2006/relationships/chart" Target="../charts/chart103.xml"/><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chart" Target="../charts/chart104.xml"/></Relationships>
</file>

<file path=ppt/slides/_rels/slide51.xml.rels><?xml version="1.0" encoding="UTF-8" standalone="yes"?>
<Relationships xmlns="http://schemas.openxmlformats.org/package/2006/relationships"><Relationship Id="rId3" Type="http://schemas.openxmlformats.org/officeDocument/2006/relationships/chart" Target="../charts/chart105.xml"/><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chart" Target="../charts/chart106.xml"/></Relationships>
</file>

<file path=ppt/slides/_rels/slide52.xml.rels><?xml version="1.0" encoding="UTF-8" standalone="yes"?>
<Relationships xmlns="http://schemas.openxmlformats.org/package/2006/relationships"><Relationship Id="rId3" Type="http://schemas.openxmlformats.org/officeDocument/2006/relationships/chart" Target="../charts/chart107.xml"/><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chart" Target="../charts/chart108.xml"/></Relationships>
</file>

<file path=ppt/slides/_rels/slide53.xml.rels><?xml version="1.0" encoding="UTF-8" standalone="yes"?>
<Relationships xmlns="http://schemas.openxmlformats.org/package/2006/relationships"><Relationship Id="rId3" Type="http://schemas.openxmlformats.org/officeDocument/2006/relationships/chart" Target="../charts/chart109.xml"/><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chart" Target="../charts/chart110.xml"/></Relationships>
</file>

<file path=ppt/slides/_rels/slide54.xml.rels><?xml version="1.0" encoding="UTF-8" standalone="yes"?>
<Relationships xmlns="http://schemas.openxmlformats.org/package/2006/relationships"><Relationship Id="rId3" Type="http://schemas.openxmlformats.org/officeDocument/2006/relationships/chart" Target="../charts/chart111.xml"/><Relationship Id="rId2" Type="http://schemas.openxmlformats.org/officeDocument/2006/relationships/notesSlide" Target="../notesSlides/notesSlide53.xml"/><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3" Type="http://schemas.openxmlformats.org/officeDocument/2006/relationships/chart" Target="../charts/chart112.xml"/><Relationship Id="rId2" Type="http://schemas.openxmlformats.org/officeDocument/2006/relationships/notesSlide" Target="../notesSlides/notesSlide54.xml"/><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chart" Target="../charts/chart113.xml"/><Relationship Id="rId2" Type="http://schemas.openxmlformats.org/officeDocument/2006/relationships/notesSlide" Target="../notesSlides/notesSlide56.xml"/><Relationship Id="rId1" Type="http://schemas.openxmlformats.org/officeDocument/2006/relationships/slideLayout" Target="../slideLayouts/slideLayout4.xml"/><Relationship Id="rId5" Type="http://schemas.openxmlformats.org/officeDocument/2006/relationships/chart" Target="../charts/chart115.xml"/><Relationship Id="rId4" Type="http://schemas.openxmlformats.org/officeDocument/2006/relationships/chart" Target="../charts/chart114.xml"/></Relationships>
</file>

<file path=ppt/slides/_rels/slide58.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openxmlformats.org/officeDocument/2006/relationships/chart" Target="../charts/chart117.xml"/></Relationships>
</file>

<file path=ppt/slides/_rels/slide59.xml.rels><?xml version="1.0" encoding="UTF-8" standalone="yes"?>
<Relationships xmlns="http://schemas.openxmlformats.org/package/2006/relationships"><Relationship Id="rId3" Type="http://schemas.openxmlformats.org/officeDocument/2006/relationships/chart" Target="../charts/chart118.xml"/><Relationship Id="rId2" Type="http://schemas.openxmlformats.org/officeDocument/2006/relationships/notesSlide" Target="../notesSlides/notesSlide58.xml"/><Relationship Id="rId1" Type="http://schemas.openxmlformats.org/officeDocument/2006/relationships/slideLayout" Target="../slideLayouts/slideLayout4.xml"/><Relationship Id="rId4" Type="http://schemas.openxmlformats.org/officeDocument/2006/relationships/chart" Target="../charts/chart119.xml"/></Relationships>
</file>

<file path=ppt/slides/_rels/slide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chart" Target="../charts/chart121.xml"/><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chart" Target="../charts/chart122.xml"/><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chart" Target="../charts/chart123.xml"/><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chart" Target="../charts/chart125.xml"/><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chart" Target="../charts/chart126.xml"/><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chart" Target="../charts/chart127.xml"/><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notesSlide" Target="../notesSlides/notesSlide67.xml"/><Relationship Id="rId1" Type="http://schemas.openxmlformats.org/officeDocument/2006/relationships/slideLayout" Target="../slideLayouts/slideLayout4.xml"/><Relationship Id="rId5" Type="http://schemas.openxmlformats.org/officeDocument/2006/relationships/chart" Target="../charts/chart130.xml"/><Relationship Id="rId4" Type="http://schemas.openxmlformats.org/officeDocument/2006/relationships/chart" Target="../charts/chart129.xml"/></Relationships>
</file>

<file path=ppt/slides/_rels/slide69.xml.rels><?xml version="1.0" encoding="UTF-8" standalone="yes"?>
<Relationships xmlns="http://schemas.openxmlformats.org/package/2006/relationships"><Relationship Id="rId3" Type="http://schemas.openxmlformats.org/officeDocument/2006/relationships/chart" Target="../charts/chart131.xml"/><Relationship Id="rId2" Type="http://schemas.openxmlformats.org/officeDocument/2006/relationships/notesSlide" Target="../notesSlides/notesSlide68.xml"/><Relationship Id="rId1" Type="http://schemas.openxmlformats.org/officeDocument/2006/relationships/slideLayout" Target="../slideLayouts/slideLayout4.xml"/><Relationship Id="rId4" Type="http://schemas.openxmlformats.org/officeDocument/2006/relationships/chart" Target="../charts/chart132.xml"/></Relationships>
</file>

<file path=ppt/slides/_rels/slide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chart" Target="../charts/chart7.xml"/></Relationships>
</file>

<file path=ppt/slides/_rels/slide70.xml.rels><?xml version="1.0" encoding="UTF-8" standalone="yes"?>
<Relationships xmlns="http://schemas.openxmlformats.org/package/2006/relationships"><Relationship Id="rId3" Type="http://schemas.openxmlformats.org/officeDocument/2006/relationships/chart" Target="../charts/chart133.xml"/><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chart" Target="../charts/chart134.xml"/><Relationship Id="rId2" Type="http://schemas.openxmlformats.org/officeDocument/2006/relationships/notesSlide" Target="../notesSlides/notesSlide70.xml"/><Relationship Id="rId1" Type="http://schemas.openxmlformats.org/officeDocument/2006/relationships/slideLayout" Target="../slideLayouts/slideLayout4.xml"/><Relationship Id="rId6" Type="http://schemas.openxmlformats.org/officeDocument/2006/relationships/chart" Target="../charts/chart137.xml"/><Relationship Id="rId5" Type="http://schemas.openxmlformats.org/officeDocument/2006/relationships/chart" Target="../charts/chart136.xml"/><Relationship Id="rId4" Type="http://schemas.openxmlformats.org/officeDocument/2006/relationships/chart" Target="../charts/chart135.xml"/></Relationships>
</file>

<file path=ppt/slides/_rels/slide72.xml.rels><?xml version="1.0" encoding="UTF-8" standalone="yes"?>
<Relationships xmlns="http://schemas.openxmlformats.org/package/2006/relationships"><Relationship Id="rId3" Type="http://schemas.openxmlformats.org/officeDocument/2006/relationships/chart" Target="../charts/chart138.xml"/><Relationship Id="rId2" Type="http://schemas.openxmlformats.org/officeDocument/2006/relationships/notesSlide" Target="../notesSlides/notesSlide71.xml"/><Relationship Id="rId1" Type="http://schemas.openxmlformats.org/officeDocument/2006/relationships/slideLayout" Target="../slideLayouts/slideLayout4.xml"/><Relationship Id="rId5" Type="http://schemas.openxmlformats.org/officeDocument/2006/relationships/chart" Target="../charts/chart140.xml"/><Relationship Id="rId4" Type="http://schemas.openxmlformats.org/officeDocument/2006/relationships/chart" Target="../charts/chart139.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chart" Target="../charts/chart9.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Rectangle"/>
          <p:cNvSpPr/>
          <p:nvPr/>
        </p:nvSpPr>
        <p:spPr>
          <a:xfrm>
            <a:off x="131265" y="203200"/>
            <a:ext cx="12742271" cy="9475094"/>
          </a:xfrm>
          <a:prstGeom prst="rect">
            <a:avLst/>
          </a:prstGeom>
          <a:solidFill>
            <a:srgbClr val="FFFFFF"/>
          </a:solidFill>
          <a:ln w="63500">
            <a:solidFill>
              <a:schemeClr val="accent3"/>
            </a:solidFill>
            <a:miter lim="400000"/>
          </a:ln>
        </p:spPr>
        <p:txBody>
          <a:bodyPr lIns="50800" tIns="50800" rIns="50800" bIns="50800" anchor="ctr"/>
          <a:lstStyle/>
          <a:p>
            <a:pPr algn="ctr">
              <a:lnSpc>
                <a:spcPct val="80000"/>
              </a:lnSpc>
              <a:spcBef>
                <a:spcPts val="0"/>
              </a:spcBef>
              <a:defRPr sz="2800" cap="all">
                <a:solidFill>
                  <a:srgbClr val="FFFFFF"/>
                </a:solidFill>
                <a:latin typeface="+mn-lt"/>
                <a:ea typeface="+mn-ea"/>
                <a:cs typeface="+mn-cs"/>
                <a:sym typeface="DIN Condensed"/>
              </a:defRPr>
            </a:pPr>
            <a:endParaRPr>
              <a:solidFill>
                <a:schemeClr val="accent3">
                  <a:lumMod val="40000"/>
                  <a:lumOff val="60000"/>
                </a:schemeClr>
              </a:solidFill>
            </a:endParaRPr>
          </a:p>
        </p:txBody>
      </p:sp>
      <p:sp>
        <p:nvSpPr>
          <p:cNvPr id="181" name="Comprehensive data pack"/>
          <p:cNvSpPr/>
          <p:nvPr/>
        </p:nvSpPr>
        <p:spPr>
          <a:xfrm>
            <a:off x="749300" y="1801527"/>
            <a:ext cx="11352759" cy="3044478"/>
          </a:xfrm>
          <a:prstGeom prst="rect">
            <a:avLst/>
          </a:prstGeom>
          <a:noFill/>
          <a:ln w="12700">
            <a:miter lim="400000"/>
          </a:ln>
          <a:extLst>
            <a:ext uri="{C572A759-6A51-4108-AA02-DFA0A04FC94B}">
              <ma14:wrappingTextBoxFlag xmlns="" xmlns:ma14="http://schemas.microsoft.com/office/mac/drawingml/2011/main" val="1"/>
            </a:ext>
          </a:extLst>
        </p:spPr>
        <p:txBody>
          <a:bodyPr lIns="50800" tIns="50800" rIns="50800" bIns="50800">
            <a:normAutofit fontScale="62500" lnSpcReduction="20000"/>
          </a:bodyPr>
          <a:lstStyle>
            <a:lvl1pPr defTabSz="297941">
              <a:lnSpc>
                <a:spcPct val="80000"/>
              </a:lnSpc>
              <a:spcBef>
                <a:spcPts val="0"/>
              </a:spcBef>
              <a:defRPr sz="10200" cap="all">
                <a:solidFill>
                  <a:schemeClr val="accent3">
                    <a:hueOff val="-1187647"/>
                    <a:satOff val="22407"/>
                    <a:lumOff val="18627"/>
                  </a:schemeClr>
                </a:solidFill>
                <a:latin typeface="+mn-lt"/>
                <a:ea typeface="+mn-ea"/>
                <a:cs typeface="+mn-cs"/>
                <a:sym typeface="DIN Condensed"/>
              </a:defRPr>
            </a:lvl1pPr>
          </a:lstStyle>
          <a:p>
            <a:r>
              <a:rPr lang="en-GB" dirty="0">
                <a:solidFill>
                  <a:schemeClr val="accent3">
                    <a:lumMod val="60000"/>
                    <a:lumOff val="40000"/>
                  </a:schemeClr>
                </a:solidFill>
              </a:rPr>
              <a:t>Riverbank </a:t>
            </a:r>
          </a:p>
          <a:p>
            <a:r>
              <a:rPr lang="en-GB" dirty="0">
                <a:solidFill>
                  <a:schemeClr val="accent3">
                    <a:lumMod val="60000"/>
                    <a:lumOff val="40000"/>
                  </a:schemeClr>
                </a:solidFill>
              </a:rPr>
              <a:t>School </a:t>
            </a:r>
          </a:p>
          <a:p>
            <a:endParaRPr lang="en-GB" dirty="0">
              <a:solidFill>
                <a:schemeClr val="accent3">
                  <a:lumMod val="60000"/>
                  <a:lumOff val="40000"/>
                </a:schemeClr>
              </a:solidFill>
            </a:endParaRPr>
          </a:p>
          <a:p>
            <a:r>
              <a:rPr lang="en-GB" dirty="0">
                <a:solidFill>
                  <a:schemeClr val="accent3">
                    <a:lumMod val="60000"/>
                    <a:lumOff val="40000"/>
                  </a:schemeClr>
                </a:solidFill>
              </a:rPr>
              <a:t>Comprehensive</a:t>
            </a:r>
          </a:p>
          <a:p>
            <a:r>
              <a:rPr dirty="0">
                <a:solidFill>
                  <a:schemeClr val="accent3">
                    <a:lumMod val="60000"/>
                    <a:lumOff val="40000"/>
                  </a:schemeClr>
                </a:solidFill>
              </a:rPr>
              <a:t>data pack</a:t>
            </a:r>
          </a:p>
        </p:txBody>
      </p:sp>
      <p:sp>
        <p:nvSpPr>
          <p:cNvPr id="182" name="2016 - 2017"/>
          <p:cNvSpPr/>
          <p:nvPr/>
        </p:nvSpPr>
        <p:spPr>
          <a:xfrm>
            <a:off x="749300" y="4823009"/>
            <a:ext cx="9802168" cy="93895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b">
            <a:normAutofit/>
          </a:bodyPr>
          <a:lstStyle>
            <a:lvl1pPr>
              <a:lnSpc>
                <a:spcPct val="80000"/>
              </a:lnSpc>
              <a:spcBef>
                <a:spcPts val="2300"/>
              </a:spcBef>
              <a:defRPr sz="5400" cap="all">
                <a:solidFill>
                  <a:srgbClr val="A6AAA9"/>
                </a:solidFill>
                <a:latin typeface="DIN Alternate"/>
                <a:ea typeface="DIN Alternate"/>
                <a:cs typeface="DIN Alternate"/>
                <a:sym typeface="DIN Alternate"/>
              </a:defRPr>
            </a:lvl1pPr>
          </a:lstStyle>
          <a:p>
            <a:r>
              <a:rPr lang="en-GB" dirty="0"/>
              <a:t>2016 - 2019</a:t>
            </a:r>
          </a:p>
        </p:txBody>
      </p:sp>
      <p:sp>
        <p:nvSpPr>
          <p:cNvPr id="2" name="Slide Number Placeholder 1"/>
          <p:cNvSpPr>
            <a:spLocks noGrp="1"/>
          </p:cNvSpPr>
          <p:nvPr>
            <p:ph type="sldNum" sz="quarter" idx="2"/>
          </p:nvPr>
        </p:nvSpPr>
        <p:spPr>
          <a:xfrm>
            <a:off x="12397889" y="203200"/>
            <a:ext cx="406898" cy="457200"/>
          </a:xfrm>
        </p:spPr>
        <p:txBody>
          <a:bodyPr/>
          <a:lstStyle/>
          <a:p>
            <a:fld id="{86CB4B4D-7CA3-9044-876B-883B54F8677D}" type="slidenum">
              <a:rPr lang="en-GB" smtClean="0"/>
              <a:t>1</a:t>
            </a:fld>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2400" y="5292488"/>
            <a:ext cx="5222765" cy="3709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096719"/>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Learners progress / literacy"/>
          <p:cNvSpPr/>
          <p:nvPr/>
        </p:nvSpPr>
        <p:spPr>
          <a:xfrm>
            <a:off x="-23952" y="394888"/>
            <a:ext cx="7689824" cy="820788"/>
          </a:xfrm>
          <a:prstGeom prst="rect">
            <a:avLst/>
          </a:prstGeom>
          <a:solidFill>
            <a:schemeClr val="accent3">
              <a:lumMod val="60000"/>
              <a:lumOff val="40000"/>
            </a:schemeClr>
          </a:solidFill>
          <a:ln w="12700">
            <a:miter lim="400000"/>
          </a:ln>
          <a:extLst>
            <a:ext uri="{C572A759-6A51-4108-AA02-DFA0A04FC94B}">
              <ma14:wrappingTextBoxFlag xmlns:ma14="http://schemas.microsoft.com/office/mac/drawingml/2011/main" xmlns="" val="1"/>
            </a:ext>
          </a:extLst>
        </p:spPr>
        <p:txBody>
          <a:bodyPr lIns="50800" tIns="50800" rIns="50800" bIns="50800" anchor="b">
            <a:normAutofit/>
          </a:bodyPr>
          <a:lstStyle/>
          <a:p>
            <a:pPr algn="ctr">
              <a:lnSpc>
                <a:spcPct val="80000"/>
              </a:lnSpc>
              <a:spcBef>
                <a:spcPts val="0"/>
              </a:spcBef>
              <a:defRPr sz="2800" cap="all">
                <a:solidFill>
                  <a:srgbClr val="FFFFFF"/>
                </a:solidFill>
                <a:latin typeface="+mn-lt"/>
                <a:ea typeface="+mn-ea"/>
                <a:cs typeface="+mn-cs"/>
                <a:sym typeface="DIN Condensed"/>
              </a:defRPr>
            </a:pPr>
            <a:r>
              <a:rPr lang="en-GB" sz="4800" cap="all" dirty="0">
                <a:solidFill>
                  <a:srgbClr val="FFFFFF"/>
                </a:solidFill>
                <a:latin typeface="DIN Condensed"/>
                <a:ea typeface="+mn-ea"/>
                <a:cs typeface="+mn-cs"/>
                <a:sym typeface="DIN Condensed"/>
              </a:rPr>
              <a:t>Contextual data</a:t>
            </a:r>
            <a:r>
              <a:rPr sz="2800" cap="all" dirty="0">
                <a:solidFill>
                  <a:srgbClr val="FFFFFF"/>
                </a:solidFill>
                <a:latin typeface="DIN Condensed"/>
                <a:ea typeface="+mn-ea"/>
                <a:cs typeface="+mn-cs"/>
                <a:sym typeface="DIN Condensed"/>
              </a:rPr>
              <a:t>                                                                      </a:t>
            </a:r>
          </a:p>
        </p:txBody>
      </p:sp>
      <p:sp>
        <p:nvSpPr>
          <p:cNvPr id="261" name="Connecting Steps (B2) Average Literacy Progress"/>
          <p:cNvSpPr/>
          <p:nvPr/>
        </p:nvSpPr>
        <p:spPr>
          <a:xfrm>
            <a:off x="1929843" y="1539353"/>
            <a:ext cx="102657" cy="37959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endParaRPr dirty="0"/>
          </a:p>
        </p:txBody>
      </p:sp>
      <p:sp>
        <p:nvSpPr>
          <p:cNvPr id="3" name="Slide Number Placeholder 2"/>
          <p:cNvSpPr>
            <a:spLocks noGrp="1"/>
          </p:cNvSpPr>
          <p:nvPr>
            <p:ph type="sldNum" sz="quarter" idx="2"/>
          </p:nvPr>
        </p:nvSpPr>
        <p:spPr>
          <a:xfrm>
            <a:off x="12390070" y="166288"/>
            <a:ext cx="406897" cy="457200"/>
          </a:xfrm>
        </p:spPr>
        <p:txBody>
          <a:bodyPr/>
          <a:lstStyle/>
          <a:p>
            <a:fld id="{86CB4B4D-7CA3-9044-876B-883B54F8677D}" type="slidenum">
              <a:rPr lang="en-GB" smtClean="0"/>
              <a:pPr/>
              <a:t>10</a:t>
            </a:fld>
            <a:endParaRPr lang="en-GB" dirty="0"/>
          </a:p>
        </p:txBody>
      </p:sp>
      <p:graphicFrame>
        <p:nvGraphicFramePr>
          <p:cNvPr id="4" name="Chart 3"/>
          <p:cNvGraphicFramePr/>
          <p:nvPr>
            <p:extLst>
              <p:ext uri="{D42A27DB-BD31-4B8C-83A1-F6EECF244321}">
                <p14:modId xmlns:p14="http://schemas.microsoft.com/office/powerpoint/2010/main" val="2624217028"/>
              </p:ext>
            </p:extLst>
          </p:nvPr>
        </p:nvGraphicFramePr>
        <p:xfrm>
          <a:off x="612879" y="1750252"/>
          <a:ext cx="5344318" cy="362368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Table 1"/>
          <p:cNvGraphicFramePr>
            <a:graphicFrameLocks noGrp="1"/>
          </p:cNvGraphicFramePr>
          <p:nvPr>
            <p:extLst>
              <p:ext uri="{D42A27DB-BD31-4B8C-83A1-F6EECF244321}">
                <p14:modId xmlns:p14="http://schemas.microsoft.com/office/powerpoint/2010/main" val="2805635022"/>
              </p:ext>
            </p:extLst>
          </p:nvPr>
        </p:nvGraphicFramePr>
        <p:xfrm>
          <a:off x="5957197" y="1774152"/>
          <a:ext cx="5710688" cy="1833276"/>
        </p:xfrm>
        <a:graphic>
          <a:graphicData uri="http://schemas.openxmlformats.org/drawingml/2006/table">
            <a:tbl>
              <a:tblPr firstRow="1" bandRow="1">
                <a:tableStyleId>{9D7B26C5-4107-4FEC-AEDC-1716B250A1EF}</a:tableStyleId>
              </a:tblPr>
              <a:tblGrid>
                <a:gridCol w="1427672">
                  <a:extLst>
                    <a:ext uri="{9D8B030D-6E8A-4147-A177-3AD203B41FA5}">
                      <a16:colId xmlns:a16="http://schemas.microsoft.com/office/drawing/2014/main" val="20000"/>
                    </a:ext>
                  </a:extLst>
                </a:gridCol>
                <a:gridCol w="1427672">
                  <a:extLst>
                    <a:ext uri="{9D8B030D-6E8A-4147-A177-3AD203B41FA5}">
                      <a16:colId xmlns:a16="http://schemas.microsoft.com/office/drawing/2014/main" val="20001"/>
                    </a:ext>
                  </a:extLst>
                </a:gridCol>
                <a:gridCol w="1427672">
                  <a:extLst>
                    <a:ext uri="{9D8B030D-6E8A-4147-A177-3AD203B41FA5}">
                      <a16:colId xmlns:a16="http://schemas.microsoft.com/office/drawing/2014/main" val="20002"/>
                    </a:ext>
                  </a:extLst>
                </a:gridCol>
                <a:gridCol w="1427672">
                  <a:extLst>
                    <a:ext uri="{9D8B030D-6E8A-4147-A177-3AD203B41FA5}">
                      <a16:colId xmlns:a16="http://schemas.microsoft.com/office/drawing/2014/main" val="20003"/>
                    </a:ext>
                  </a:extLst>
                </a:gridCol>
              </a:tblGrid>
              <a:tr h="611092">
                <a:tc>
                  <a:txBody>
                    <a:bodyPr/>
                    <a:lstStyle/>
                    <a:p>
                      <a:pPr algn="ctr"/>
                      <a:endParaRPr lang="en-GB" sz="1600" b="1" dirty="0">
                        <a:solidFill>
                          <a:schemeClr val="bg1"/>
                        </a:solidFill>
                      </a:endParaRPr>
                    </a:p>
                  </a:txBody>
                  <a:tcPr/>
                </a:tc>
                <a:tc>
                  <a:txBody>
                    <a:bodyPr/>
                    <a:lstStyle/>
                    <a:p>
                      <a:pPr algn="ctr"/>
                      <a:r>
                        <a:rPr lang="en-GB" sz="1600" dirty="0"/>
                        <a:t>2016-17</a:t>
                      </a:r>
                      <a:endParaRPr lang="en-GB" sz="1600" b="1" dirty="0">
                        <a:solidFill>
                          <a:schemeClr val="bg1"/>
                        </a:solidFill>
                      </a:endParaRPr>
                    </a:p>
                  </a:txBody>
                  <a:tcPr/>
                </a:tc>
                <a:tc>
                  <a:txBody>
                    <a:bodyPr/>
                    <a:lstStyle/>
                    <a:p>
                      <a:pPr algn="ctr"/>
                      <a:r>
                        <a:rPr lang="en-GB" sz="1600" dirty="0"/>
                        <a:t>2017-18</a:t>
                      </a:r>
                      <a:endParaRPr lang="en-GB" sz="1600" b="1" dirty="0">
                        <a:solidFill>
                          <a:schemeClr val="bg1"/>
                        </a:solidFill>
                      </a:endParaRPr>
                    </a:p>
                  </a:txBody>
                  <a:tcPr/>
                </a:tc>
                <a:tc>
                  <a:txBody>
                    <a:bodyPr/>
                    <a:lstStyle/>
                    <a:p>
                      <a:pPr algn="ctr"/>
                      <a:r>
                        <a:rPr lang="en-GB" sz="1600" dirty="0"/>
                        <a:t>2018-19</a:t>
                      </a:r>
                      <a:endParaRPr lang="en-GB" sz="1600" b="1" dirty="0">
                        <a:solidFill>
                          <a:schemeClr val="bg1"/>
                        </a:solidFill>
                      </a:endParaRPr>
                    </a:p>
                  </a:txBody>
                  <a:tcPr/>
                </a:tc>
                <a:extLst>
                  <a:ext uri="{0D108BD9-81ED-4DB2-BD59-A6C34878D82A}">
                    <a16:rowId xmlns:a16="http://schemas.microsoft.com/office/drawing/2014/main" val="10000"/>
                  </a:ext>
                </a:extLst>
              </a:tr>
              <a:tr h="611092">
                <a:tc>
                  <a:txBody>
                    <a:bodyPr/>
                    <a:lstStyle/>
                    <a:p>
                      <a:pPr algn="ctr"/>
                      <a:r>
                        <a:rPr lang="en-GB" sz="1600" dirty="0"/>
                        <a:t>IBP</a:t>
                      </a:r>
                      <a:endParaRPr lang="en-GB" sz="1600" b="1" dirty="0">
                        <a:solidFill>
                          <a:schemeClr val="bg1"/>
                        </a:solidFill>
                      </a:endParaRPr>
                    </a:p>
                  </a:txBody>
                  <a:tcPr/>
                </a:tc>
                <a:tc>
                  <a:txBody>
                    <a:bodyPr/>
                    <a:lstStyle/>
                    <a:p>
                      <a:pPr algn="ctr"/>
                      <a:r>
                        <a:rPr lang="en-GB" sz="1600" dirty="0"/>
                        <a:t>0</a:t>
                      </a:r>
                    </a:p>
                  </a:txBody>
                  <a:tcPr/>
                </a:tc>
                <a:tc>
                  <a:txBody>
                    <a:bodyPr/>
                    <a:lstStyle/>
                    <a:p>
                      <a:pPr algn="ctr"/>
                      <a:r>
                        <a:rPr lang="en-GB" sz="1600" dirty="0"/>
                        <a:t>0</a:t>
                      </a:r>
                    </a:p>
                  </a:txBody>
                  <a:tcPr/>
                </a:tc>
                <a:tc>
                  <a:txBody>
                    <a:bodyPr/>
                    <a:lstStyle/>
                    <a:p>
                      <a:pPr algn="ctr"/>
                      <a:r>
                        <a:rPr lang="en-GB" sz="1600" dirty="0"/>
                        <a:t>3</a:t>
                      </a:r>
                    </a:p>
                  </a:txBody>
                  <a:tcPr/>
                </a:tc>
                <a:extLst>
                  <a:ext uri="{0D108BD9-81ED-4DB2-BD59-A6C34878D82A}">
                    <a16:rowId xmlns:a16="http://schemas.microsoft.com/office/drawing/2014/main" val="10001"/>
                  </a:ext>
                </a:extLst>
              </a:tr>
              <a:tr h="611092">
                <a:tc>
                  <a:txBody>
                    <a:bodyPr/>
                    <a:lstStyle/>
                    <a:p>
                      <a:pPr algn="ctr"/>
                      <a:r>
                        <a:rPr lang="en-GB" sz="1600" dirty="0"/>
                        <a:t>No IBP</a:t>
                      </a:r>
                      <a:endParaRPr lang="en-GB" sz="1600" b="1" dirty="0">
                        <a:solidFill>
                          <a:schemeClr val="bg1"/>
                        </a:solidFill>
                      </a:endParaRPr>
                    </a:p>
                  </a:txBody>
                  <a:tcPr/>
                </a:tc>
                <a:tc>
                  <a:txBody>
                    <a:bodyPr/>
                    <a:lstStyle/>
                    <a:p>
                      <a:pPr algn="ctr"/>
                      <a:r>
                        <a:rPr lang="en-GB" sz="1600" dirty="0"/>
                        <a:t>68</a:t>
                      </a:r>
                    </a:p>
                  </a:txBody>
                  <a:tcPr/>
                </a:tc>
                <a:tc>
                  <a:txBody>
                    <a:bodyPr/>
                    <a:lstStyle/>
                    <a:p>
                      <a:pPr algn="ctr"/>
                      <a:r>
                        <a:rPr lang="en-GB" sz="1600" dirty="0"/>
                        <a:t>70</a:t>
                      </a:r>
                    </a:p>
                  </a:txBody>
                  <a:tcPr/>
                </a:tc>
                <a:tc>
                  <a:txBody>
                    <a:bodyPr/>
                    <a:lstStyle/>
                    <a:p>
                      <a:pPr algn="ctr"/>
                      <a:r>
                        <a:rPr lang="en-GB" sz="1600" dirty="0"/>
                        <a:t>67</a:t>
                      </a:r>
                    </a:p>
                  </a:txBody>
                  <a:tcPr/>
                </a:tc>
                <a:extLst>
                  <a:ext uri="{0D108BD9-81ED-4DB2-BD59-A6C34878D82A}">
                    <a16:rowId xmlns:a16="http://schemas.microsoft.com/office/drawing/2014/main" val="10002"/>
                  </a:ext>
                </a:extLst>
              </a:tr>
            </a:tbl>
          </a:graphicData>
        </a:graphic>
      </p:graphicFrame>
      <p:sp>
        <p:nvSpPr>
          <p:cNvPr id="10" name="Connecting Steps (B2) Average Literacy Progress"/>
          <p:cNvSpPr/>
          <p:nvPr/>
        </p:nvSpPr>
        <p:spPr>
          <a:xfrm>
            <a:off x="760309" y="1432216"/>
            <a:ext cx="4323299" cy="31803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r>
              <a:rPr lang="en-GB" sz="1400" dirty="0"/>
              <a:t>Share of pupils following bespoke behaviour plan</a:t>
            </a:r>
            <a:endParaRPr sz="1400" dirty="0"/>
          </a:p>
        </p:txBody>
      </p:sp>
      <p:sp>
        <p:nvSpPr>
          <p:cNvPr id="11" name="Connecting Steps (B2) Average Literacy Progress"/>
          <p:cNvSpPr/>
          <p:nvPr/>
        </p:nvSpPr>
        <p:spPr>
          <a:xfrm>
            <a:off x="7361553" y="4196510"/>
            <a:ext cx="4092467" cy="31803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pPr algn="ctr">
              <a:spcBef>
                <a:spcPts val="0"/>
              </a:spcBef>
            </a:pPr>
            <a:r>
              <a:rPr lang="en-GB" sz="1400" dirty="0"/>
              <a:t>Share of pupils receiving ‘Nurture’ intervention</a:t>
            </a:r>
            <a:endParaRPr sz="1400" dirty="0"/>
          </a:p>
        </p:txBody>
      </p:sp>
      <p:graphicFrame>
        <p:nvGraphicFramePr>
          <p:cNvPr id="12" name="Chart 11"/>
          <p:cNvGraphicFramePr/>
          <p:nvPr>
            <p:extLst>
              <p:ext uri="{D42A27DB-BD31-4B8C-83A1-F6EECF244321}">
                <p14:modId xmlns:p14="http://schemas.microsoft.com/office/powerpoint/2010/main" val="2044929460"/>
              </p:ext>
            </p:extLst>
          </p:nvPr>
        </p:nvGraphicFramePr>
        <p:xfrm>
          <a:off x="6842304" y="4514546"/>
          <a:ext cx="5344318" cy="357703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329531764"/>
              </p:ext>
            </p:extLst>
          </p:nvPr>
        </p:nvGraphicFramePr>
        <p:xfrm>
          <a:off x="1131616" y="6258301"/>
          <a:ext cx="5710688" cy="1833276"/>
        </p:xfrm>
        <a:graphic>
          <a:graphicData uri="http://schemas.openxmlformats.org/drawingml/2006/table">
            <a:tbl>
              <a:tblPr firstRow="1" bandRow="1">
                <a:tableStyleId>{9D7B26C5-4107-4FEC-AEDC-1716B250A1EF}</a:tableStyleId>
              </a:tblPr>
              <a:tblGrid>
                <a:gridCol w="1427672">
                  <a:extLst>
                    <a:ext uri="{9D8B030D-6E8A-4147-A177-3AD203B41FA5}">
                      <a16:colId xmlns:a16="http://schemas.microsoft.com/office/drawing/2014/main" val="20000"/>
                    </a:ext>
                  </a:extLst>
                </a:gridCol>
                <a:gridCol w="1427672">
                  <a:extLst>
                    <a:ext uri="{9D8B030D-6E8A-4147-A177-3AD203B41FA5}">
                      <a16:colId xmlns:a16="http://schemas.microsoft.com/office/drawing/2014/main" val="20001"/>
                    </a:ext>
                  </a:extLst>
                </a:gridCol>
                <a:gridCol w="1427672">
                  <a:extLst>
                    <a:ext uri="{9D8B030D-6E8A-4147-A177-3AD203B41FA5}">
                      <a16:colId xmlns:a16="http://schemas.microsoft.com/office/drawing/2014/main" val="20002"/>
                    </a:ext>
                  </a:extLst>
                </a:gridCol>
                <a:gridCol w="1427672">
                  <a:extLst>
                    <a:ext uri="{9D8B030D-6E8A-4147-A177-3AD203B41FA5}">
                      <a16:colId xmlns:a16="http://schemas.microsoft.com/office/drawing/2014/main" val="20003"/>
                    </a:ext>
                  </a:extLst>
                </a:gridCol>
              </a:tblGrid>
              <a:tr h="611092">
                <a:tc>
                  <a:txBody>
                    <a:bodyPr/>
                    <a:lstStyle/>
                    <a:p>
                      <a:pPr algn="ctr"/>
                      <a:endParaRPr lang="en-GB" sz="1600" b="1" dirty="0">
                        <a:solidFill>
                          <a:schemeClr val="bg1"/>
                        </a:solidFill>
                      </a:endParaRPr>
                    </a:p>
                  </a:txBody>
                  <a:tcPr/>
                </a:tc>
                <a:tc>
                  <a:txBody>
                    <a:bodyPr/>
                    <a:lstStyle/>
                    <a:p>
                      <a:pPr algn="ctr"/>
                      <a:r>
                        <a:rPr lang="en-GB" sz="1600" dirty="0"/>
                        <a:t>2016-17</a:t>
                      </a:r>
                      <a:endParaRPr lang="en-GB" sz="1600" b="1" dirty="0">
                        <a:solidFill>
                          <a:schemeClr val="bg1"/>
                        </a:solidFill>
                      </a:endParaRPr>
                    </a:p>
                  </a:txBody>
                  <a:tcPr/>
                </a:tc>
                <a:tc>
                  <a:txBody>
                    <a:bodyPr/>
                    <a:lstStyle/>
                    <a:p>
                      <a:pPr algn="ctr"/>
                      <a:r>
                        <a:rPr lang="en-GB" sz="1600" dirty="0"/>
                        <a:t>2017-18</a:t>
                      </a:r>
                      <a:endParaRPr lang="en-GB" sz="1600" b="1" dirty="0">
                        <a:solidFill>
                          <a:schemeClr val="bg1"/>
                        </a:solidFill>
                      </a:endParaRPr>
                    </a:p>
                  </a:txBody>
                  <a:tcPr/>
                </a:tc>
                <a:tc>
                  <a:txBody>
                    <a:bodyPr/>
                    <a:lstStyle/>
                    <a:p>
                      <a:pPr algn="ctr"/>
                      <a:r>
                        <a:rPr lang="en-GB" sz="1600" dirty="0"/>
                        <a:t>2018-19</a:t>
                      </a:r>
                      <a:endParaRPr lang="en-GB" sz="1600" b="1" dirty="0">
                        <a:solidFill>
                          <a:schemeClr val="bg1"/>
                        </a:solidFill>
                      </a:endParaRPr>
                    </a:p>
                  </a:txBody>
                  <a:tcPr/>
                </a:tc>
                <a:extLst>
                  <a:ext uri="{0D108BD9-81ED-4DB2-BD59-A6C34878D82A}">
                    <a16:rowId xmlns:a16="http://schemas.microsoft.com/office/drawing/2014/main" val="10000"/>
                  </a:ext>
                </a:extLst>
              </a:tr>
              <a:tr h="611092">
                <a:tc>
                  <a:txBody>
                    <a:bodyPr/>
                    <a:lstStyle/>
                    <a:p>
                      <a:pPr algn="ctr"/>
                      <a:r>
                        <a:rPr lang="en-GB" sz="1600" dirty="0"/>
                        <a:t>Nurture</a:t>
                      </a:r>
                      <a:r>
                        <a:rPr lang="en-GB" sz="1600" baseline="0" dirty="0"/>
                        <a:t> </a:t>
                      </a:r>
                      <a:r>
                        <a:rPr lang="en-GB" sz="1600" dirty="0"/>
                        <a:t>Support</a:t>
                      </a:r>
                      <a:endParaRPr lang="en-GB" sz="1600" b="1" dirty="0">
                        <a:solidFill>
                          <a:schemeClr val="bg1"/>
                        </a:solidFill>
                      </a:endParaRPr>
                    </a:p>
                  </a:txBody>
                  <a:tcPr/>
                </a:tc>
                <a:tc>
                  <a:txBody>
                    <a:bodyPr/>
                    <a:lstStyle/>
                    <a:p>
                      <a:pPr algn="ctr"/>
                      <a:r>
                        <a:rPr lang="en-GB" sz="1600" dirty="0"/>
                        <a:t>10</a:t>
                      </a:r>
                    </a:p>
                  </a:txBody>
                  <a:tcPr/>
                </a:tc>
                <a:tc>
                  <a:txBody>
                    <a:bodyPr/>
                    <a:lstStyle/>
                    <a:p>
                      <a:pPr algn="ctr"/>
                      <a:r>
                        <a:rPr lang="en-GB" sz="1600" dirty="0"/>
                        <a:t>14</a:t>
                      </a:r>
                    </a:p>
                  </a:txBody>
                  <a:tcPr/>
                </a:tc>
                <a:tc>
                  <a:txBody>
                    <a:bodyPr/>
                    <a:lstStyle/>
                    <a:p>
                      <a:pPr algn="ctr"/>
                      <a:r>
                        <a:rPr lang="en-GB" sz="1600" dirty="0"/>
                        <a:t>15</a:t>
                      </a:r>
                    </a:p>
                  </a:txBody>
                  <a:tcPr/>
                </a:tc>
                <a:extLst>
                  <a:ext uri="{0D108BD9-81ED-4DB2-BD59-A6C34878D82A}">
                    <a16:rowId xmlns:a16="http://schemas.microsoft.com/office/drawing/2014/main" val="10001"/>
                  </a:ext>
                </a:extLst>
              </a:tr>
              <a:tr h="611092">
                <a:tc>
                  <a:txBody>
                    <a:bodyPr/>
                    <a:lstStyle/>
                    <a:p>
                      <a:pPr algn="ctr"/>
                      <a:r>
                        <a:rPr lang="en-GB" sz="1600" dirty="0"/>
                        <a:t>No Support</a:t>
                      </a:r>
                      <a:endParaRPr lang="en-GB" sz="1600" b="1" dirty="0">
                        <a:solidFill>
                          <a:schemeClr val="bg1"/>
                        </a:solidFill>
                      </a:endParaRPr>
                    </a:p>
                  </a:txBody>
                  <a:tcPr/>
                </a:tc>
                <a:tc>
                  <a:txBody>
                    <a:bodyPr/>
                    <a:lstStyle/>
                    <a:p>
                      <a:pPr algn="ctr"/>
                      <a:r>
                        <a:rPr lang="en-GB" sz="1600" dirty="0"/>
                        <a:t>58</a:t>
                      </a:r>
                    </a:p>
                  </a:txBody>
                  <a:tcPr/>
                </a:tc>
                <a:tc>
                  <a:txBody>
                    <a:bodyPr/>
                    <a:lstStyle/>
                    <a:p>
                      <a:pPr algn="ctr"/>
                      <a:r>
                        <a:rPr lang="en-GB" sz="1600" dirty="0"/>
                        <a:t>56</a:t>
                      </a:r>
                    </a:p>
                  </a:txBody>
                  <a:tcPr/>
                </a:tc>
                <a:tc>
                  <a:txBody>
                    <a:bodyPr/>
                    <a:lstStyle/>
                    <a:p>
                      <a:pPr algn="ctr"/>
                      <a:r>
                        <a:rPr lang="en-GB" sz="1600" dirty="0"/>
                        <a:t>55</a:t>
                      </a:r>
                    </a:p>
                  </a:txBody>
                  <a:tcPr/>
                </a:tc>
                <a:extLst>
                  <a:ext uri="{0D108BD9-81ED-4DB2-BD59-A6C34878D82A}">
                    <a16:rowId xmlns:a16="http://schemas.microsoft.com/office/drawing/2014/main" val="10002"/>
                  </a:ext>
                </a:extLst>
              </a:tr>
            </a:tbl>
          </a:graphicData>
        </a:graphic>
      </p:graphicFrame>
      <p:sp>
        <p:nvSpPr>
          <p:cNvPr id="14" name="Numbers of students in receipt of free school meals is double the national average. Most students have a travel time of over 30 minutes and as a consequence of this there are interventions in place to ensure students are ready for learning. For example, on arrival there are structured gym sessions for sensory regulation. Free school meals (FSM) numbers are more than twice the national average and out of county placements have decreased significantly due to demand from within the Vale of Glamorgan and the limited space within the school as well as number of other contributing factors."/>
          <p:cNvSpPr/>
          <p:nvPr/>
        </p:nvSpPr>
        <p:spPr>
          <a:xfrm>
            <a:off x="413069" y="8337451"/>
            <a:ext cx="12146526" cy="133369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spcBef>
                <a:spcPts val="2800"/>
              </a:spcBef>
              <a:defRPr sz="1600"/>
            </a:pPr>
            <a:r>
              <a:rPr lang="en-GB" sz="1600" b="1" dirty="0">
                <a:solidFill>
                  <a:srgbClr val="8ABE5E">
                    <a:hueOff val="1971429"/>
                    <a:satOff val="-6114"/>
                    <a:lumOff val="-25490"/>
                  </a:srgbClr>
                </a:solidFill>
                <a:latin typeface="Avenir Next"/>
                <a:ea typeface="Avenir Next"/>
                <a:cs typeface="Avenir Next"/>
                <a:sym typeface="Avenir Next"/>
              </a:rPr>
              <a:t>Our Nurture and Wellbeing service is expanding each year enabling more learners to access the emotional support that they require.</a:t>
            </a:r>
            <a:r>
              <a:rPr lang="en-GB" sz="1600" dirty="0"/>
              <a:t> Next year the school will strengthen its procedures we are now planning, aiming to plan for and approach behaviour with  more consistency. We have piloted a new way of planning in a bespoke manner for the de-escalation of specific individual behaviours. Our Nurture/Wellbeing unit is currently offering both Nurture/Boxall and ELSA support with the intention of broadening the provision next year by upskilling staff regarding becoming a trauma informed school. </a:t>
            </a:r>
          </a:p>
        </p:txBody>
      </p:sp>
    </p:spTree>
    <p:extLst>
      <p:ext uri="{BB962C8B-B14F-4D97-AF65-F5344CB8AC3E}">
        <p14:creationId xmlns:p14="http://schemas.microsoft.com/office/powerpoint/2010/main" val="2840043804"/>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Learners progress / literacy"/>
          <p:cNvSpPr/>
          <p:nvPr/>
        </p:nvSpPr>
        <p:spPr>
          <a:xfrm>
            <a:off x="0" y="397773"/>
            <a:ext cx="7689824" cy="1245675"/>
          </a:xfrm>
          <a:prstGeom prst="rect">
            <a:avLst/>
          </a:prstGeom>
          <a:solidFill>
            <a:schemeClr val="accent3">
              <a:lumMod val="60000"/>
              <a:lumOff val="40000"/>
            </a:schemeClr>
          </a:solidFill>
          <a:ln w="12700">
            <a:miter lim="400000"/>
          </a:ln>
          <a:extLst>
            <a:ext uri="{C572A759-6A51-4108-AA02-DFA0A04FC94B}">
              <ma14:wrappingTextBoxFlag xmlns="" xmlns:ma14="http://schemas.microsoft.com/office/mac/drawingml/2011/main" val="1"/>
            </a:ext>
          </a:extLst>
        </p:spPr>
        <p:txBody>
          <a:bodyPr lIns="50800" tIns="50800" rIns="50800" bIns="50800" anchor="b">
            <a:normAutofit/>
          </a:bodyPr>
          <a:lstStyle/>
          <a:p>
            <a:pPr algn="ctr">
              <a:lnSpc>
                <a:spcPct val="80000"/>
              </a:lnSpc>
              <a:spcBef>
                <a:spcPts val="0"/>
              </a:spcBef>
              <a:defRPr sz="2800" cap="all">
                <a:solidFill>
                  <a:srgbClr val="FFFFFF"/>
                </a:solidFill>
                <a:latin typeface="+mn-lt"/>
                <a:ea typeface="+mn-ea"/>
                <a:cs typeface="+mn-cs"/>
                <a:sym typeface="DIN Condensed"/>
              </a:defRPr>
            </a:pPr>
            <a:r>
              <a:rPr lang="en-GB" sz="2800" b="1" cap="all" dirty="0">
                <a:solidFill>
                  <a:srgbClr val="FFFFFF"/>
                </a:solidFill>
                <a:latin typeface="DIN Condensed"/>
                <a:ea typeface="+mn-ea"/>
                <a:cs typeface="+mn-cs"/>
                <a:sym typeface="DIN Condensed"/>
              </a:rPr>
              <a:t>Performance</a:t>
            </a:r>
          </a:p>
          <a:p>
            <a:pPr algn="ctr">
              <a:lnSpc>
                <a:spcPct val="80000"/>
              </a:lnSpc>
              <a:spcBef>
                <a:spcPts val="0"/>
              </a:spcBef>
              <a:defRPr sz="2800" cap="all">
                <a:solidFill>
                  <a:srgbClr val="FFFFFF"/>
                </a:solidFill>
                <a:latin typeface="+mn-lt"/>
                <a:ea typeface="+mn-ea"/>
                <a:cs typeface="+mn-cs"/>
                <a:sym typeface="DIN Condensed"/>
              </a:defRPr>
            </a:pPr>
            <a:r>
              <a:rPr lang="en-GB" sz="2800" b="1" cap="all" dirty="0">
                <a:solidFill>
                  <a:srgbClr val="FFFFFF"/>
                </a:solidFill>
                <a:latin typeface="DIN Condensed"/>
                <a:ea typeface="+mn-ea"/>
                <a:cs typeface="+mn-cs"/>
                <a:sym typeface="DIN Condensed"/>
              </a:rPr>
              <a:t>Data</a:t>
            </a:r>
          </a:p>
          <a:p>
            <a:pPr algn="ctr">
              <a:lnSpc>
                <a:spcPct val="80000"/>
              </a:lnSpc>
              <a:spcBef>
                <a:spcPts val="0"/>
              </a:spcBef>
              <a:defRPr sz="2800" cap="all">
                <a:solidFill>
                  <a:srgbClr val="FFFFFF"/>
                </a:solidFill>
                <a:latin typeface="+mn-lt"/>
                <a:ea typeface="+mn-ea"/>
                <a:cs typeface="+mn-cs"/>
                <a:sym typeface="DIN Condensed"/>
              </a:defRPr>
            </a:pPr>
            <a:r>
              <a:rPr lang="en-GB" sz="2800" cap="all" dirty="0">
                <a:solidFill>
                  <a:srgbClr val="FFFFFF"/>
                </a:solidFill>
                <a:latin typeface="DIN Condensed"/>
                <a:ea typeface="+mn-ea"/>
                <a:cs typeface="+mn-cs"/>
                <a:sym typeface="DIN Condensed"/>
              </a:rPr>
              <a:t>(2017-18)</a:t>
            </a:r>
            <a:endParaRPr sz="2800" cap="all" dirty="0">
              <a:solidFill>
                <a:srgbClr val="FFFFFF"/>
              </a:solidFill>
              <a:latin typeface="DIN Condensed"/>
              <a:ea typeface="+mn-ea"/>
              <a:cs typeface="+mn-cs"/>
              <a:sym typeface="DIN Condensed"/>
            </a:endParaRPr>
          </a:p>
        </p:txBody>
      </p:sp>
      <p:sp>
        <p:nvSpPr>
          <p:cNvPr id="261" name="Connecting Steps (B2) Average Literacy Progress"/>
          <p:cNvSpPr/>
          <p:nvPr/>
        </p:nvSpPr>
        <p:spPr>
          <a:xfrm>
            <a:off x="1929843" y="1539353"/>
            <a:ext cx="102657" cy="37959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endParaRPr dirty="0"/>
          </a:p>
        </p:txBody>
      </p:sp>
      <p:sp>
        <p:nvSpPr>
          <p:cNvPr id="3" name="Slide Number Placeholder 2"/>
          <p:cNvSpPr>
            <a:spLocks noGrp="1"/>
          </p:cNvSpPr>
          <p:nvPr>
            <p:ph type="sldNum" sz="quarter" idx="2"/>
          </p:nvPr>
        </p:nvSpPr>
        <p:spPr>
          <a:xfrm>
            <a:off x="12390070" y="203200"/>
            <a:ext cx="406897" cy="457200"/>
          </a:xfrm>
        </p:spPr>
        <p:txBody>
          <a:bodyPr/>
          <a:lstStyle/>
          <a:p>
            <a:fld id="{86CB4B4D-7CA3-9044-876B-883B54F8677D}" type="slidenum">
              <a:rPr lang="en-GB" smtClean="0"/>
              <a:pPr/>
              <a:t>11</a:t>
            </a:fld>
            <a:endParaRPr lang="en-GB"/>
          </a:p>
        </p:txBody>
      </p:sp>
      <p:graphicFrame>
        <p:nvGraphicFramePr>
          <p:cNvPr id="4" name="Table 3"/>
          <p:cNvGraphicFramePr>
            <a:graphicFrameLocks noGrp="1"/>
          </p:cNvGraphicFramePr>
          <p:nvPr>
            <p:extLst>
              <p:ext uri="{D42A27DB-BD31-4B8C-83A1-F6EECF244321}">
                <p14:modId xmlns:p14="http://schemas.microsoft.com/office/powerpoint/2010/main" val="641077484"/>
              </p:ext>
            </p:extLst>
          </p:nvPr>
        </p:nvGraphicFramePr>
        <p:xfrm>
          <a:off x="592720" y="1918944"/>
          <a:ext cx="11593902" cy="7284720"/>
        </p:xfrm>
        <a:graphic>
          <a:graphicData uri="http://schemas.openxmlformats.org/drawingml/2006/table">
            <a:tbl>
              <a:tblPr firstRow="1" bandRow="1">
                <a:tableStyleId>{8799B23B-EC83-4686-B30A-512413B5E67A}</a:tableStyleId>
              </a:tblPr>
              <a:tblGrid>
                <a:gridCol w="9678837">
                  <a:extLst>
                    <a:ext uri="{9D8B030D-6E8A-4147-A177-3AD203B41FA5}">
                      <a16:colId xmlns:a16="http://schemas.microsoft.com/office/drawing/2014/main" val="20000"/>
                    </a:ext>
                  </a:extLst>
                </a:gridCol>
                <a:gridCol w="1915065">
                  <a:extLst>
                    <a:ext uri="{9D8B030D-6E8A-4147-A177-3AD203B41FA5}">
                      <a16:colId xmlns:a16="http://schemas.microsoft.com/office/drawing/2014/main" val="20001"/>
                    </a:ext>
                  </a:extLst>
                </a:gridCol>
              </a:tblGrid>
              <a:tr h="370840">
                <a:tc>
                  <a:txBody>
                    <a:bodyPr/>
                    <a:lstStyle/>
                    <a:p>
                      <a:pPr marL="0" marR="0" lvl="0" indent="0" algn="l" defTabSz="584200" rtl="0" eaLnBrk="1" fontAlgn="auto" latinLnBrk="0" hangingPunct="0">
                        <a:lnSpc>
                          <a:spcPct val="100000"/>
                        </a:lnSpc>
                        <a:spcBef>
                          <a:spcPts val="0"/>
                        </a:spcBef>
                        <a:spcAft>
                          <a:spcPts val="0"/>
                        </a:spcAft>
                        <a:buClrTx/>
                        <a:buSzTx/>
                        <a:buFontTx/>
                        <a:buNone/>
                        <a:tabLst/>
                        <a:defRPr/>
                      </a:pPr>
                      <a:r>
                        <a:rPr lang="en-GB" sz="1600" b="1" u="sng" dirty="0">
                          <a:latin typeface="+mj-lt"/>
                        </a:rPr>
                        <a:t>Curriculum/Subject Analysis:</a:t>
                      </a:r>
                    </a:p>
                    <a:p>
                      <a:pPr marL="0" marR="0" lvl="0" indent="0" algn="l" defTabSz="584200" rtl="0" eaLnBrk="1" fontAlgn="auto" latinLnBrk="0" hangingPunct="0">
                        <a:lnSpc>
                          <a:spcPct val="100000"/>
                        </a:lnSpc>
                        <a:spcBef>
                          <a:spcPts val="0"/>
                        </a:spcBef>
                        <a:spcAft>
                          <a:spcPts val="0"/>
                        </a:spcAft>
                        <a:buClrTx/>
                        <a:buSzTx/>
                        <a:buFontTx/>
                        <a:buNone/>
                        <a:tabLst/>
                        <a:defRPr/>
                      </a:pPr>
                      <a:r>
                        <a:rPr lang="en-GB" sz="1600" b="1" dirty="0">
                          <a:latin typeface="+mj-lt"/>
                        </a:rPr>
                        <a:t>Average B2 progress in  - English</a:t>
                      </a:r>
                    </a:p>
                    <a:p>
                      <a:pPr marL="0" marR="0" lvl="0" indent="0" algn="l" defTabSz="584200" rtl="0" eaLnBrk="1" fontAlgn="auto" latinLnBrk="0" hangingPunct="0">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838787"/>
                          </a:solidFill>
                          <a:effectLst/>
                          <a:uLnTx/>
                          <a:uFillTx/>
                          <a:latin typeface="+mn-lt"/>
                          <a:sym typeface="DIN Alternate"/>
                        </a:rPr>
                        <a:t>                                           - English by key stage</a:t>
                      </a:r>
                    </a:p>
                    <a:p>
                      <a:pPr marL="0" marR="0" lvl="0" indent="0" algn="l" defTabSz="584200" rtl="0" eaLnBrk="1" fontAlgn="auto" latinLnBrk="0" hangingPunct="0">
                        <a:lnSpc>
                          <a:spcPct val="100000"/>
                        </a:lnSpc>
                        <a:spcBef>
                          <a:spcPts val="0"/>
                        </a:spcBef>
                        <a:spcAft>
                          <a:spcPts val="0"/>
                        </a:spcAft>
                        <a:buClrTx/>
                        <a:buSzTx/>
                        <a:buFontTx/>
                        <a:buNone/>
                        <a:tabLst/>
                        <a:defRPr/>
                      </a:pPr>
                      <a:r>
                        <a:rPr lang="en-GB" sz="1600" b="1" i="0" u="none" strike="noStrike" cap="none" spc="0" baseline="0" dirty="0">
                          <a:ln>
                            <a:noFill/>
                          </a:ln>
                          <a:solidFill>
                            <a:schemeClr val="tx1"/>
                          </a:solidFill>
                          <a:uFillTx/>
                          <a:latin typeface="+mn-lt"/>
                          <a:ea typeface="+mn-ea"/>
                          <a:cs typeface="+mn-cs"/>
                          <a:sym typeface="DIN Alternate"/>
                        </a:rPr>
                        <a:t>                                           - Mathematics</a:t>
                      </a:r>
                    </a:p>
                    <a:p>
                      <a:pPr marL="0" marR="0" lvl="0" indent="0" algn="l" defTabSz="584200" rtl="0" eaLnBrk="1" fontAlgn="auto" latinLnBrk="0" hangingPunct="0">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838787"/>
                          </a:solidFill>
                          <a:effectLst/>
                          <a:uLnTx/>
                          <a:uFillTx/>
                          <a:latin typeface="+mn-lt"/>
                          <a:sym typeface="DIN Alternate"/>
                        </a:rPr>
                        <a:t>                                           - Mathematics by key stage</a:t>
                      </a:r>
                    </a:p>
                    <a:p>
                      <a:pPr marL="0" marR="0" lvl="0" indent="0" algn="l" defTabSz="584200" rtl="0" eaLnBrk="1" fontAlgn="auto" latinLnBrk="0" hangingPunct="0">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838787"/>
                          </a:solidFill>
                          <a:effectLst/>
                          <a:uLnTx/>
                          <a:uFillTx/>
                          <a:latin typeface="+mn-lt"/>
                          <a:sym typeface="DIN Alternate"/>
                        </a:rPr>
                        <a:t>                                           - PSHE</a:t>
                      </a:r>
                    </a:p>
                    <a:p>
                      <a:pPr marL="0" marR="0" lvl="0" indent="0" algn="l" defTabSz="584200" rtl="0" eaLnBrk="1" fontAlgn="auto" latinLnBrk="0" hangingPunct="0">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838787"/>
                          </a:solidFill>
                          <a:effectLst/>
                          <a:uLnTx/>
                          <a:uFillTx/>
                          <a:latin typeface="+mn-lt"/>
                          <a:sym typeface="DIN Alternate"/>
                        </a:rPr>
                        <a:t>                                           - PSHE by key stage</a:t>
                      </a:r>
                    </a:p>
                    <a:p>
                      <a:pPr marL="0" marR="0" lvl="0" indent="0" algn="l" defTabSz="584200" rtl="0" eaLnBrk="1" fontAlgn="auto" latinLnBrk="0" hangingPunct="0">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838787"/>
                          </a:solidFill>
                          <a:effectLst/>
                          <a:uLnTx/>
                          <a:uFillTx/>
                          <a:latin typeface="+mn-lt"/>
                          <a:sym typeface="DIN Alternate"/>
                        </a:rPr>
                        <a:t>                                           - Computing</a:t>
                      </a:r>
                    </a:p>
                    <a:p>
                      <a:pPr marL="0" marR="0" lvl="0" indent="0" algn="l" defTabSz="584200" rtl="0" eaLnBrk="1" fontAlgn="auto" latinLnBrk="0" hangingPunct="0">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838787"/>
                          </a:solidFill>
                          <a:effectLst/>
                          <a:uLnTx/>
                          <a:uFillTx/>
                          <a:latin typeface="+mn-lt"/>
                          <a:sym typeface="DIN Alternate"/>
                        </a:rPr>
                        <a:t>                                           - Computing by key stage</a:t>
                      </a:r>
                    </a:p>
                  </a:txBody>
                  <a:tcPr/>
                </a:tc>
                <a:tc>
                  <a:txBody>
                    <a:bodyPr/>
                    <a:lstStyle/>
                    <a:p>
                      <a:pPr algn="l">
                        <a:lnSpc>
                          <a:spcPct val="100000"/>
                        </a:lnSpc>
                        <a:spcBef>
                          <a:spcPts val="0"/>
                        </a:spcBef>
                      </a:pPr>
                      <a:r>
                        <a:rPr lang="en-GB" sz="1600" b="1" dirty="0">
                          <a:latin typeface="+mj-lt"/>
                        </a:rPr>
                        <a:t>Pages</a:t>
                      </a:r>
                    </a:p>
                    <a:p>
                      <a:pPr algn="l">
                        <a:lnSpc>
                          <a:spcPct val="100000"/>
                        </a:lnSpc>
                        <a:spcBef>
                          <a:spcPts val="0"/>
                        </a:spcBef>
                      </a:pPr>
                      <a:r>
                        <a:rPr lang="en-GB" sz="1600" b="1" dirty="0">
                          <a:latin typeface="+mj-lt"/>
                        </a:rPr>
                        <a:t>12</a:t>
                      </a:r>
                    </a:p>
                    <a:p>
                      <a:pPr algn="l">
                        <a:lnSpc>
                          <a:spcPct val="100000"/>
                        </a:lnSpc>
                        <a:spcBef>
                          <a:spcPts val="0"/>
                        </a:spcBef>
                      </a:pPr>
                      <a:r>
                        <a:rPr lang="en-GB" sz="1600" b="1" dirty="0">
                          <a:latin typeface="+mj-lt"/>
                        </a:rPr>
                        <a:t>13</a:t>
                      </a:r>
                    </a:p>
                    <a:p>
                      <a:pPr algn="l">
                        <a:lnSpc>
                          <a:spcPct val="100000"/>
                        </a:lnSpc>
                        <a:spcBef>
                          <a:spcPts val="0"/>
                        </a:spcBef>
                      </a:pPr>
                      <a:r>
                        <a:rPr lang="en-GB" sz="1600" b="1" dirty="0">
                          <a:latin typeface="+mj-lt"/>
                        </a:rPr>
                        <a:t>14</a:t>
                      </a:r>
                    </a:p>
                    <a:p>
                      <a:pPr algn="l">
                        <a:lnSpc>
                          <a:spcPct val="100000"/>
                        </a:lnSpc>
                        <a:spcBef>
                          <a:spcPts val="0"/>
                        </a:spcBef>
                      </a:pPr>
                      <a:r>
                        <a:rPr lang="en-GB" sz="1600" b="1" dirty="0">
                          <a:latin typeface="+mj-lt"/>
                        </a:rPr>
                        <a:t>15</a:t>
                      </a:r>
                    </a:p>
                    <a:p>
                      <a:pPr algn="l">
                        <a:lnSpc>
                          <a:spcPct val="100000"/>
                        </a:lnSpc>
                        <a:spcBef>
                          <a:spcPts val="0"/>
                        </a:spcBef>
                      </a:pPr>
                      <a:r>
                        <a:rPr lang="en-GB" sz="1600" b="1" dirty="0">
                          <a:latin typeface="+mj-lt"/>
                        </a:rPr>
                        <a:t>16</a:t>
                      </a:r>
                    </a:p>
                    <a:p>
                      <a:pPr algn="l">
                        <a:lnSpc>
                          <a:spcPct val="100000"/>
                        </a:lnSpc>
                        <a:spcBef>
                          <a:spcPts val="0"/>
                        </a:spcBef>
                      </a:pPr>
                      <a:r>
                        <a:rPr lang="en-GB" sz="1600" b="1" dirty="0">
                          <a:latin typeface="+mj-lt"/>
                        </a:rPr>
                        <a:t>17</a:t>
                      </a:r>
                    </a:p>
                    <a:p>
                      <a:pPr algn="l">
                        <a:lnSpc>
                          <a:spcPct val="100000"/>
                        </a:lnSpc>
                        <a:spcBef>
                          <a:spcPts val="0"/>
                        </a:spcBef>
                      </a:pPr>
                      <a:r>
                        <a:rPr lang="en-GB" sz="1600" b="1" dirty="0">
                          <a:latin typeface="+mj-lt"/>
                        </a:rPr>
                        <a:t>18</a:t>
                      </a:r>
                    </a:p>
                    <a:p>
                      <a:pPr algn="l">
                        <a:lnSpc>
                          <a:spcPct val="100000"/>
                        </a:lnSpc>
                        <a:spcBef>
                          <a:spcPts val="0"/>
                        </a:spcBef>
                      </a:pPr>
                      <a:r>
                        <a:rPr lang="en-GB" sz="1600" b="1" dirty="0">
                          <a:latin typeface="+mj-lt"/>
                        </a:rPr>
                        <a:t>19</a:t>
                      </a:r>
                    </a:p>
                  </a:txBody>
                  <a:tcPr/>
                </a:tc>
                <a:extLst>
                  <a:ext uri="{0D108BD9-81ED-4DB2-BD59-A6C34878D82A}">
                    <a16:rowId xmlns:a16="http://schemas.microsoft.com/office/drawing/2014/main" val="10000"/>
                  </a:ext>
                </a:extLst>
              </a:tr>
              <a:tr h="370840">
                <a:tc>
                  <a:txBody>
                    <a:body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en-GB" sz="1600" b="1" i="0" u="sng" strike="noStrike" kern="0" cap="none" spc="0" normalizeH="0" baseline="0" noProof="0" dirty="0">
                          <a:ln>
                            <a:noFill/>
                          </a:ln>
                          <a:solidFill>
                            <a:srgbClr val="838787"/>
                          </a:solidFill>
                          <a:effectLst/>
                          <a:uLnTx/>
                          <a:uFillTx/>
                          <a:latin typeface="+mj-lt"/>
                          <a:sym typeface="DIN Alternate"/>
                        </a:rPr>
                        <a:t>Curriculum/Subject Cohort Analysis:</a:t>
                      </a:r>
                    </a:p>
                    <a:p>
                      <a:pPr marL="0" marR="0" lvl="0" indent="0" algn="l" defTabSz="584200" rtl="0" eaLnBrk="1" fontAlgn="auto" latinLnBrk="0" hangingPunct="0">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838787"/>
                          </a:solidFill>
                          <a:effectLst/>
                          <a:uLnTx/>
                          <a:uFillTx/>
                          <a:latin typeface="+mj-lt"/>
                          <a:sym typeface="DIN Alternate"/>
                        </a:rPr>
                        <a:t>EAL – Comparative analysis within above curriculum areas</a:t>
                      </a:r>
                    </a:p>
                    <a:p>
                      <a:pPr marL="0" marR="0" lvl="0" indent="0" algn="l" defTabSz="584200" rtl="0" eaLnBrk="1" fontAlgn="auto" latinLnBrk="0" hangingPunct="0">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838787"/>
                          </a:solidFill>
                          <a:effectLst/>
                          <a:uLnTx/>
                          <a:uFillTx/>
                          <a:latin typeface="+mn-lt"/>
                          <a:ea typeface="+mn-ea"/>
                          <a:cs typeface="+mn-cs"/>
                          <a:sym typeface="DIN Alternate"/>
                        </a:rPr>
                        <a:t>eFSM – Comparative analysis </a:t>
                      </a:r>
                      <a:r>
                        <a:rPr kumimoji="0" lang="en-GB" sz="1600" b="1" i="0" u="none" strike="noStrike" kern="0" cap="none" spc="0" normalizeH="0" baseline="0" noProof="0" dirty="0">
                          <a:ln>
                            <a:noFill/>
                          </a:ln>
                          <a:solidFill>
                            <a:srgbClr val="838787"/>
                          </a:solidFill>
                          <a:effectLst/>
                          <a:uLnTx/>
                          <a:uFillTx/>
                          <a:latin typeface="+mn-lt"/>
                          <a:sym typeface="DIN Alternate"/>
                        </a:rPr>
                        <a:t>within above curriculum areas</a:t>
                      </a:r>
                    </a:p>
                    <a:p>
                      <a:pPr marL="0" marR="0" lvl="0" indent="0" algn="l" defTabSz="584200" rtl="0" eaLnBrk="1" fontAlgn="auto" latinLnBrk="0" hangingPunct="0">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838787"/>
                          </a:solidFill>
                          <a:effectLst/>
                          <a:uLnTx/>
                          <a:uFillTx/>
                          <a:latin typeface="+mn-lt"/>
                          <a:ea typeface="+mn-ea"/>
                          <a:cs typeface="+mn-cs"/>
                          <a:sym typeface="DIN Alternate"/>
                        </a:rPr>
                        <a:t>LAC/LACE – Comparative analysis </a:t>
                      </a:r>
                      <a:r>
                        <a:rPr kumimoji="0" lang="en-GB" sz="1600" b="1" i="0" u="none" strike="noStrike" kern="0" cap="none" spc="0" normalizeH="0" baseline="0" noProof="0" dirty="0">
                          <a:ln>
                            <a:noFill/>
                          </a:ln>
                          <a:solidFill>
                            <a:srgbClr val="838787"/>
                          </a:solidFill>
                          <a:effectLst/>
                          <a:uLnTx/>
                          <a:uFillTx/>
                          <a:latin typeface="+mn-lt"/>
                          <a:sym typeface="DIN Alternate"/>
                        </a:rPr>
                        <a:t>within above curriculum areas</a:t>
                      </a:r>
                      <a:endParaRPr kumimoji="0" lang="en-GB" sz="1600" b="1" i="0" u="none" strike="noStrike" kern="0" cap="none" spc="0" normalizeH="0" baseline="0" noProof="0" dirty="0">
                        <a:ln>
                          <a:noFill/>
                        </a:ln>
                        <a:solidFill>
                          <a:srgbClr val="838787"/>
                        </a:solidFill>
                        <a:effectLst/>
                        <a:uLnTx/>
                        <a:uFillTx/>
                        <a:latin typeface="+mn-lt"/>
                        <a:ea typeface="+mn-ea"/>
                        <a:cs typeface="+mn-cs"/>
                        <a:sym typeface="DIN Alternate"/>
                      </a:endParaRPr>
                    </a:p>
                    <a:p>
                      <a:pPr marL="0" marR="0" lvl="0" indent="0" algn="l" defTabSz="584200" rtl="0" eaLnBrk="1" fontAlgn="auto" latinLnBrk="0" hangingPunct="0">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838787"/>
                          </a:solidFill>
                          <a:effectLst/>
                          <a:uLnTx/>
                          <a:uFillTx/>
                          <a:latin typeface="+mn-lt"/>
                          <a:ea typeface="+mn-ea"/>
                          <a:cs typeface="+mn-cs"/>
                          <a:sym typeface="DIN Alternate"/>
                        </a:rPr>
                        <a:t>Nurture – Comparative analysis </a:t>
                      </a:r>
                      <a:r>
                        <a:rPr kumimoji="0" lang="en-GB" sz="1600" b="1" i="0" u="none" strike="noStrike" kern="0" cap="none" spc="0" normalizeH="0" baseline="0" noProof="0" dirty="0">
                          <a:ln>
                            <a:noFill/>
                          </a:ln>
                          <a:solidFill>
                            <a:srgbClr val="838787"/>
                          </a:solidFill>
                          <a:effectLst/>
                          <a:uLnTx/>
                          <a:uFillTx/>
                          <a:latin typeface="+mn-lt"/>
                          <a:sym typeface="DIN Alternate"/>
                        </a:rPr>
                        <a:t>within above curriculum areas</a:t>
                      </a:r>
                    </a:p>
                    <a:p>
                      <a:pPr marL="0" marR="0" lvl="0" indent="0" algn="l" defTabSz="584200" rtl="0" eaLnBrk="1" fontAlgn="auto" latinLnBrk="0" hangingPunct="0">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838787"/>
                          </a:solidFill>
                          <a:effectLst/>
                          <a:uLnTx/>
                          <a:uFillTx/>
                          <a:latin typeface="+mn-lt"/>
                          <a:ea typeface="+mn-ea"/>
                          <a:cs typeface="+mn-cs"/>
                          <a:sym typeface="DIN Alternate"/>
                        </a:rPr>
                        <a:t>Gender – Comparative analysis </a:t>
                      </a:r>
                      <a:r>
                        <a:rPr kumimoji="0" lang="en-GB" sz="1600" b="1" i="0" u="none" strike="noStrike" kern="0" cap="none" spc="0" normalizeH="0" baseline="0" noProof="0" dirty="0">
                          <a:ln>
                            <a:noFill/>
                          </a:ln>
                          <a:solidFill>
                            <a:srgbClr val="838787"/>
                          </a:solidFill>
                          <a:effectLst/>
                          <a:uLnTx/>
                          <a:uFillTx/>
                          <a:latin typeface="+mn-lt"/>
                          <a:sym typeface="DIN Alternate"/>
                        </a:rPr>
                        <a:t>within above curriculum areas</a:t>
                      </a:r>
                    </a:p>
                    <a:p>
                      <a:pPr marL="0" marR="0" lvl="0" indent="0" algn="l" defTabSz="584200" rtl="0" eaLnBrk="1" fontAlgn="auto" latinLnBrk="0" hangingPunct="0">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838787"/>
                          </a:solidFill>
                          <a:effectLst/>
                          <a:uLnTx/>
                          <a:uFillTx/>
                          <a:latin typeface="+mn-lt"/>
                          <a:ea typeface="+mn-ea"/>
                          <a:cs typeface="+mn-cs"/>
                          <a:sym typeface="DIN Alternate"/>
                        </a:rPr>
                        <a:t>Primary Diagnosis - Comparative analysis </a:t>
                      </a:r>
                      <a:r>
                        <a:rPr kumimoji="0" lang="en-GB" sz="1600" b="1" i="0" u="none" strike="noStrike" kern="0" cap="none" spc="0" normalizeH="0" baseline="0" noProof="0" dirty="0">
                          <a:ln>
                            <a:noFill/>
                          </a:ln>
                          <a:solidFill>
                            <a:srgbClr val="838787"/>
                          </a:solidFill>
                          <a:effectLst/>
                          <a:uLnTx/>
                          <a:uFillTx/>
                          <a:latin typeface="+mn-lt"/>
                          <a:sym typeface="DIN Alternate"/>
                        </a:rPr>
                        <a:t>within above curriculum areas</a:t>
                      </a:r>
                    </a:p>
                  </a:txBody>
                  <a:tcPr/>
                </a:tc>
                <a:tc>
                  <a:txBody>
                    <a:bodyPr/>
                    <a:lstStyle/>
                    <a:p>
                      <a:pPr algn="l">
                        <a:lnSpc>
                          <a:spcPct val="100000"/>
                        </a:lnSpc>
                        <a:spcBef>
                          <a:spcPts val="0"/>
                        </a:spcBef>
                      </a:pPr>
                      <a:r>
                        <a:rPr lang="en-GB" sz="1600" b="1" dirty="0">
                          <a:latin typeface="+mj-lt"/>
                        </a:rPr>
                        <a:t>Pages</a:t>
                      </a:r>
                    </a:p>
                    <a:p>
                      <a:pPr algn="l">
                        <a:lnSpc>
                          <a:spcPct val="100000"/>
                        </a:lnSpc>
                        <a:spcBef>
                          <a:spcPts val="0"/>
                        </a:spcBef>
                      </a:pPr>
                      <a:r>
                        <a:rPr lang="en-GB" sz="1600" b="1" dirty="0">
                          <a:latin typeface="+mj-lt"/>
                        </a:rPr>
                        <a:t>20</a:t>
                      </a:r>
                    </a:p>
                    <a:p>
                      <a:pPr algn="l">
                        <a:lnSpc>
                          <a:spcPct val="100000"/>
                        </a:lnSpc>
                        <a:spcBef>
                          <a:spcPts val="0"/>
                        </a:spcBef>
                      </a:pPr>
                      <a:r>
                        <a:rPr lang="en-GB" sz="1600" b="1" dirty="0">
                          <a:latin typeface="+mj-lt"/>
                        </a:rPr>
                        <a:t>22</a:t>
                      </a:r>
                    </a:p>
                    <a:p>
                      <a:pPr algn="l">
                        <a:lnSpc>
                          <a:spcPct val="100000"/>
                        </a:lnSpc>
                        <a:spcBef>
                          <a:spcPts val="0"/>
                        </a:spcBef>
                      </a:pPr>
                      <a:r>
                        <a:rPr lang="en-GB" sz="1600" b="1" dirty="0">
                          <a:latin typeface="+mj-lt"/>
                        </a:rPr>
                        <a:t>24</a:t>
                      </a:r>
                    </a:p>
                    <a:p>
                      <a:pPr algn="l">
                        <a:lnSpc>
                          <a:spcPct val="100000"/>
                        </a:lnSpc>
                        <a:spcBef>
                          <a:spcPts val="0"/>
                        </a:spcBef>
                      </a:pPr>
                      <a:r>
                        <a:rPr lang="en-GB" sz="1600" b="1" dirty="0">
                          <a:latin typeface="+mj-lt"/>
                        </a:rPr>
                        <a:t>26</a:t>
                      </a:r>
                    </a:p>
                    <a:p>
                      <a:pPr algn="l">
                        <a:lnSpc>
                          <a:spcPct val="100000"/>
                        </a:lnSpc>
                        <a:spcBef>
                          <a:spcPts val="0"/>
                        </a:spcBef>
                      </a:pPr>
                      <a:r>
                        <a:rPr lang="en-GB" sz="1600" b="1" dirty="0">
                          <a:latin typeface="+mj-lt"/>
                        </a:rPr>
                        <a:t>28</a:t>
                      </a:r>
                    </a:p>
                    <a:p>
                      <a:pPr algn="l">
                        <a:lnSpc>
                          <a:spcPct val="100000"/>
                        </a:lnSpc>
                        <a:spcBef>
                          <a:spcPts val="0"/>
                        </a:spcBef>
                      </a:pPr>
                      <a:r>
                        <a:rPr lang="en-GB" sz="1600" b="1" dirty="0">
                          <a:latin typeface="+mj-lt"/>
                        </a:rPr>
                        <a:t>30</a:t>
                      </a:r>
                    </a:p>
                  </a:txBody>
                  <a:tcPr/>
                </a:tc>
                <a:extLst>
                  <a:ext uri="{0D108BD9-81ED-4DB2-BD59-A6C34878D82A}">
                    <a16:rowId xmlns:a16="http://schemas.microsoft.com/office/drawing/2014/main" val="10001"/>
                  </a:ext>
                </a:extLst>
              </a:tr>
              <a:tr h="370840">
                <a:tc>
                  <a:txBody>
                    <a:body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en-GB" sz="1600" b="1" i="0" u="sng" strike="noStrike" kern="0" cap="none" spc="0" normalizeH="0" baseline="0" noProof="0" dirty="0">
                          <a:ln>
                            <a:noFill/>
                          </a:ln>
                          <a:solidFill>
                            <a:srgbClr val="838787"/>
                          </a:solidFill>
                          <a:effectLst/>
                          <a:uLnTx/>
                          <a:uFillTx/>
                          <a:latin typeface="+mj-lt"/>
                          <a:sym typeface="DIN Alternate"/>
                        </a:rPr>
                        <a:t>Aspirational Targets</a:t>
                      </a:r>
                    </a:p>
                  </a:txBody>
                  <a:tcPr/>
                </a:tc>
                <a:tc>
                  <a:txBody>
                    <a:bodyPr/>
                    <a:lstStyle/>
                    <a:p>
                      <a:pPr algn="l">
                        <a:lnSpc>
                          <a:spcPct val="100000"/>
                        </a:lnSpc>
                        <a:spcBef>
                          <a:spcPts val="0"/>
                        </a:spcBef>
                      </a:pPr>
                      <a:r>
                        <a:rPr lang="en-GB" sz="1600" b="1" dirty="0">
                          <a:latin typeface="+mj-lt"/>
                        </a:rPr>
                        <a:t>Page</a:t>
                      </a:r>
                    </a:p>
                    <a:p>
                      <a:pPr algn="l">
                        <a:lnSpc>
                          <a:spcPct val="100000"/>
                        </a:lnSpc>
                        <a:spcBef>
                          <a:spcPts val="0"/>
                        </a:spcBef>
                      </a:pPr>
                      <a:r>
                        <a:rPr lang="en-GB" sz="1600" b="1" dirty="0">
                          <a:latin typeface="+mj-lt"/>
                        </a:rPr>
                        <a:t>31</a:t>
                      </a:r>
                    </a:p>
                  </a:txBody>
                  <a:tcPr/>
                </a:tc>
                <a:extLst>
                  <a:ext uri="{0D108BD9-81ED-4DB2-BD59-A6C34878D82A}">
                    <a16:rowId xmlns:a16="http://schemas.microsoft.com/office/drawing/2014/main" val="10002"/>
                  </a:ext>
                </a:extLst>
              </a:tr>
              <a:tr h="370840">
                <a:tc>
                  <a:txBody>
                    <a:bodyPr/>
                    <a:lstStyle/>
                    <a:p>
                      <a:pPr marL="0" marR="0" lvl="0" indent="0" algn="l" defTabSz="584200" rtl="0" eaLnBrk="1" fontAlgn="auto" latinLnBrk="0" hangingPunct="0">
                        <a:lnSpc>
                          <a:spcPct val="100000"/>
                        </a:lnSpc>
                        <a:spcBef>
                          <a:spcPts val="0"/>
                        </a:spcBef>
                        <a:spcAft>
                          <a:spcPts val="0"/>
                        </a:spcAft>
                        <a:buClrTx/>
                        <a:buSzTx/>
                        <a:buFontTx/>
                        <a:buNone/>
                        <a:tabLst/>
                        <a:defRPr/>
                      </a:pPr>
                      <a:r>
                        <a:rPr lang="en-GB" sz="1600" b="1" u="sng" dirty="0">
                          <a:latin typeface="+mj-lt"/>
                        </a:rPr>
                        <a:t>Individual</a:t>
                      </a:r>
                      <a:r>
                        <a:rPr lang="en-GB" sz="1600" b="1" u="sng" baseline="0" dirty="0">
                          <a:latin typeface="+mj-lt"/>
                        </a:rPr>
                        <a:t> Education Plan Analysis:</a:t>
                      </a:r>
                    </a:p>
                    <a:p>
                      <a:pPr marL="0" marR="0" lvl="0" indent="0" algn="l" defTabSz="584200" rtl="0" eaLnBrk="1" fontAlgn="auto" latinLnBrk="0" hangingPunct="0">
                        <a:lnSpc>
                          <a:spcPct val="100000"/>
                        </a:lnSpc>
                        <a:spcBef>
                          <a:spcPts val="0"/>
                        </a:spcBef>
                        <a:spcAft>
                          <a:spcPts val="0"/>
                        </a:spcAft>
                        <a:buClrTx/>
                        <a:buSzTx/>
                        <a:buFontTx/>
                        <a:buNone/>
                        <a:tabLst/>
                        <a:defRPr/>
                      </a:pPr>
                      <a:r>
                        <a:rPr lang="en-GB" sz="1600" b="1" dirty="0">
                          <a:latin typeface="+mj-lt"/>
                        </a:rPr>
                        <a:t>Overall Progress</a:t>
                      </a:r>
                    </a:p>
                    <a:p>
                      <a:pPr marL="0" marR="0" lvl="0" indent="0" algn="l" defTabSz="584200" rtl="0" eaLnBrk="1" fontAlgn="auto" latinLnBrk="0" hangingPunct="0">
                        <a:lnSpc>
                          <a:spcPct val="100000"/>
                        </a:lnSpc>
                        <a:spcBef>
                          <a:spcPts val="0"/>
                        </a:spcBef>
                        <a:spcAft>
                          <a:spcPts val="0"/>
                        </a:spcAft>
                        <a:buClrTx/>
                        <a:buSzTx/>
                        <a:buFontTx/>
                        <a:buNone/>
                        <a:tabLst/>
                        <a:defRPr/>
                      </a:pPr>
                      <a:r>
                        <a:rPr lang="en-GB" sz="1600" b="1" dirty="0">
                          <a:latin typeface="+mj-lt"/>
                        </a:rPr>
                        <a:t>Specific Cohort Progress</a:t>
                      </a:r>
                      <a:endParaRPr lang="en-GB" sz="1600" b="1" baseline="0" dirty="0">
                        <a:latin typeface="+mj-lt"/>
                      </a:endParaRPr>
                    </a:p>
                  </a:txBody>
                  <a:tcPr/>
                </a:tc>
                <a:tc>
                  <a:txBody>
                    <a:bodyPr/>
                    <a:lstStyle/>
                    <a:p>
                      <a:pPr algn="l">
                        <a:lnSpc>
                          <a:spcPct val="100000"/>
                        </a:lnSpc>
                        <a:spcBef>
                          <a:spcPts val="0"/>
                        </a:spcBef>
                      </a:pPr>
                      <a:r>
                        <a:rPr lang="en-GB" sz="1600" b="1" dirty="0">
                          <a:latin typeface="+mj-lt"/>
                        </a:rPr>
                        <a:t>Pages</a:t>
                      </a:r>
                    </a:p>
                    <a:p>
                      <a:pPr algn="l">
                        <a:lnSpc>
                          <a:spcPct val="100000"/>
                        </a:lnSpc>
                        <a:spcBef>
                          <a:spcPts val="0"/>
                        </a:spcBef>
                      </a:pPr>
                      <a:r>
                        <a:rPr lang="en-GB" sz="1600" b="1" dirty="0">
                          <a:latin typeface="+mj-lt"/>
                        </a:rPr>
                        <a:t>32</a:t>
                      </a:r>
                    </a:p>
                    <a:p>
                      <a:pPr algn="l">
                        <a:lnSpc>
                          <a:spcPct val="100000"/>
                        </a:lnSpc>
                        <a:spcBef>
                          <a:spcPts val="0"/>
                        </a:spcBef>
                      </a:pPr>
                      <a:r>
                        <a:rPr lang="en-GB" sz="1600" b="1" dirty="0">
                          <a:latin typeface="+mj-lt"/>
                        </a:rPr>
                        <a:t>33</a:t>
                      </a:r>
                    </a:p>
                  </a:txBody>
                  <a:tcPr/>
                </a:tc>
                <a:extLst>
                  <a:ext uri="{0D108BD9-81ED-4DB2-BD59-A6C34878D82A}">
                    <a16:rowId xmlns:a16="http://schemas.microsoft.com/office/drawing/2014/main" val="10003"/>
                  </a:ext>
                </a:extLst>
              </a:tr>
              <a:tr h="370840">
                <a:tc>
                  <a:txBody>
                    <a:body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en-GB" sz="1600" b="1" i="0" u="sng" strike="noStrike" kern="0" cap="none" spc="0" normalizeH="0" baseline="0" noProof="0" dirty="0">
                          <a:ln>
                            <a:noFill/>
                          </a:ln>
                          <a:solidFill>
                            <a:srgbClr val="838787"/>
                          </a:solidFill>
                          <a:effectLst/>
                          <a:uLnTx/>
                          <a:uFillTx/>
                          <a:latin typeface="+mn-lt"/>
                          <a:sym typeface="DIN Alternate"/>
                        </a:rPr>
                        <a:t>Individual Pupil Journeys:</a:t>
                      </a:r>
                    </a:p>
                    <a:p>
                      <a:pPr marL="0" marR="0" lvl="0" indent="0" algn="l" defTabSz="584200" rtl="0" eaLnBrk="1" fontAlgn="auto" latinLnBrk="0" hangingPunct="0">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838787"/>
                          </a:solidFill>
                          <a:effectLst/>
                          <a:uLnTx/>
                          <a:uFillTx/>
                          <a:latin typeface="+mn-lt"/>
                          <a:sym typeface="DIN Alternate"/>
                        </a:rPr>
                        <a:t>Reading</a:t>
                      </a:r>
                    </a:p>
                    <a:p>
                      <a:pPr marL="0" marR="0" lvl="0" indent="0" algn="l" defTabSz="584200" rtl="0" eaLnBrk="1" fontAlgn="auto" latinLnBrk="0" hangingPunct="0">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838787"/>
                          </a:solidFill>
                          <a:effectLst/>
                          <a:uLnTx/>
                          <a:uFillTx/>
                          <a:latin typeface="+mn-lt"/>
                          <a:sym typeface="DIN Alternate"/>
                        </a:rPr>
                        <a:t>Writing</a:t>
                      </a:r>
                    </a:p>
                    <a:p>
                      <a:pPr marL="0" marR="0" lvl="0" indent="0" algn="l" defTabSz="584200" rtl="0" eaLnBrk="1" fontAlgn="auto" latinLnBrk="0" hangingPunct="0">
                        <a:lnSpc>
                          <a:spcPct val="100000"/>
                        </a:lnSpc>
                        <a:spcBef>
                          <a:spcPts val="0"/>
                        </a:spcBef>
                        <a:spcAft>
                          <a:spcPts val="0"/>
                        </a:spcAft>
                        <a:buClrTx/>
                        <a:buSzTx/>
                        <a:buFontTx/>
                        <a:buNone/>
                        <a:tabLst/>
                        <a:defRPr/>
                      </a:pPr>
                      <a:r>
                        <a:rPr kumimoji="0" lang="en-GB" sz="1600" b="1" i="0" u="none" strike="noStrike" kern="0" cap="none" spc="0" normalizeH="0" baseline="0" noProof="0" dirty="0" err="1">
                          <a:ln>
                            <a:noFill/>
                          </a:ln>
                          <a:solidFill>
                            <a:srgbClr val="838787"/>
                          </a:solidFill>
                          <a:effectLst/>
                          <a:uLnTx/>
                          <a:uFillTx/>
                          <a:latin typeface="+mn-lt"/>
                          <a:sym typeface="DIN Alternate"/>
                        </a:rPr>
                        <a:t>Oracy</a:t>
                      </a:r>
                      <a:endParaRPr kumimoji="0" lang="en-GB" sz="1600" b="1" i="0" u="none" strike="noStrike" kern="0" cap="none" spc="0" normalizeH="0" baseline="0" noProof="0" dirty="0">
                        <a:ln>
                          <a:noFill/>
                        </a:ln>
                        <a:solidFill>
                          <a:srgbClr val="838787"/>
                        </a:solidFill>
                        <a:effectLst/>
                        <a:uLnTx/>
                        <a:uFillTx/>
                        <a:latin typeface="+mn-lt"/>
                        <a:sym typeface="DIN Alternate"/>
                      </a:endParaRPr>
                    </a:p>
                    <a:p>
                      <a:pPr marL="0" marR="0" lvl="0" indent="0" algn="l" defTabSz="584200" rtl="0" eaLnBrk="1" fontAlgn="auto" latinLnBrk="0" hangingPunct="0">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838787"/>
                          </a:solidFill>
                          <a:effectLst/>
                          <a:uLnTx/>
                          <a:uFillTx/>
                          <a:latin typeface="+mn-lt"/>
                          <a:sym typeface="DIN Alternate"/>
                        </a:rPr>
                        <a:t>Mathematics</a:t>
                      </a:r>
                    </a:p>
                    <a:p>
                      <a:pPr marL="0" marR="0" lvl="0" indent="0" algn="l" defTabSz="584200" rtl="0" eaLnBrk="1" fontAlgn="auto" latinLnBrk="0" hangingPunct="0">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838787"/>
                          </a:solidFill>
                          <a:effectLst/>
                          <a:uLnTx/>
                          <a:uFillTx/>
                          <a:latin typeface="+mn-lt"/>
                          <a:sym typeface="DIN Alternate"/>
                        </a:rPr>
                        <a:t>PSHE</a:t>
                      </a:r>
                    </a:p>
                    <a:p>
                      <a:pPr marL="0" marR="0" lvl="0" indent="0" algn="l" defTabSz="584200" rtl="0" eaLnBrk="1" fontAlgn="auto" latinLnBrk="0" hangingPunct="0">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838787"/>
                          </a:solidFill>
                          <a:effectLst/>
                          <a:uLnTx/>
                          <a:uFillTx/>
                          <a:latin typeface="+mn-lt"/>
                          <a:sym typeface="DIN Alternate"/>
                        </a:rPr>
                        <a:t>Computing</a:t>
                      </a:r>
                    </a:p>
                  </a:txBody>
                  <a:tcPr/>
                </a:tc>
                <a:tc>
                  <a:txBody>
                    <a:bodyPr/>
                    <a:lstStyle/>
                    <a:p>
                      <a:pPr algn="l">
                        <a:lnSpc>
                          <a:spcPct val="100000"/>
                        </a:lnSpc>
                        <a:spcBef>
                          <a:spcPts val="0"/>
                        </a:spcBef>
                      </a:pPr>
                      <a:r>
                        <a:rPr lang="en-GB" sz="1600" b="1" dirty="0">
                          <a:latin typeface="+mj-lt"/>
                        </a:rPr>
                        <a:t>Pages</a:t>
                      </a:r>
                    </a:p>
                    <a:p>
                      <a:pPr algn="l">
                        <a:lnSpc>
                          <a:spcPct val="100000"/>
                        </a:lnSpc>
                        <a:spcBef>
                          <a:spcPts val="0"/>
                        </a:spcBef>
                      </a:pPr>
                      <a:r>
                        <a:rPr lang="en-GB" sz="1600" b="1" dirty="0">
                          <a:latin typeface="+mj-lt"/>
                        </a:rPr>
                        <a:t>34</a:t>
                      </a:r>
                    </a:p>
                    <a:p>
                      <a:pPr algn="l">
                        <a:lnSpc>
                          <a:spcPct val="100000"/>
                        </a:lnSpc>
                        <a:spcBef>
                          <a:spcPts val="0"/>
                        </a:spcBef>
                      </a:pPr>
                      <a:r>
                        <a:rPr lang="en-GB" sz="1600" b="1" dirty="0">
                          <a:latin typeface="+mj-lt"/>
                        </a:rPr>
                        <a:t>35</a:t>
                      </a:r>
                    </a:p>
                    <a:p>
                      <a:pPr algn="l">
                        <a:lnSpc>
                          <a:spcPct val="100000"/>
                        </a:lnSpc>
                        <a:spcBef>
                          <a:spcPts val="0"/>
                        </a:spcBef>
                      </a:pPr>
                      <a:r>
                        <a:rPr lang="en-GB" sz="1600" b="1" dirty="0">
                          <a:latin typeface="+mj-lt"/>
                        </a:rPr>
                        <a:t>36</a:t>
                      </a:r>
                    </a:p>
                    <a:p>
                      <a:pPr algn="l">
                        <a:lnSpc>
                          <a:spcPct val="100000"/>
                        </a:lnSpc>
                        <a:spcBef>
                          <a:spcPts val="0"/>
                        </a:spcBef>
                      </a:pPr>
                      <a:r>
                        <a:rPr lang="en-GB" sz="1600" b="1" dirty="0">
                          <a:latin typeface="+mj-lt"/>
                        </a:rPr>
                        <a:t>37</a:t>
                      </a:r>
                    </a:p>
                    <a:p>
                      <a:pPr algn="l">
                        <a:lnSpc>
                          <a:spcPct val="100000"/>
                        </a:lnSpc>
                        <a:spcBef>
                          <a:spcPts val="0"/>
                        </a:spcBef>
                      </a:pPr>
                      <a:r>
                        <a:rPr lang="en-GB" sz="1600" b="1" dirty="0">
                          <a:latin typeface="+mj-lt"/>
                        </a:rPr>
                        <a:t>38</a:t>
                      </a:r>
                    </a:p>
                    <a:p>
                      <a:pPr algn="l">
                        <a:lnSpc>
                          <a:spcPct val="100000"/>
                        </a:lnSpc>
                        <a:spcBef>
                          <a:spcPts val="0"/>
                        </a:spcBef>
                      </a:pPr>
                      <a:r>
                        <a:rPr lang="en-GB" sz="1600" b="1" dirty="0">
                          <a:latin typeface="+mj-lt"/>
                        </a:rPr>
                        <a:t>39</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310141090"/>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Learners’ progress in literacy is good.  Oracy progress has continued to fall behind the other strands after it peaked in 2014/15.  Oracy is a focus in the thematic planning for Autumn 2017 and opportunities and strategies to improve skills have been established e.g. Talkabout. Progress in Reading and Writing remains good. The introduction of ‘The Handwriting Motorway’ in Primary has contributed to the percentage gain over the previous year, which was in itself, a huge improvement from 2014-15. This data covers 3-14 and the Teal pathway group in 14-19."/>
          <p:cNvSpPr/>
          <p:nvPr/>
        </p:nvSpPr>
        <p:spPr>
          <a:xfrm>
            <a:off x="434756" y="7944725"/>
            <a:ext cx="12146526" cy="108747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just">
              <a:spcBef>
                <a:spcPts val="2800"/>
              </a:spcBef>
              <a:defRPr sz="1600"/>
            </a:pPr>
            <a:r>
              <a:rPr sz="1600" b="1" dirty="0">
                <a:solidFill>
                  <a:srgbClr val="8ABE5E">
                    <a:hueOff val="1971429"/>
                    <a:satOff val="-6114"/>
                    <a:lumOff val="-25490"/>
                  </a:srgbClr>
                </a:solidFill>
                <a:latin typeface="Avenir Next"/>
                <a:ea typeface="Avenir Next"/>
                <a:cs typeface="Avenir Next"/>
                <a:sym typeface="Avenir Next"/>
              </a:rPr>
              <a:t>Learners’ progress in </a:t>
            </a:r>
            <a:r>
              <a:rPr lang="en-GB" sz="1600" b="1" dirty="0">
                <a:solidFill>
                  <a:srgbClr val="8ABE5E">
                    <a:hueOff val="1971429"/>
                    <a:satOff val="-6114"/>
                    <a:lumOff val="-25490"/>
                  </a:srgbClr>
                </a:solidFill>
                <a:latin typeface="Avenir Next"/>
                <a:ea typeface="Avenir Next"/>
                <a:cs typeface="Avenir Next"/>
                <a:sym typeface="Avenir Next"/>
              </a:rPr>
              <a:t>English</a:t>
            </a:r>
            <a:r>
              <a:rPr sz="1600" b="1" dirty="0">
                <a:solidFill>
                  <a:srgbClr val="8ABE5E">
                    <a:hueOff val="1971429"/>
                    <a:satOff val="-6114"/>
                    <a:lumOff val="-25490"/>
                  </a:srgbClr>
                </a:solidFill>
                <a:latin typeface="Avenir Next"/>
                <a:ea typeface="Avenir Next"/>
                <a:cs typeface="Avenir Next"/>
                <a:sym typeface="Avenir Next"/>
              </a:rPr>
              <a:t> is </a:t>
            </a:r>
            <a:r>
              <a:rPr lang="en-GB" sz="1600" b="1" dirty="0">
                <a:solidFill>
                  <a:srgbClr val="8ABE5E">
                    <a:hueOff val="1971429"/>
                    <a:satOff val="-6114"/>
                    <a:lumOff val="-25490"/>
                  </a:srgbClr>
                </a:solidFill>
                <a:latin typeface="Avenir Next"/>
                <a:ea typeface="Avenir Next"/>
                <a:cs typeface="Avenir Next"/>
                <a:sym typeface="Avenir Next"/>
              </a:rPr>
              <a:t>excellent</a:t>
            </a:r>
            <a:r>
              <a:rPr sz="1600" b="1" dirty="0">
                <a:solidFill>
                  <a:srgbClr val="8ABE5E">
                    <a:hueOff val="1971429"/>
                    <a:satOff val="-6114"/>
                    <a:lumOff val="-25490"/>
                  </a:srgbClr>
                </a:solidFill>
                <a:latin typeface="Avenir Next"/>
                <a:ea typeface="Avenir Next"/>
                <a:cs typeface="Avenir Next"/>
                <a:sym typeface="Avenir Next"/>
              </a:rPr>
              <a:t>.</a:t>
            </a:r>
            <a:r>
              <a:rPr sz="1600" dirty="0"/>
              <a:t> </a:t>
            </a:r>
            <a:r>
              <a:rPr lang="en-GB" sz="1600" dirty="0"/>
              <a:t> Average progress across all three strands this year is over 55% of a level which we deem as excellent. Systems for internal moderation have been significantly strengthened and are now a very thorough process providing much more robust opportunities for collaboration. For a number of reasons writing has emerged as the strand showing greatest average progress. With more robust scrutiny procedure now in place. </a:t>
            </a:r>
          </a:p>
        </p:txBody>
      </p:sp>
      <p:sp>
        <p:nvSpPr>
          <p:cNvPr id="260" name="Learners progress / literacy"/>
          <p:cNvSpPr/>
          <p:nvPr/>
        </p:nvSpPr>
        <p:spPr>
          <a:xfrm>
            <a:off x="-23952" y="394888"/>
            <a:ext cx="7689824" cy="820788"/>
          </a:xfrm>
          <a:prstGeom prst="rect">
            <a:avLst/>
          </a:prstGeom>
          <a:solidFill>
            <a:schemeClr val="accent3">
              <a:lumMod val="60000"/>
              <a:lumOff val="40000"/>
            </a:schemeClr>
          </a:solidFill>
          <a:ln w="12700">
            <a:miter lim="400000"/>
          </a:ln>
          <a:extLst>
            <a:ext uri="{C572A759-6A51-4108-AA02-DFA0A04FC94B}">
              <ma14:wrappingTextBoxFlag xmlns:ma14="http://schemas.microsoft.com/office/mac/drawingml/2011/main" xmlns="" val="1"/>
            </a:ext>
          </a:extLst>
        </p:spPr>
        <p:txBody>
          <a:bodyPr lIns="50800" tIns="50800" rIns="50800" bIns="50800" anchor="b">
            <a:normAutofit/>
          </a:bodyPr>
          <a:lstStyle/>
          <a:p>
            <a:pPr algn="ctr">
              <a:lnSpc>
                <a:spcPct val="80000"/>
              </a:lnSpc>
              <a:spcBef>
                <a:spcPts val="0"/>
              </a:spcBef>
              <a:defRPr sz="2800" cap="all">
                <a:solidFill>
                  <a:srgbClr val="FFFFFF"/>
                </a:solidFill>
                <a:latin typeface="+mn-lt"/>
                <a:ea typeface="+mn-ea"/>
                <a:cs typeface="+mn-cs"/>
                <a:sym typeface="DIN Condensed"/>
              </a:defRPr>
            </a:pPr>
            <a:r>
              <a:rPr lang="en-US" sz="4800" cap="all" dirty="0">
                <a:solidFill>
                  <a:srgbClr val="FFFFFF"/>
                </a:solidFill>
                <a:latin typeface="DIN Condensed"/>
                <a:ea typeface="+mn-ea"/>
                <a:cs typeface="+mn-cs"/>
                <a:sym typeface="DIN Condensed"/>
              </a:rPr>
              <a:t>English</a:t>
            </a:r>
            <a:r>
              <a:rPr lang="en-GB" sz="4800" cap="all" dirty="0">
                <a:solidFill>
                  <a:srgbClr val="FFFFFF"/>
                </a:solidFill>
                <a:latin typeface="DIN Condensed"/>
                <a:ea typeface="+mn-ea"/>
                <a:cs typeface="+mn-cs"/>
                <a:sym typeface="DIN Condensed"/>
              </a:rPr>
              <a:t> Progress</a:t>
            </a:r>
            <a:r>
              <a:rPr sz="2800" cap="all" dirty="0">
                <a:solidFill>
                  <a:srgbClr val="FFFFFF"/>
                </a:solidFill>
                <a:latin typeface="DIN Condensed"/>
                <a:ea typeface="+mn-ea"/>
                <a:cs typeface="+mn-cs"/>
                <a:sym typeface="DIN Condensed"/>
              </a:rPr>
              <a:t>                                                                      </a:t>
            </a:r>
          </a:p>
        </p:txBody>
      </p:sp>
      <p:sp>
        <p:nvSpPr>
          <p:cNvPr id="261" name="Connecting Steps (B2) Average Literacy Progress"/>
          <p:cNvSpPr/>
          <p:nvPr/>
        </p:nvSpPr>
        <p:spPr>
          <a:xfrm>
            <a:off x="3750854" y="1546054"/>
            <a:ext cx="5514330" cy="37959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r>
              <a:rPr dirty="0"/>
              <a:t>Connecting Steps (B2) Average </a:t>
            </a:r>
            <a:r>
              <a:rPr lang="en-GB" dirty="0"/>
              <a:t>English</a:t>
            </a:r>
            <a:r>
              <a:rPr dirty="0"/>
              <a:t> Progress</a:t>
            </a:r>
          </a:p>
        </p:txBody>
      </p:sp>
      <p:sp>
        <p:nvSpPr>
          <p:cNvPr id="3" name="Slide Number Placeholder 2"/>
          <p:cNvSpPr>
            <a:spLocks noGrp="1"/>
          </p:cNvSpPr>
          <p:nvPr>
            <p:ph type="sldNum" sz="quarter" idx="2"/>
          </p:nvPr>
        </p:nvSpPr>
        <p:spPr>
          <a:xfrm>
            <a:off x="12390070" y="203200"/>
            <a:ext cx="406897" cy="457200"/>
          </a:xfrm>
        </p:spPr>
        <p:txBody>
          <a:bodyPr/>
          <a:lstStyle/>
          <a:p>
            <a:fld id="{86CB4B4D-7CA3-9044-876B-883B54F8677D}" type="slidenum">
              <a:rPr lang="en-GB" smtClean="0"/>
              <a:pPr/>
              <a:t>12</a:t>
            </a:fld>
            <a:endParaRPr lang="en-GB"/>
          </a:p>
        </p:txBody>
      </p:sp>
      <p:graphicFrame>
        <p:nvGraphicFramePr>
          <p:cNvPr id="4" name="Chart 3"/>
          <p:cNvGraphicFramePr/>
          <p:nvPr>
            <p:extLst>
              <p:ext uri="{D42A27DB-BD31-4B8C-83A1-F6EECF244321}">
                <p14:modId xmlns:p14="http://schemas.microsoft.com/office/powerpoint/2010/main" val="1554544638"/>
              </p:ext>
            </p:extLst>
          </p:nvPr>
        </p:nvGraphicFramePr>
        <p:xfrm>
          <a:off x="1489901" y="1986845"/>
          <a:ext cx="9591857" cy="527659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0706016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Learners’ progress in literacy is good.  Oracy progress has continued to fall behind the other strands after it peaked in 2014/15.  Oracy is a focus in the thematic planning for Autumn 2017 and opportunities and strategies to improve skills have been established e.g. Talkabout. Progress in Reading and Writing remains good. The introduction of ‘The Handwriting Motorway’ in Primary has contributed to the percentage gain over the previous year, which was in itself, a huge improvement from 2014-15. This data covers 3-14 and the Teal pathway group in 14-19."/>
          <p:cNvSpPr/>
          <p:nvPr/>
        </p:nvSpPr>
        <p:spPr>
          <a:xfrm>
            <a:off x="429136" y="7548663"/>
            <a:ext cx="12146526" cy="193899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just">
              <a:spcBef>
                <a:spcPts val="2800"/>
              </a:spcBef>
              <a:defRPr sz="1600"/>
            </a:pPr>
            <a:r>
              <a:rPr sz="1600" b="1" dirty="0">
                <a:solidFill>
                  <a:srgbClr val="8ABE5E">
                    <a:hueOff val="1971429"/>
                    <a:satOff val="-6114"/>
                    <a:lumOff val="-25490"/>
                  </a:srgbClr>
                </a:solidFill>
                <a:latin typeface="Avenir Next"/>
                <a:ea typeface="Avenir Next"/>
                <a:cs typeface="Avenir Next"/>
                <a:sym typeface="Avenir Next"/>
              </a:rPr>
              <a:t>Learners’ progress in </a:t>
            </a:r>
            <a:r>
              <a:rPr lang="en-GB" sz="1600" b="1" dirty="0">
                <a:solidFill>
                  <a:srgbClr val="8ABE5E">
                    <a:hueOff val="1971429"/>
                    <a:satOff val="-6114"/>
                    <a:lumOff val="-25490"/>
                  </a:srgbClr>
                </a:solidFill>
                <a:latin typeface="Avenir Next"/>
                <a:ea typeface="Avenir Next"/>
                <a:cs typeface="Avenir Next"/>
                <a:sym typeface="Avenir Next"/>
              </a:rPr>
              <a:t>English</a:t>
            </a:r>
            <a:r>
              <a:rPr sz="1600" b="1" dirty="0">
                <a:solidFill>
                  <a:srgbClr val="8ABE5E">
                    <a:hueOff val="1971429"/>
                    <a:satOff val="-6114"/>
                    <a:lumOff val="-25490"/>
                  </a:srgbClr>
                </a:solidFill>
                <a:latin typeface="Avenir Next"/>
                <a:ea typeface="Avenir Next"/>
                <a:cs typeface="Avenir Next"/>
                <a:sym typeface="Avenir Next"/>
              </a:rPr>
              <a:t> </a:t>
            </a:r>
            <a:r>
              <a:rPr lang="en-GB" sz="1600" b="1" dirty="0">
                <a:solidFill>
                  <a:srgbClr val="8ABE5E">
                    <a:hueOff val="1971429"/>
                    <a:satOff val="-6114"/>
                    <a:lumOff val="-25490"/>
                  </a:srgbClr>
                </a:solidFill>
                <a:latin typeface="Avenir Next"/>
                <a:ea typeface="Avenir Next"/>
                <a:cs typeface="Avenir Next"/>
                <a:sym typeface="Avenir Next"/>
              </a:rPr>
              <a:t>is excellent at KS1.</a:t>
            </a:r>
            <a:r>
              <a:rPr lang="en-GB" sz="1600" dirty="0"/>
              <a:t> This statistic is not surprising, as within that age bracket our pupils often become most susceptible to learning. Slightly ;less perceived progress occurring at KS2 was partly due to staff absence. The actual progress has since been enhanced upon the recent return of a staff member. Our new literacy coordinator will now have the task of exploring more age appropriate reading material for our more able KS2 pupils in order to enhance progress.</a:t>
            </a:r>
          </a:p>
          <a:p>
            <a:pPr algn="just">
              <a:spcBef>
                <a:spcPts val="2800"/>
              </a:spcBef>
              <a:defRPr sz="1600"/>
            </a:pPr>
            <a:r>
              <a:rPr lang="en-GB" sz="1600" dirty="0"/>
              <a:t>At foundation phase level progress is expectantly low during the first capture cycle, due to the new entries settling in. However, at over 50% of a level average progress across all three strands across the year this we deem as excellent.</a:t>
            </a:r>
          </a:p>
        </p:txBody>
      </p:sp>
      <p:sp>
        <p:nvSpPr>
          <p:cNvPr id="260" name="Learners progress / literacy"/>
          <p:cNvSpPr/>
          <p:nvPr/>
        </p:nvSpPr>
        <p:spPr>
          <a:xfrm>
            <a:off x="-23952" y="296883"/>
            <a:ext cx="7689824" cy="1104405"/>
          </a:xfrm>
          <a:prstGeom prst="rect">
            <a:avLst/>
          </a:prstGeom>
          <a:solidFill>
            <a:schemeClr val="accent3">
              <a:lumMod val="60000"/>
              <a:lumOff val="40000"/>
            </a:schemeClr>
          </a:solidFill>
          <a:ln w="12700">
            <a:miter lim="400000"/>
          </a:ln>
          <a:extLst>
            <a:ext uri="{C572A759-6A51-4108-AA02-DFA0A04FC94B}">
              <ma14:wrappingTextBoxFlag xmlns:ma14="http://schemas.microsoft.com/office/mac/drawingml/2011/main" xmlns="" val="1"/>
            </a:ext>
          </a:extLst>
        </p:spPr>
        <p:txBody>
          <a:bodyPr lIns="50800" tIns="50800" rIns="50800" bIns="50800" anchor="b">
            <a:noAutofit/>
          </a:bodyPr>
          <a:lstStyle/>
          <a:p>
            <a:pPr algn="ctr">
              <a:lnSpc>
                <a:spcPct val="80000"/>
              </a:lnSpc>
              <a:spcBef>
                <a:spcPts val="0"/>
              </a:spcBef>
              <a:defRPr sz="2800" cap="all">
                <a:solidFill>
                  <a:srgbClr val="FFFFFF"/>
                </a:solidFill>
                <a:latin typeface="+mn-lt"/>
                <a:ea typeface="+mn-ea"/>
                <a:cs typeface="+mn-cs"/>
                <a:sym typeface="DIN Condensed"/>
              </a:defRPr>
            </a:pPr>
            <a:r>
              <a:rPr lang="en-US" sz="4000" cap="all" dirty="0">
                <a:solidFill>
                  <a:srgbClr val="FFFFFF"/>
                </a:solidFill>
                <a:latin typeface="DIN Condensed"/>
                <a:ea typeface="+mn-ea"/>
                <a:cs typeface="+mn-cs"/>
                <a:sym typeface="DIN Condensed"/>
              </a:rPr>
              <a:t>English</a:t>
            </a:r>
            <a:r>
              <a:rPr lang="en-GB" sz="4000" cap="all" dirty="0">
                <a:solidFill>
                  <a:srgbClr val="FFFFFF"/>
                </a:solidFill>
                <a:latin typeface="DIN Condensed"/>
                <a:ea typeface="+mn-ea"/>
                <a:cs typeface="+mn-cs"/>
                <a:sym typeface="DIN Condensed"/>
              </a:rPr>
              <a:t> Progress </a:t>
            </a:r>
          </a:p>
          <a:p>
            <a:pPr algn="ctr">
              <a:lnSpc>
                <a:spcPct val="80000"/>
              </a:lnSpc>
              <a:spcBef>
                <a:spcPts val="0"/>
              </a:spcBef>
              <a:defRPr sz="2800" cap="all">
                <a:solidFill>
                  <a:srgbClr val="FFFFFF"/>
                </a:solidFill>
                <a:latin typeface="+mn-lt"/>
                <a:ea typeface="+mn-ea"/>
                <a:cs typeface="+mn-cs"/>
                <a:sym typeface="DIN Condensed"/>
              </a:defRPr>
            </a:pPr>
            <a:r>
              <a:rPr lang="en-GB" sz="4000" cap="all" dirty="0">
                <a:solidFill>
                  <a:srgbClr val="FFFFFF"/>
                </a:solidFill>
                <a:latin typeface="DIN Condensed"/>
                <a:ea typeface="+mn-ea"/>
                <a:cs typeface="+mn-cs"/>
                <a:sym typeface="DIN Condensed"/>
              </a:rPr>
              <a:t>by key stage</a:t>
            </a:r>
            <a:r>
              <a:rPr sz="4000" cap="all" dirty="0">
                <a:solidFill>
                  <a:srgbClr val="FFFFFF"/>
                </a:solidFill>
                <a:latin typeface="DIN Condensed"/>
                <a:ea typeface="+mn-ea"/>
                <a:cs typeface="+mn-cs"/>
                <a:sym typeface="DIN Condensed"/>
              </a:rPr>
              <a:t>                                                                      </a:t>
            </a:r>
          </a:p>
        </p:txBody>
      </p:sp>
      <p:sp>
        <p:nvSpPr>
          <p:cNvPr id="261" name="Connecting Steps (B2) Average Literacy Progress"/>
          <p:cNvSpPr/>
          <p:nvPr/>
        </p:nvSpPr>
        <p:spPr>
          <a:xfrm>
            <a:off x="3750855" y="1509106"/>
            <a:ext cx="5514330" cy="37959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r>
              <a:rPr dirty="0"/>
              <a:t>Connecting Steps (B2) Average </a:t>
            </a:r>
            <a:r>
              <a:rPr lang="en-GB" dirty="0"/>
              <a:t>English</a:t>
            </a:r>
            <a:r>
              <a:rPr dirty="0"/>
              <a:t> Progress</a:t>
            </a:r>
          </a:p>
        </p:txBody>
      </p:sp>
      <p:sp>
        <p:nvSpPr>
          <p:cNvPr id="3" name="Slide Number Placeholder 2"/>
          <p:cNvSpPr>
            <a:spLocks noGrp="1"/>
          </p:cNvSpPr>
          <p:nvPr>
            <p:ph type="sldNum" sz="quarter" idx="2"/>
          </p:nvPr>
        </p:nvSpPr>
        <p:spPr>
          <a:xfrm>
            <a:off x="12372213" y="220453"/>
            <a:ext cx="406897" cy="457200"/>
          </a:xfrm>
        </p:spPr>
        <p:txBody>
          <a:bodyPr/>
          <a:lstStyle/>
          <a:p>
            <a:fld id="{86CB4B4D-7CA3-9044-876B-883B54F8677D}" type="slidenum">
              <a:rPr lang="en-GB" smtClean="0"/>
              <a:pPr/>
              <a:t>13</a:t>
            </a:fld>
            <a:endParaRPr lang="en-GB"/>
          </a:p>
        </p:txBody>
      </p:sp>
      <p:graphicFrame>
        <p:nvGraphicFramePr>
          <p:cNvPr id="10" name="Chart 9"/>
          <p:cNvGraphicFramePr/>
          <p:nvPr>
            <p:extLst>
              <p:ext uri="{D42A27DB-BD31-4B8C-83A1-F6EECF244321}">
                <p14:modId xmlns:p14="http://schemas.microsoft.com/office/powerpoint/2010/main" val="3252143405"/>
              </p:ext>
            </p:extLst>
          </p:nvPr>
        </p:nvGraphicFramePr>
        <p:xfrm>
          <a:off x="4492062" y="1888697"/>
          <a:ext cx="4031916" cy="34596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p:cNvGraphicFramePr/>
          <p:nvPr>
            <p:extLst>
              <p:ext uri="{D42A27DB-BD31-4B8C-83A1-F6EECF244321}">
                <p14:modId xmlns:p14="http://schemas.microsoft.com/office/powerpoint/2010/main" val="1808279450"/>
              </p:ext>
            </p:extLst>
          </p:nvPr>
        </p:nvGraphicFramePr>
        <p:xfrm>
          <a:off x="8695426" y="3933413"/>
          <a:ext cx="4083684" cy="34514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p:cNvGraphicFramePr/>
          <p:nvPr>
            <p:extLst>
              <p:ext uri="{D42A27DB-BD31-4B8C-83A1-F6EECF244321}">
                <p14:modId xmlns:p14="http://schemas.microsoft.com/office/powerpoint/2010/main" val="3569502413"/>
              </p:ext>
            </p:extLst>
          </p:nvPr>
        </p:nvGraphicFramePr>
        <p:xfrm>
          <a:off x="239355" y="3933413"/>
          <a:ext cx="4031916" cy="345962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89951666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Learners’ progress in literacy is good.  Oracy progress has continued to fall behind the other strands after it peaked in 2014/15.  Oracy is a focus in the thematic planning for Autumn 2017 and opportunities and strategies to improve skills have been established e.g. Talkabout. Progress in Reading and Writing remains good. The introduction of ‘The Handwriting Motorway’ in Primary has contributed to the percentage gain over the previous year, which was in itself, a huge improvement from 2014-15. This data covers 3-14 and the Teal pathway group in 14-19."/>
          <p:cNvSpPr/>
          <p:nvPr/>
        </p:nvSpPr>
        <p:spPr>
          <a:xfrm>
            <a:off x="429137" y="7863618"/>
            <a:ext cx="12146526" cy="157992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just">
              <a:spcBef>
                <a:spcPts val="2800"/>
              </a:spcBef>
              <a:defRPr sz="1600"/>
            </a:pPr>
            <a:r>
              <a:rPr sz="1600" b="1" dirty="0">
                <a:solidFill>
                  <a:srgbClr val="8ABE5E">
                    <a:hueOff val="1971429"/>
                    <a:satOff val="-6114"/>
                    <a:lumOff val="-25490"/>
                  </a:srgbClr>
                </a:solidFill>
                <a:latin typeface="Avenir Next"/>
                <a:ea typeface="Avenir Next"/>
                <a:cs typeface="Avenir Next"/>
                <a:sym typeface="Avenir Next"/>
              </a:rPr>
              <a:t>Learners’ progress in </a:t>
            </a:r>
            <a:r>
              <a:rPr lang="en-GB" sz="1600" b="1" dirty="0">
                <a:solidFill>
                  <a:srgbClr val="8ABE5E">
                    <a:hueOff val="1971429"/>
                    <a:satOff val="-6114"/>
                    <a:lumOff val="-25490"/>
                  </a:srgbClr>
                </a:solidFill>
                <a:latin typeface="Avenir Next"/>
                <a:ea typeface="Avenir Next"/>
                <a:cs typeface="Avenir Next"/>
                <a:sym typeface="Avenir Next"/>
              </a:rPr>
              <a:t>very good</a:t>
            </a:r>
            <a:r>
              <a:rPr sz="1600" b="1" dirty="0">
                <a:solidFill>
                  <a:srgbClr val="8ABE5E">
                    <a:hueOff val="1971429"/>
                    <a:satOff val="-6114"/>
                    <a:lumOff val="-25490"/>
                  </a:srgbClr>
                </a:solidFill>
                <a:latin typeface="Avenir Next"/>
                <a:ea typeface="Avenir Next"/>
                <a:cs typeface="Avenir Next"/>
                <a:sym typeface="Avenir Next"/>
              </a:rPr>
              <a:t>.</a:t>
            </a:r>
            <a:r>
              <a:rPr sz="1600" dirty="0"/>
              <a:t> </a:t>
            </a:r>
            <a:r>
              <a:rPr lang="en-GB" sz="1600" dirty="0"/>
              <a:t>L</a:t>
            </a:r>
            <a:r>
              <a:rPr lang="en-GB" sz="1600" dirty="0">
                <a:solidFill>
                  <a:srgbClr val="222222">
                    <a:lumMod val="75000"/>
                    <a:lumOff val="25000"/>
                  </a:srgbClr>
                </a:solidFill>
              </a:rPr>
              <a:t>earners have made sufficient progress across all four strands in Maths/Numeracy this year and excellent progress in three. Statistics is the lowest out of the four, however as it is only accessible at NC1 or above it is only a small cohort of our more able older pupils that access this material. Also, the statistic section has only recently become in use and functional. Further exploration is required into whether or not greater coverage within this strand is require moving forward as only 8% average progress has occurred this year. With a new coordinator for the curriculum area this will be a task handed over to her. Over the last three months average progress has increased by 23% in Geometry resulting in it becoming the highest performing strand of Mathematics.</a:t>
            </a:r>
            <a:endParaRPr lang="en-GB" sz="1600" strike="sngStrike" dirty="0">
              <a:solidFill>
                <a:srgbClr val="222222">
                  <a:lumMod val="75000"/>
                  <a:lumOff val="25000"/>
                </a:srgbClr>
              </a:solidFill>
            </a:endParaRPr>
          </a:p>
        </p:txBody>
      </p:sp>
      <p:sp>
        <p:nvSpPr>
          <p:cNvPr id="260" name="Learners progress / literacy"/>
          <p:cNvSpPr/>
          <p:nvPr/>
        </p:nvSpPr>
        <p:spPr>
          <a:xfrm>
            <a:off x="-23952" y="394888"/>
            <a:ext cx="7689824" cy="820788"/>
          </a:xfrm>
          <a:prstGeom prst="rect">
            <a:avLst/>
          </a:prstGeom>
          <a:solidFill>
            <a:schemeClr val="accent3">
              <a:lumMod val="60000"/>
              <a:lumOff val="40000"/>
            </a:schemeClr>
          </a:solidFill>
          <a:ln w="12700">
            <a:miter lim="400000"/>
          </a:ln>
          <a:extLst>
            <a:ext uri="{C572A759-6A51-4108-AA02-DFA0A04FC94B}">
              <ma14:wrappingTextBoxFlag xmlns:ma14="http://schemas.microsoft.com/office/mac/drawingml/2011/main" xmlns="" val="1"/>
            </a:ext>
          </a:extLst>
        </p:spPr>
        <p:txBody>
          <a:bodyPr lIns="50800" tIns="50800" rIns="50800" bIns="50800" anchor="b">
            <a:normAutofit fontScale="92500"/>
          </a:bodyPr>
          <a:lstStyle/>
          <a:p>
            <a:pPr algn="ctr">
              <a:lnSpc>
                <a:spcPct val="80000"/>
              </a:lnSpc>
              <a:spcBef>
                <a:spcPts val="0"/>
              </a:spcBef>
              <a:defRPr sz="2800" cap="all">
                <a:solidFill>
                  <a:srgbClr val="FFFFFF"/>
                </a:solidFill>
                <a:latin typeface="+mn-lt"/>
                <a:ea typeface="+mn-ea"/>
                <a:cs typeface="+mn-cs"/>
                <a:sym typeface="DIN Condensed"/>
              </a:defRPr>
            </a:pPr>
            <a:r>
              <a:rPr lang="en-US" sz="4800" cap="all" dirty="0">
                <a:solidFill>
                  <a:srgbClr val="FFFFFF"/>
                </a:solidFill>
                <a:latin typeface="DIN Condensed"/>
                <a:ea typeface="+mn-ea"/>
                <a:cs typeface="+mn-cs"/>
                <a:sym typeface="DIN Condensed"/>
              </a:rPr>
              <a:t>mathematics</a:t>
            </a:r>
            <a:r>
              <a:rPr lang="en-GB" sz="4800" cap="all" dirty="0">
                <a:solidFill>
                  <a:srgbClr val="FFFFFF"/>
                </a:solidFill>
                <a:latin typeface="DIN Condensed"/>
                <a:ea typeface="+mn-ea"/>
                <a:cs typeface="+mn-cs"/>
                <a:sym typeface="DIN Condensed"/>
              </a:rPr>
              <a:t> Progress</a:t>
            </a:r>
            <a:r>
              <a:rPr sz="2800" cap="all" dirty="0">
                <a:solidFill>
                  <a:srgbClr val="FFFFFF"/>
                </a:solidFill>
                <a:latin typeface="DIN Condensed"/>
                <a:ea typeface="+mn-ea"/>
                <a:cs typeface="+mn-cs"/>
                <a:sym typeface="DIN Condensed"/>
              </a:rPr>
              <a:t>                                                                      </a:t>
            </a:r>
          </a:p>
        </p:txBody>
      </p:sp>
      <p:sp>
        <p:nvSpPr>
          <p:cNvPr id="261" name="Connecting Steps (B2) Average Literacy Progress"/>
          <p:cNvSpPr/>
          <p:nvPr/>
        </p:nvSpPr>
        <p:spPr>
          <a:xfrm>
            <a:off x="3531775" y="1541168"/>
            <a:ext cx="5414944" cy="348813"/>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r>
              <a:rPr sz="1600" dirty="0"/>
              <a:t>Connecting Steps (B2) Average </a:t>
            </a:r>
            <a:r>
              <a:rPr lang="en-GB" sz="1600" dirty="0"/>
              <a:t>Mathematics</a:t>
            </a:r>
            <a:r>
              <a:rPr sz="1600" dirty="0"/>
              <a:t> Progress</a:t>
            </a:r>
          </a:p>
        </p:txBody>
      </p:sp>
      <p:sp>
        <p:nvSpPr>
          <p:cNvPr id="2" name="Slide Number Placeholder 1"/>
          <p:cNvSpPr>
            <a:spLocks noGrp="1"/>
          </p:cNvSpPr>
          <p:nvPr>
            <p:ph type="sldNum" sz="quarter" idx="2"/>
          </p:nvPr>
        </p:nvSpPr>
        <p:spPr>
          <a:xfrm>
            <a:off x="12390070" y="203200"/>
            <a:ext cx="406897" cy="457200"/>
          </a:xfrm>
        </p:spPr>
        <p:txBody>
          <a:bodyPr/>
          <a:lstStyle/>
          <a:p>
            <a:fld id="{86CB4B4D-7CA3-9044-876B-883B54F8677D}" type="slidenum">
              <a:rPr lang="en-GB" smtClean="0"/>
              <a:pPr/>
              <a:t>14</a:t>
            </a:fld>
            <a:endParaRPr lang="en-GB"/>
          </a:p>
        </p:txBody>
      </p:sp>
      <p:graphicFrame>
        <p:nvGraphicFramePr>
          <p:cNvPr id="3" name="Chart 2"/>
          <p:cNvGraphicFramePr/>
          <p:nvPr>
            <p:extLst>
              <p:ext uri="{D42A27DB-BD31-4B8C-83A1-F6EECF244321}">
                <p14:modId xmlns:p14="http://schemas.microsoft.com/office/powerpoint/2010/main" val="3317306561"/>
              </p:ext>
            </p:extLst>
          </p:nvPr>
        </p:nvGraphicFramePr>
        <p:xfrm>
          <a:off x="2167466" y="1986844"/>
          <a:ext cx="8669867" cy="577991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5622982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Learners’ progress in literacy is good.  Oracy progress has continued to fall behind the other strands after it peaked in 2014/15.  Oracy is a focus in the thematic planning for Autumn 2017 and opportunities and strategies to improve skills have been established e.g. Talkabout. Progress in Reading and Writing remains good. The introduction of ‘The Handwriting Motorway’ in Primary has contributed to the percentage gain over the previous year, which was in itself, a huge improvement from 2014-15. This data covers 3-14 and the Teal pathway group in 14-19."/>
          <p:cNvSpPr/>
          <p:nvPr/>
        </p:nvSpPr>
        <p:spPr>
          <a:xfrm>
            <a:off x="429137" y="8232288"/>
            <a:ext cx="12146526" cy="108747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just">
              <a:spcBef>
                <a:spcPts val="2800"/>
              </a:spcBef>
              <a:defRPr sz="1600"/>
            </a:pPr>
            <a:r>
              <a:rPr sz="1600" b="1" dirty="0">
                <a:solidFill>
                  <a:srgbClr val="8ABE5E">
                    <a:hueOff val="1971429"/>
                    <a:satOff val="-6114"/>
                    <a:lumOff val="-25490"/>
                  </a:srgbClr>
                </a:solidFill>
                <a:latin typeface="Avenir Next"/>
                <a:ea typeface="Avenir Next"/>
                <a:cs typeface="Avenir Next"/>
                <a:sym typeface="Avenir Next"/>
              </a:rPr>
              <a:t>Learners’ progress in </a:t>
            </a:r>
            <a:r>
              <a:rPr lang="en-GB" sz="1600" b="1" dirty="0">
                <a:solidFill>
                  <a:srgbClr val="8ABE5E">
                    <a:hueOff val="1971429"/>
                    <a:satOff val="-6114"/>
                    <a:lumOff val="-25490"/>
                  </a:srgbClr>
                </a:solidFill>
                <a:latin typeface="Avenir Next"/>
                <a:ea typeface="Avenir Next"/>
                <a:cs typeface="Avenir Next"/>
                <a:sym typeface="Avenir Next"/>
              </a:rPr>
              <a:t>Mathematics</a:t>
            </a:r>
            <a:r>
              <a:rPr sz="1600" b="1" dirty="0">
                <a:solidFill>
                  <a:srgbClr val="8ABE5E">
                    <a:hueOff val="1971429"/>
                    <a:satOff val="-6114"/>
                    <a:lumOff val="-25490"/>
                  </a:srgbClr>
                </a:solidFill>
                <a:latin typeface="Avenir Next"/>
                <a:ea typeface="Avenir Next"/>
                <a:cs typeface="Avenir Next"/>
                <a:sym typeface="Avenir Next"/>
              </a:rPr>
              <a:t> </a:t>
            </a:r>
            <a:r>
              <a:rPr lang="en-GB" sz="1600" b="1" dirty="0">
                <a:solidFill>
                  <a:srgbClr val="8ABE5E">
                    <a:hueOff val="1971429"/>
                    <a:satOff val="-6114"/>
                    <a:lumOff val="-25490"/>
                  </a:srgbClr>
                </a:solidFill>
                <a:latin typeface="Avenir Next"/>
                <a:ea typeface="Avenir Next"/>
                <a:cs typeface="Avenir Next"/>
                <a:sym typeface="Avenir Next"/>
              </a:rPr>
              <a:t>is excellent at KS1</a:t>
            </a:r>
            <a:r>
              <a:rPr sz="1600" b="1" dirty="0">
                <a:solidFill>
                  <a:srgbClr val="8ABE5E">
                    <a:hueOff val="1971429"/>
                    <a:satOff val="-6114"/>
                    <a:lumOff val="-25490"/>
                  </a:srgbClr>
                </a:solidFill>
                <a:latin typeface="Avenir Next"/>
                <a:ea typeface="Avenir Next"/>
                <a:cs typeface="Avenir Next"/>
                <a:sym typeface="Avenir Next"/>
              </a:rPr>
              <a:t>.</a:t>
            </a:r>
            <a:r>
              <a:rPr sz="1600" dirty="0"/>
              <a:t> </a:t>
            </a:r>
            <a:r>
              <a:rPr lang="en-GB" sz="1600" dirty="0">
                <a:solidFill>
                  <a:srgbClr val="222222">
                    <a:lumMod val="50000"/>
                    <a:lumOff val="50000"/>
                  </a:srgbClr>
                </a:solidFill>
              </a:rPr>
              <a:t>In a similar fashion to the other core subjects learners appear to make greatest progress at KS1 at on average 75% of a scale/level. Progress within other key stages is still over 50% which we deem as very good. The accelerated progress since December is due to more frequent training relating to teaching methods which help differentiate and scaffold learning within lessons whilst integrating appropriate assessment for learning strategies. </a:t>
            </a:r>
          </a:p>
        </p:txBody>
      </p:sp>
      <p:sp>
        <p:nvSpPr>
          <p:cNvPr id="260" name="Learners progress / literacy"/>
          <p:cNvSpPr/>
          <p:nvPr/>
        </p:nvSpPr>
        <p:spPr>
          <a:xfrm>
            <a:off x="-23952" y="394887"/>
            <a:ext cx="7689824" cy="1172655"/>
          </a:xfrm>
          <a:prstGeom prst="rect">
            <a:avLst/>
          </a:prstGeom>
          <a:solidFill>
            <a:schemeClr val="accent3">
              <a:lumMod val="60000"/>
              <a:lumOff val="40000"/>
            </a:schemeClr>
          </a:solidFill>
          <a:ln w="12700">
            <a:miter lim="400000"/>
          </a:ln>
          <a:extLst>
            <a:ext uri="{C572A759-6A51-4108-AA02-DFA0A04FC94B}">
              <ma14:wrappingTextBoxFlag xmlns:ma14="http://schemas.microsoft.com/office/mac/drawingml/2011/main" xmlns="" val="1"/>
            </a:ext>
          </a:extLst>
        </p:spPr>
        <p:txBody>
          <a:bodyPr lIns="50800" tIns="50800" rIns="50800" bIns="50800" anchor="b">
            <a:normAutofit/>
          </a:bodyPr>
          <a:lstStyle/>
          <a:p>
            <a:pPr algn="ctr">
              <a:lnSpc>
                <a:spcPct val="80000"/>
              </a:lnSpc>
              <a:spcBef>
                <a:spcPts val="0"/>
              </a:spcBef>
              <a:defRPr sz="2800" cap="all">
                <a:solidFill>
                  <a:srgbClr val="FFFFFF"/>
                </a:solidFill>
                <a:latin typeface="+mn-lt"/>
                <a:ea typeface="+mn-ea"/>
                <a:cs typeface="+mn-cs"/>
                <a:sym typeface="DIN Condensed"/>
              </a:defRPr>
            </a:pPr>
            <a:r>
              <a:rPr lang="en-GB" sz="4000" cap="all" dirty="0">
                <a:solidFill>
                  <a:srgbClr val="FFFFFF"/>
                </a:solidFill>
                <a:latin typeface="DIN Condensed"/>
                <a:ea typeface="+mn-ea"/>
                <a:cs typeface="+mn-cs"/>
                <a:sym typeface="DIN Condensed"/>
              </a:rPr>
              <a:t>mathematics Progress </a:t>
            </a:r>
          </a:p>
          <a:p>
            <a:pPr algn="ctr">
              <a:lnSpc>
                <a:spcPct val="80000"/>
              </a:lnSpc>
              <a:spcBef>
                <a:spcPts val="0"/>
              </a:spcBef>
              <a:defRPr sz="2800" cap="all">
                <a:solidFill>
                  <a:srgbClr val="FFFFFF"/>
                </a:solidFill>
                <a:latin typeface="+mn-lt"/>
                <a:ea typeface="+mn-ea"/>
                <a:cs typeface="+mn-cs"/>
                <a:sym typeface="DIN Condensed"/>
              </a:defRPr>
            </a:pPr>
            <a:r>
              <a:rPr lang="en-GB" sz="4000" cap="all" dirty="0">
                <a:solidFill>
                  <a:srgbClr val="FFFFFF"/>
                </a:solidFill>
                <a:latin typeface="DIN Condensed"/>
                <a:ea typeface="+mn-ea"/>
                <a:cs typeface="+mn-cs"/>
                <a:sym typeface="DIN Condensed"/>
              </a:rPr>
              <a:t>by key stage                                                                      </a:t>
            </a:r>
          </a:p>
        </p:txBody>
      </p:sp>
      <p:sp>
        <p:nvSpPr>
          <p:cNvPr id="261" name="Connecting Steps (B2) Average Literacy Progress"/>
          <p:cNvSpPr/>
          <p:nvPr/>
        </p:nvSpPr>
        <p:spPr>
          <a:xfrm>
            <a:off x="3820960" y="1961187"/>
            <a:ext cx="6078587" cy="37959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r>
              <a:rPr dirty="0"/>
              <a:t>Connecting Steps (B2) Average </a:t>
            </a:r>
            <a:r>
              <a:rPr lang="en-GB" dirty="0"/>
              <a:t>Mathematics</a:t>
            </a:r>
            <a:r>
              <a:rPr dirty="0"/>
              <a:t> Progress</a:t>
            </a:r>
          </a:p>
        </p:txBody>
      </p:sp>
      <p:graphicFrame>
        <p:nvGraphicFramePr>
          <p:cNvPr id="6" name="Chart 5"/>
          <p:cNvGraphicFramePr/>
          <p:nvPr>
            <p:extLst>
              <p:ext uri="{D42A27DB-BD31-4B8C-83A1-F6EECF244321}">
                <p14:modId xmlns:p14="http://schemas.microsoft.com/office/powerpoint/2010/main" val="2761104446"/>
              </p:ext>
            </p:extLst>
          </p:nvPr>
        </p:nvGraphicFramePr>
        <p:xfrm>
          <a:off x="625098" y="2553852"/>
          <a:ext cx="3613073" cy="371359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p:nvPr>
            <p:extLst>
              <p:ext uri="{D42A27DB-BD31-4B8C-83A1-F6EECF244321}">
                <p14:modId xmlns:p14="http://schemas.microsoft.com/office/powerpoint/2010/main" val="975663172"/>
              </p:ext>
            </p:extLst>
          </p:nvPr>
        </p:nvGraphicFramePr>
        <p:xfrm>
          <a:off x="4695863" y="3639702"/>
          <a:ext cx="3613073" cy="371359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p:cNvGraphicFramePr/>
          <p:nvPr>
            <p:extLst>
              <p:ext uri="{D42A27DB-BD31-4B8C-83A1-F6EECF244321}">
                <p14:modId xmlns:p14="http://schemas.microsoft.com/office/powerpoint/2010/main" val="1496197168"/>
              </p:ext>
            </p:extLst>
          </p:nvPr>
        </p:nvGraphicFramePr>
        <p:xfrm>
          <a:off x="8820226" y="2553852"/>
          <a:ext cx="3613073" cy="3713598"/>
        </p:xfrm>
        <a:graphic>
          <a:graphicData uri="http://schemas.openxmlformats.org/drawingml/2006/chart">
            <c:chart xmlns:c="http://schemas.openxmlformats.org/drawingml/2006/chart" xmlns:r="http://schemas.openxmlformats.org/officeDocument/2006/relationships" r:id="rId5"/>
          </a:graphicData>
        </a:graphic>
      </p:graphicFrame>
      <p:sp>
        <p:nvSpPr>
          <p:cNvPr id="2" name="Slide Number Placeholder 1"/>
          <p:cNvSpPr>
            <a:spLocks noGrp="1"/>
          </p:cNvSpPr>
          <p:nvPr>
            <p:ph type="sldNum" sz="quarter" idx="2"/>
          </p:nvPr>
        </p:nvSpPr>
        <p:spPr>
          <a:xfrm>
            <a:off x="12301400" y="203200"/>
            <a:ext cx="406897" cy="457200"/>
          </a:xfrm>
        </p:spPr>
        <p:txBody>
          <a:bodyPr/>
          <a:lstStyle/>
          <a:p>
            <a:fld id="{86CB4B4D-7CA3-9044-876B-883B54F8677D}" type="slidenum">
              <a:rPr lang="en-GB" smtClean="0"/>
              <a:pPr/>
              <a:t>15</a:t>
            </a:fld>
            <a:endParaRPr lang="en-GB" dirty="0"/>
          </a:p>
        </p:txBody>
      </p:sp>
    </p:spTree>
    <p:extLst>
      <p:ext uri="{BB962C8B-B14F-4D97-AF65-F5344CB8AC3E}">
        <p14:creationId xmlns:p14="http://schemas.microsoft.com/office/powerpoint/2010/main" val="1033296459"/>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Learners’ progress in literacy is good.  Oracy progress has continued to fall behind the other strands after it peaked in 2014/15.  Oracy is a focus in the thematic planning for Autumn 2017 and opportunities and strategies to improve skills have been established e.g. Talkabout. Progress in Reading and Writing remains good. The introduction of ‘The Handwriting Motorway’ in Primary has contributed to the percentage gain over the previous year, which was in itself, a huge improvement from 2014-15. This data covers 3-14 and the Teal pathway group in 14-19."/>
          <p:cNvSpPr/>
          <p:nvPr/>
        </p:nvSpPr>
        <p:spPr>
          <a:xfrm>
            <a:off x="429137" y="7791186"/>
            <a:ext cx="12146526" cy="182614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just">
              <a:spcBef>
                <a:spcPts val="2800"/>
              </a:spcBef>
              <a:defRPr sz="1600"/>
            </a:pPr>
            <a:r>
              <a:rPr sz="1600" b="1" dirty="0">
                <a:solidFill>
                  <a:srgbClr val="8ABE5E">
                    <a:hueOff val="1971429"/>
                    <a:satOff val="-6114"/>
                    <a:lumOff val="-25490"/>
                  </a:srgbClr>
                </a:solidFill>
                <a:latin typeface="Avenir Next"/>
                <a:ea typeface="Avenir Next"/>
                <a:cs typeface="Avenir Next"/>
                <a:sym typeface="Avenir Next"/>
              </a:rPr>
              <a:t>Learners’ progress in </a:t>
            </a:r>
            <a:r>
              <a:rPr lang="en-GB" sz="1600" b="1" dirty="0">
                <a:solidFill>
                  <a:srgbClr val="8ABE5E">
                    <a:hueOff val="1971429"/>
                    <a:satOff val="-6114"/>
                    <a:lumOff val="-25490"/>
                  </a:srgbClr>
                </a:solidFill>
                <a:latin typeface="Avenir Next"/>
                <a:ea typeface="Avenir Next"/>
                <a:cs typeface="Avenir Next"/>
                <a:sym typeface="Avenir Next"/>
              </a:rPr>
              <a:t>PSHE </a:t>
            </a:r>
            <a:r>
              <a:rPr sz="1600" b="1" dirty="0">
                <a:solidFill>
                  <a:srgbClr val="8ABE5E">
                    <a:hueOff val="1971429"/>
                    <a:satOff val="-6114"/>
                    <a:lumOff val="-25490"/>
                  </a:srgbClr>
                </a:solidFill>
                <a:latin typeface="Avenir Next"/>
                <a:ea typeface="Avenir Next"/>
                <a:cs typeface="Avenir Next"/>
                <a:sym typeface="Avenir Next"/>
              </a:rPr>
              <a:t>is </a:t>
            </a:r>
            <a:r>
              <a:rPr lang="en-GB" sz="1600" b="1" dirty="0">
                <a:solidFill>
                  <a:srgbClr val="8ABE5E">
                    <a:hueOff val="1971429"/>
                    <a:satOff val="-6114"/>
                    <a:lumOff val="-25490"/>
                  </a:srgbClr>
                </a:solidFill>
                <a:latin typeface="Avenir Next"/>
                <a:ea typeface="Avenir Next"/>
                <a:cs typeface="Avenir Next"/>
                <a:sym typeface="Avenir Next"/>
              </a:rPr>
              <a:t>very good</a:t>
            </a:r>
            <a:r>
              <a:rPr sz="1600" b="1" dirty="0">
                <a:solidFill>
                  <a:srgbClr val="8ABE5E">
                    <a:hueOff val="1971429"/>
                    <a:satOff val="-6114"/>
                    <a:lumOff val="-25490"/>
                  </a:srgbClr>
                </a:solidFill>
                <a:latin typeface="Avenir Next"/>
                <a:ea typeface="Avenir Next"/>
                <a:cs typeface="Avenir Next"/>
                <a:sym typeface="Avenir Next"/>
              </a:rPr>
              <a:t>.</a:t>
            </a:r>
            <a:r>
              <a:rPr sz="1600" dirty="0"/>
              <a:t> </a:t>
            </a:r>
            <a:r>
              <a:rPr lang="en-GB" sz="1600" dirty="0"/>
              <a:t>L</a:t>
            </a:r>
            <a:r>
              <a:rPr lang="en-GB" sz="1600" dirty="0">
                <a:solidFill>
                  <a:srgbClr val="222222">
                    <a:lumMod val="75000"/>
                    <a:lumOff val="25000"/>
                  </a:srgbClr>
                </a:solidFill>
              </a:rPr>
              <a:t>earners have made steady progress this year in PSHE. This is an integral aspect of school life at riverbank as we strive for each and every individual to become as independent as they possibly can in life moving forward. We also pride ourselves on being person centred through our approach, liaising and consulting with a range of external agencies on a regular basis. Although already good at 62% average progress, we believe that there might even be room for improvement on this moving forward as we have placed greater emphasis on the curriculum area for next year with an enhanced number of coordinators and subscription to the Healthy Schools programme. We have also purchased the additional section on B-squared and will therefore also be reporting on progress for ‘Self Help’ next year. </a:t>
            </a:r>
            <a:endParaRPr lang="en-GB" sz="1600" strike="sngStrike" dirty="0">
              <a:solidFill>
                <a:srgbClr val="222222">
                  <a:lumMod val="75000"/>
                  <a:lumOff val="25000"/>
                </a:srgbClr>
              </a:solidFill>
            </a:endParaRPr>
          </a:p>
        </p:txBody>
      </p:sp>
      <p:sp>
        <p:nvSpPr>
          <p:cNvPr id="260" name="Learners progress / literacy"/>
          <p:cNvSpPr/>
          <p:nvPr/>
        </p:nvSpPr>
        <p:spPr>
          <a:xfrm>
            <a:off x="-23952" y="394888"/>
            <a:ext cx="7689824" cy="820788"/>
          </a:xfrm>
          <a:prstGeom prst="rect">
            <a:avLst/>
          </a:prstGeom>
          <a:solidFill>
            <a:schemeClr val="accent3">
              <a:lumMod val="60000"/>
              <a:lumOff val="40000"/>
            </a:schemeClr>
          </a:solidFill>
          <a:ln w="12700">
            <a:miter lim="400000"/>
          </a:ln>
          <a:extLst>
            <a:ext uri="{C572A759-6A51-4108-AA02-DFA0A04FC94B}">
              <ma14:wrappingTextBoxFlag xmlns:ma14="http://schemas.microsoft.com/office/mac/drawingml/2011/main" xmlns="" val="1"/>
            </a:ext>
          </a:extLst>
        </p:spPr>
        <p:txBody>
          <a:bodyPr lIns="50800" tIns="50800" rIns="50800" bIns="50800" anchor="b">
            <a:normAutofit/>
          </a:bodyPr>
          <a:lstStyle/>
          <a:p>
            <a:pPr algn="ctr">
              <a:lnSpc>
                <a:spcPct val="80000"/>
              </a:lnSpc>
              <a:spcBef>
                <a:spcPts val="0"/>
              </a:spcBef>
              <a:defRPr sz="2800" cap="all">
                <a:solidFill>
                  <a:srgbClr val="FFFFFF"/>
                </a:solidFill>
                <a:latin typeface="+mn-lt"/>
                <a:ea typeface="+mn-ea"/>
                <a:cs typeface="+mn-cs"/>
                <a:sym typeface="DIN Condensed"/>
              </a:defRPr>
            </a:pPr>
            <a:r>
              <a:rPr lang="en-US" sz="4800" cap="all" dirty="0">
                <a:solidFill>
                  <a:srgbClr val="FFFFFF"/>
                </a:solidFill>
                <a:latin typeface="DIN Condensed"/>
                <a:ea typeface="+mn-ea"/>
                <a:cs typeface="+mn-cs"/>
                <a:sym typeface="DIN Condensed"/>
              </a:rPr>
              <a:t>PSHE</a:t>
            </a:r>
            <a:r>
              <a:rPr lang="en-GB" sz="4800" cap="all" dirty="0">
                <a:solidFill>
                  <a:srgbClr val="FFFFFF"/>
                </a:solidFill>
                <a:latin typeface="DIN Condensed"/>
                <a:ea typeface="+mn-ea"/>
                <a:cs typeface="+mn-cs"/>
                <a:sym typeface="DIN Condensed"/>
              </a:rPr>
              <a:t> Progress</a:t>
            </a:r>
            <a:r>
              <a:rPr sz="2800" cap="all" dirty="0">
                <a:solidFill>
                  <a:srgbClr val="FFFFFF"/>
                </a:solidFill>
                <a:latin typeface="DIN Condensed"/>
                <a:ea typeface="+mn-ea"/>
                <a:cs typeface="+mn-cs"/>
                <a:sym typeface="DIN Condensed"/>
              </a:rPr>
              <a:t>                                                                      </a:t>
            </a:r>
          </a:p>
        </p:txBody>
      </p:sp>
      <p:sp>
        <p:nvSpPr>
          <p:cNvPr id="261" name="Connecting Steps (B2) Average Literacy Progress"/>
          <p:cNvSpPr/>
          <p:nvPr/>
        </p:nvSpPr>
        <p:spPr>
          <a:xfrm>
            <a:off x="3531775" y="1541168"/>
            <a:ext cx="4727256" cy="348813"/>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r>
              <a:rPr sz="1600" dirty="0"/>
              <a:t>Connecting Steps (B2) Average </a:t>
            </a:r>
            <a:r>
              <a:rPr lang="en-GB" sz="1600" dirty="0"/>
              <a:t>PSHE</a:t>
            </a:r>
            <a:r>
              <a:rPr sz="1600" dirty="0"/>
              <a:t> Progress</a:t>
            </a:r>
          </a:p>
        </p:txBody>
      </p:sp>
      <p:sp>
        <p:nvSpPr>
          <p:cNvPr id="2" name="Slide Number Placeholder 1"/>
          <p:cNvSpPr>
            <a:spLocks noGrp="1"/>
          </p:cNvSpPr>
          <p:nvPr>
            <p:ph type="sldNum" sz="quarter" idx="2"/>
          </p:nvPr>
        </p:nvSpPr>
        <p:spPr>
          <a:xfrm>
            <a:off x="12390070" y="203200"/>
            <a:ext cx="406897" cy="457200"/>
          </a:xfrm>
        </p:spPr>
        <p:txBody>
          <a:bodyPr/>
          <a:lstStyle/>
          <a:p>
            <a:fld id="{86CB4B4D-7CA3-9044-876B-883B54F8677D}" type="slidenum">
              <a:rPr lang="en-GB" smtClean="0"/>
              <a:pPr/>
              <a:t>16</a:t>
            </a:fld>
            <a:endParaRPr lang="en-GB"/>
          </a:p>
        </p:txBody>
      </p:sp>
      <p:graphicFrame>
        <p:nvGraphicFramePr>
          <p:cNvPr id="3" name="Chart 2"/>
          <p:cNvGraphicFramePr/>
          <p:nvPr>
            <p:extLst>
              <p:ext uri="{D42A27DB-BD31-4B8C-83A1-F6EECF244321}">
                <p14:modId xmlns:p14="http://schemas.microsoft.com/office/powerpoint/2010/main" val="1146828715"/>
              </p:ext>
            </p:extLst>
          </p:nvPr>
        </p:nvGraphicFramePr>
        <p:xfrm>
          <a:off x="2167466" y="1986844"/>
          <a:ext cx="8669867" cy="577991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5227592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Learners’ progress in literacy is good.  Oracy progress has continued to fall behind the other strands after it peaked in 2014/15.  Oracy is a focus in the thematic planning for Autumn 2017 and opportunities and strategies to improve skills have been established e.g. Talkabout. Progress in Reading and Writing remains good. The introduction of ‘The Handwriting Motorway’ in Primary has contributed to the percentage gain over the previous year, which was in itself, a huge improvement from 2014-15. This data covers 3-14 and the Teal pathway group in 14-19."/>
          <p:cNvSpPr/>
          <p:nvPr/>
        </p:nvSpPr>
        <p:spPr>
          <a:xfrm>
            <a:off x="429137" y="8478508"/>
            <a:ext cx="12146526" cy="59503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just">
              <a:spcBef>
                <a:spcPts val="2800"/>
              </a:spcBef>
              <a:defRPr sz="1600"/>
            </a:pPr>
            <a:r>
              <a:rPr sz="1600" b="1" dirty="0">
                <a:solidFill>
                  <a:srgbClr val="8ABE5E">
                    <a:hueOff val="1971429"/>
                    <a:satOff val="-6114"/>
                    <a:lumOff val="-25490"/>
                  </a:srgbClr>
                </a:solidFill>
                <a:latin typeface="Avenir Next"/>
                <a:ea typeface="Avenir Next"/>
                <a:cs typeface="Avenir Next"/>
                <a:sym typeface="Avenir Next"/>
              </a:rPr>
              <a:t>Learners’ progress in </a:t>
            </a:r>
            <a:r>
              <a:rPr lang="en-GB" sz="1600" b="1" dirty="0">
                <a:solidFill>
                  <a:srgbClr val="8ABE5E">
                    <a:hueOff val="1971429"/>
                    <a:satOff val="-6114"/>
                    <a:lumOff val="-25490"/>
                  </a:srgbClr>
                </a:solidFill>
                <a:latin typeface="Avenir Next"/>
                <a:ea typeface="Avenir Next"/>
                <a:cs typeface="Avenir Next"/>
                <a:sym typeface="Avenir Next"/>
              </a:rPr>
              <a:t>PSHE</a:t>
            </a:r>
            <a:r>
              <a:rPr sz="1600" b="1" dirty="0">
                <a:solidFill>
                  <a:srgbClr val="8ABE5E">
                    <a:hueOff val="1971429"/>
                    <a:satOff val="-6114"/>
                    <a:lumOff val="-25490"/>
                  </a:srgbClr>
                </a:solidFill>
                <a:latin typeface="Avenir Next"/>
                <a:ea typeface="Avenir Next"/>
                <a:cs typeface="Avenir Next"/>
                <a:sym typeface="Avenir Next"/>
              </a:rPr>
              <a:t> </a:t>
            </a:r>
            <a:r>
              <a:rPr lang="en-GB" sz="1600" b="1" dirty="0">
                <a:solidFill>
                  <a:srgbClr val="8ABE5E">
                    <a:hueOff val="1971429"/>
                    <a:satOff val="-6114"/>
                    <a:lumOff val="-25490"/>
                  </a:srgbClr>
                </a:solidFill>
                <a:latin typeface="Avenir Next"/>
                <a:ea typeface="Avenir Next"/>
                <a:cs typeface="Avenir Next"/>
                <a:sym typeface="Avenir Next"/>
              </a:rPr>
              <a:t>is excellent at KS1</a:t>
            </a:r>
            <a:r>
              <a:rPr sz="1600" b="1" dirty="0">
                <a:solidFill>
                  <a:srgbClr val="8ABE5E">
                    <a:hueOff val="1971429"/>
                    <a:satOff val="-6114"/>
                    <a:lumOff val="-25490"/>
                  </a:srgbClr>
                </a:solidFill>
                <a:latin typeface="Avenir Next"/>
                <a:ea typeface="Avenir Next"/>
                <a:cs typeface="Avenir Next"/>
                <a:sym typeface="Avenir Next"/>
              </a:rPr>
              <a:t>.</a:t>
            </a:r>
            <a:r>
              <a:rPr sz="1600" dirty="0"/>
              <a:t> </a:t>
            </a:r>
            <a:r>
              <a:rPr lang="en-GB" sz="1600" dirty="0">
                <a:solidFill>
                  <a:srgbClr val="222222">
                    <a:lumMod val="50000"/>
                    <a:lumOff val="50000"/>
                  </a:srgbClr>
                </a:solidFill>
              </a:rPr>
              <a:t>The pattern is almost identical to previous analysis for Mathematics and English so please see previous annotation.</a:t>
            </a:r>
          </a:p>
        </p:txBody>
      </p:sp>
      <p:sp>
        <p:nvSpPr>
          <p:cNvPr id="260" name="Learners progress / literacy"/>
          <p:cNvSpPr/>
          <p:nvPr/>
        </p:nvSpPr>
        <p:spPr>
          <a:xfrm>
            <a:off x="-23952" y="394887"/>
            <a:ext cx="7689824" cy="1172655"/>
          </a:xfrm>
          <a:prstGeom prst="rect">
            <a:avLst/>
          </a:prstGeom>
          <a:solidFill>
            <a:schemeClr val="accent3">
              <a:lumMod val="60000"/>
              <a:lumOff val="40000"/>
            </a:schemeClr>
          </a:solidFill>
          <a:ln w="12700">
            <a:miter lim="400000"/>
          </a:ln>
          <a:extLst>
            <a:ext uri="{C572A759-6A51-4108-AA02-DFA0A04FC94B}">
              <ma14:wrappingTextBoxFlag xmlns:ma14="http://schemas.microsoft.com/office/mac/drawingml/2011/main" xmlns="" val="1"/>
            </a:ext>
          </a:extLst>
        </p:spPr>
        <p:txBody>
          <a:bodyPr lIns="50800" tIns="50800" rIns="50800" bIns="50800" anchor="b">
            <a:normAutofit/>
          </a:bodyPr>
          <a:lstStyle/>
          <a:p>
            <a:pPr algn="ctr">
              <a:lnSpc>
                <a:spcPct val="80000"/>
              </a:lnSpc>
              <a:spcBef>
                <a:spcPts val="0"/>
              </a:spcBef>
              <a:defRPr sz="2800" cap="all">
                <a:solidFill>
                  <a:srgbClr val="FFFFFF"/>
                </a:solidFill>
                <a:latin typeface="+mn-lt"/>
                <a:ea typeface="+mn-ea"/>
                <a:cs typeface="+mn-cs"/>
                <a:sym typeface="DIN Condensed"/>
              </a:defRPr>
            </a:pPr>
            <a:r>
              <a:rPr lang="en-GB" sz="4000" cap="all" dirty="0">
                <a:solidFill>
                  <a:srgbClr val="FFFFFF"/>
                </a:solidFill>
                <a:latin typeface="DIN Condensed"/>
                <a:ea typeface="+mn-ea"/>
                <a:cs typeface="+mn-cs"/>
                <a:sym typeface="DIN Condensed"/>
              </a:rPr>
              <a:t>PSHE Progress </a:t>
            </a:r>
          </a:p>
          <a:p>
            <a:pPr algn="ctr">
              <a:lnSpc>
                <a:spcPct val="80000"/>
              </a:lnSpc>
              <a:spcBef>
                <a:spcPts val="0"/>
              </a:spcBef>
              <a:defRPr sz="2800" cap="all">
                <a:solidFill>
                  <a:srgbClr val="FFFFFF"/>
                </a:solidFill>
                <a:latin typeface="+mn-lt"/>
                <a:ea typeface="+mn-ea"/>
                <a:cs typeface="+mn-cs"/>
                <a:sym typeface="DIN Condensed"/>
              </a:defRPr>
            </a:pPr>
            <a:r>
              <a:rPr lang="en-GB" sz="4000" cap="all" dirty="0">
                <a:solidFill>
                  <a:srgbClr val="FFFFFF"/>
                </a:solidFill>
                <a:latin typeface="DIN Condensed"/>
                <a:ea typeface="+mn-ea"/>
                <a:cs typeface="+mn-cs"/>
                <a:sym typeface="DIN Condensed"/>
              </a:rPr>
              <a:t>by key stage                                                                      </a:t>
            </a:r>
          </a:p>
        </p:txBody>
      </p:sp>
      <p:sp>
        <p:nvSpPr>
          <p:cNvPr id="261" name="Connecting Steps (B2) Average Literacy Progress"/>
          <p:cNvSpPr/>
          <p:nvPr/>
        </p:nvSpPr>
        <p:spPr>
          <a:xfrm>
            <a:off x="3820960" y="1961187"/>
            <a:ext cx="5309146" cy="37959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r>
              <a:rPr dirty="0"/>
              <a:t>Connecting Steps (B2) Average </a:t>
            </a:r>
            <a:r>
              <a:rPr lang="en-GB" dirty="0"/>
              <a:t>PSHE</a:t>
            </a:r>
            <a:r>
              <a:rPr dirty="0"/>
              <a:t> Progress</a:t>
            </a:r>
          </a:p>
        </p:txBody>
      </p:sp>
      <p:graphicFrame>
        <p:nvGraphicFramePr>
          <p:cNvPr id="6" name="Chart 5"/>
          <p:cNvGraphicFramePr/>
          <p:nvPr>
            <p:extLst>
              <p:ext uri="{D42A27DB-BD31-4B8C-83A1-F6EECF244321}">
                <p14:modId xmlns:p14="http://schemas.microsoft.com/office/powerpoint/2010/main" val="1194022572"/>
              </p:ext>
            </p:extLst>
          </p:nvPr>
        </p:nvGraphicFramePr>
        <p:xfrm>
          <a:off x="625098" y="2553852"/>
          <a:ext cx="3613073" cy="371359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p:nvPr>
            <p:extLst>
              <p:ext uri="{D42A27DB-BD31-4B8C-83A1-F6EECF244321}">
                <p14:modId xmlns:p14="http://schemas.microsoft.com/office/powerpoint/2010/main" val="3987861381"/>
              </p:ext>
            </p:extLst>
          </p:nvPr>
        </p:nvGraphicFramePr>
        <p:xfrm>
          <a:off x="4695863" y="3639702"/>
          <a:ext cx="3613073" cy="371359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p:cNvGraphicFramePr/>
          <p:nvPr>
            <p:extLst>
              <p:ext uri="{D42A27DB-BD31-4B8C-83A1-F6EECF244321}">
                <p14:modId xmlns:p14="http://schemas.microsoft.com/office/powerpoint/2010/main" val="3237377042"/>
              </p:ext>
            </p:extLst>
          </p:nvPr>
        </p:nvGraphicFramePr>
        <p:xfrm>
          <a:off x="8820226" y="2553852"/>
          <a:ext cx="3613073" cy="3713598"/>
        </p:xfrm>
        <a:graphic>
          <a:graphicData uri="http://schemas.openxmlformats.org/drawingml/2006/chart">
            <c:chart xmlns:c="http://schemas.openxmlformats.org/drawingml/2006/chart" xmlns:r="http://schemas.openxmlformats.org/officeDocument/2006/relationships" r:id="rId5"/>
          </a:graphicData>
        </a:graphic>
      </p:graphicFrame>
      <p:sp>
        <p:nvSpPr>
          <p:cNvPr id="2" name="Slide Number Placeholder 1"/>
          <p:cNvSpPr>
            <a:spLocks noGrp="1"/>
          </p:cNvSpPr>
          <p:nvPr>
            <p:ph type="sldNum" sz="quarter" idx="2"/>
          </p:nvPr>
        </p:nvSpPr>
        <p:spPr>
          <a:xfrm>
            <a:off x="12301400" y="203200"/>
            <a:ext cx="406897" cy="457200"/>
          </a:xfrm>
        </p:spPr>
        <p:txBody>
          <a:bodyPr/>
          <a:lstStyle/>
          <a:p>
            <a:fld id="{86CB4B4D-7CA3-9044-876B-883B54F8677D}" type="slidenum">
              <a:rPr lang="en-GB" smtClean="0"/>
              <a:pPr/>
              <a:t>17</a:t>
            </a:fld>
            <a:endParaRPr lang="en-GB" dirty="0"/>
          </a:p>
        </p:txBody>
      </p:sp>
    </p:spTree>
    <p:extLst>
      <p:ext uri="{BB962C8B-B14F-4D97-AF65-F5344CB8AC3E}">
        <p14:creationId xmlns:p14="http://schemas.microsoft.com/office/powerpoint/2010/main" val="3325303237"/>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Learners’ progress in literacy is good.  Oracy progress has continued to fall behind the other strands after it peaked in 2014/15.  Oracy is a focus in the thematic planning for Autumn 2017 and opportunities and strategies to improve skills have been established e.g. Talkabout. Progress in Reading and Writing remains good. The introduction of ‘The Handwriting Motorway’ in Primary has contributed to the percentage gain over the previous year, which was in itself, a huge improvement from 2014-15. This data covers 3-14 and the Teal pathway group in 14-19."/>
          <p:cNvSpPr/>
          <p:nvPr/>
        </p:nvSpPr>
        <p:spPr>
          <a:xfrm>
            <a:off x="429137" y="8018627"/>
            <a:ext cx="12146526" cy="108747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just">
              <a:spcBef>
                <a:spcPts val="2800"/>
              </a:spcBef>
              <a:defRPr sz="1600"/>
            </a:pPr>
            <a:r>
              <a:rPr sz="1600" b="1" dirty="0">
                <a:solidFill>
                  <a:srgbClr val="8ABE5E">
                    <a:hueOff val="1971429"/>
                    <a:satOff val="-6114"/>
                    <a:lumOff val="-25490"/>
                  </a:srgbClr>
                </a:solidFill>
                <a:latin typeface="Avenir Next"/>
                <a:ea typeface="Avenir Next"/>
                <a:cs typeface="Avenir Next"/>
                <a:sym typeface="Avenir Next"/>
              </a:rPr>
              <a:t>Learners’ progress </a:t>
            </a:r>
            <a:r>
              <a:rPr lang="en-GB" sz="1600" b="1" dirty="0">
                <a:solidFill>
                  <a:srgbClr val="8ABE5E">
                    <a:hueOff val="1971429"/>
                    <a:satOff val="-6114"/>
                    <a:lumOff val="-25490"/>
                  </a:srgbClr>
                </a:solidFill>
                <a:latin typeface="Avenir Next"/>
                <a:ea typeface="Avenir Next"/>
                <a:cs typeface="Avenir Next"/>
                <a:sym typeface="Avenir Next"/>
              </a:rPr>
              <a:t>in Computing is very good</a:t>
            </a:r>
            <a:r>
              <a:rPr sz="1600" b="1" dirty="0">
                <a:solidFill>
                  <a:srgbClr val="8ABE5E">
                    <a:hueOff val="1971429"/>
                    <a:satOff val="-6114"/>
                    <a:lumOff val="-25490"/>
                  </a:srgbClr>
                </a:solidFill>
                <a:latin typeface="Avenir Next"/>
                <a:ea typeface="Avenir Next"/>
                <a:cs typeface="Avenir Next"/>
                <a:sym typeface="Avenir Next"/>
              </a:rPr>
              <a:t>.</a:t>
            </a:r>
            <a:r>
              <a:rPr sz="1600" dirty="0"/>
              <a:t> </a:t>
            </a:r>
            <a:r>
              <a:rPr lang="en-GB" sz="1600" dirty="0"/>
              <a:t>At 61% average progress we deem this new curriculum area at Riverbank to be thriving. We have bought into the ‘Purple Mash’ software which our middle leader is driving forward in an attempt to further engage pupils in lessons from a digital perspective. Pupils are now reinforcing their learning in the home environment via the software. Along, with a number of new iPads our </a:t>
            </a:r>
            <a:r>
              <a:rPr lang="en-GB" sz="1600" dirty="0" err="1"/>
              <a:t>digitial</a:t>
            </a:r>
            <a:r>
              <a:rPr lang="en-GB" sz="1600" dirty="0"/>
              <a:t> capacity within the school has recently been enhanced which should show in next years analysis. </a:t>
            </a:r>
            <a:endParaRPr lang="en-GB" sz="1600" strike="sngStrike" dirty="0">
              <a:solidFill>
                <a:srgbClr val="222222">
                  <a:lumMod val="75000"/>
                  <a:lumOff val="25000"/>
                </a:srgbClr>
              </a:solidFill>
            </a:endParaRPr>
          </a:p>
        </p:txBody>
      </p:sp>
      <p:sp>
        <p:nvSpPr>
          <p:cNvPr id="260" name="Learners progress / literacy"/>
          <p:cNvSpPr/>
          <p:nvPr/>
        </p:nvSpPr>
        <p:spPr>
          <a:xfrm>
            <a:off x="-23952" y="394888"/>
            <a:ext cx="7689824" cy="820788"/>
          </a:xfrm>
          <a:prstGeom prst="rect">
            <a:avLst/>
          </a:prstGeom>
          <a:solidFill>
            <a:schemeClr val="accent3">
              <a:lumMod val="60000"/>
              <a:lumOff val="40000"/>
            </a:schemeClr>
          </a:solidFill>
          <a:ln w="12700">
            <a:miter lim="400000"/>
          </a:ln>
          <a:extLst>
            <a:ext uri="{C572A759-6A51-4108-AA02-DFA0A04FC94B}">
              <ma14:wrappingTextBoxFlag xmlns:ma14="http://schemas.microsoft.com/office/mac/drawingml/2011/main" xmlns="" val="1"/>
            </a:ext>
          </a:extLst>
        </p:spPr>
        <p:txBody>
          <a:bodyPr lIns="50800" tIns="50800" rIns="50800" bIns="50800" anchor="b">
            <a:normAutofit/>
          </a:bodyPr>
          <a:lstStyle/>
          <a:p>
            <a:pPr algn="ctr">
              <a:lnSpc>
                <a:spcPct val="80000"/>
              </a:lnSpc>
              <a:spcBef>
                <a:spcPts val="0"/>
              </a:spcBef>
              <a:defRPr sz="2800" cap="all">
                <a:solidFill>
                  <a:srgbClr val="FFFFFF"/>
                </a:solidFill>
                <a:latin typeface="+mn-lt"/>
                <a:ea typeface="+mn-ea"/>
                <a:cs typeface="+mn-cs"/>
                <a:sym typeface="DIN Condensed"/>
              </a:defRPr>
            </a:pPr>
            <a:r>
              <a:rPr lang="en-US" sz="4800" cap="all" dirty="0">
                <a:solidFill>
                  <a:srgbClr val="FFFFFF"/>
                </a:solidFill>
                <a:latin typeface="DIN Condensed"/>
                <a:ea typeface="+mn-ea"/>
                <a:cs typeface="+mn-cs"/>
                <a:sym typeface="DIN Condensed"/>
              </a:rPr>
              <a:t>computing</a:t>
            </a:r>
            <a:r>
              <a:rPr lang="en-GB" sz="4800" cap="all" dirty="0">
                <a:solidFill>
                  <a:srgbClr val="FFFFFF"/>
                </a:solidFill>
                <a:latin typeface="DIN Condensed"/>
                <a:ea typeface="+mn-ea"/>
                <a:cs typeface="+mn-cs"/>
                <a:sym typeface="DIN Condensed"/>
              </a:rPr>
              <a:t> Progress</a:t>
            </a:r>
            <a:r>
              <a:rPr sz="2800" cap="all" dirty="0">
                <a:solidFill>
                  <a:srgbClr val="FFFFFF"/>
                </a:solidFill>
                <a:latin typeface="DIN Condensed"/>
                <a:ea typeface="+mn-ea"/>
                <a:cs typeface="+mn-cs"/>
                <a:sym typeface="DIN Condensed"/>
              </a:rPr>
              <a:t>                                                                      </a:t>
            </a:r>
          </a:p>
        </p:txBody>
      </p:sp>
      <p:sp>
        <p:nvSpPr>
          <p:cNvPr id="261" name="Connecting Steps (B2) Average Literacy Progress"/>
          <p:cNvSpPr/>
          <p:nvPr/>
        </p:nvSpPr>
        <p:spPr>
          <a:xfrm>
            <a:off x="3531775" y="1541168"/>
            <a:ext cx="5253041" cy="348813"/>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r>
              <a:rPr sz="1600" dirty="0"/>
              <a:t>Connecting Steps (B2) Average </a:t>
            </a:r>
            <a:r>
              <a:rPr lang="en-GB" sz="1600" dirty="0"/>
              <a:t>Computing</a:t>
            </a:r>
            <a:r>
              <a:rPr sz="1600" dirty="0"/>
              <a:t> Progress</a:t>
            </a:r>
          </a:p>
        </p:txBody>
      </p:sp>
      <p:sp>
        <p:nvSpPr>
          <p:cNvPr id="2" name="Slide Number Placeholder 1"/>
          <p:cNvSpPr>
            <a:spLocks noGrp="1"/>
          </p:cNvSpPr>
          <p:nvPr>
            <p:ph type="sldNum" sz="quarter" idx="2"/>
          </p:nvPr>
        </p:nvSpPr>
        <p:spPr>
          <a:xfrm>
            <a:off x="12390070" y="203200"/>
            <a:ext cx="406897" cy="457200"/>
          </a:xfrm>
        </p:spPr>
        <p:txBody>
          <a:bodyPr/>
          <a:lstStyle/>
          <a:p>
            <a:fld id="{86CB4B4D-7CA3-9044-876B-883B54F8677D}" type="slidenum">
              <a:rPr lang="en-GB" smtClean="0"/>
              <a:pPr/>
              <a:t>18</a:t>
            </a:fld>
            <a:endParaRPr lang="en-GB"/>
          </a:p>
        </p:txBody>
      </p:sp>
      <p:graphicFrame>
        <p:nvGraphicFramePr>
          <p:cNvPr id="3" name="Chart 2"/>
          <p:cNvGraphicFramePr/>
          <p:nvPr>
            <p:extLst>
              <p:ext uri="{D42A27DB-BD31-4B8C-83A1-F6EECF244321}">
                <p14:modId xmlns:p14="http://schemas.microsoft.com/office/powerpoint/2010/main" val="2185536981"/>
              </p:ext>
            </p:extLst>
          </p:nvPr>
        </p:nvGraphicFramePr>
        <p:xfrm>
          <a:off x="2167466" y="1986844"/>
          <a:ext cx="8669867" cy="577991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32130289"/>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Learners’ progress in literacy is good.  Oracy progress has continued to fall behind the other strands after it peaked in 2014/15.  Oracy is a focus in the thematic planning for Autumn 2017 and opportunities and strategies to improve skills have been established e.g. Talkabout. Progress in Reading and Writing remains good. The introduction of ‘The Handwriting Motorway’ in Primary has contributed to the percentage gain over the previous year, which was in itself, a huge improvement from 2014-15. This data covers 3-14 and the Teal pathway group in 14-19."/>
          <p:cNvSpPr/>
          <p:nvPr/>
        </p:nvSpPr>
        <p:spPr>
          <a:xfrm>
            <a:off x="429137" y="8478508"/>
            <a:ext cx="12146526" cy="59503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lvl="0" algn="just">
              <a:spcBef>
                <a:spcPts val="2800"/>
              </a:spcBef>
              <a:defRPr sz="1600"/>
            </a:pPr>
            <a:r>
              <a:rPr sz="1600" b="1" dirty="0">
                <a:solidFill>
                  <a:srgbClr val="8ABE5E">
                    <a:hueOff val="1971429"/>
                    <a:satOff val="-6114"/>
                    <a:lumOff val="-25490"/>
                  </a:srgbClr>
                </a:solidFill>
                <a:latin typeface="Avenir Next"/>
                <a:ea typeface="Avenir Next"/>
                <a:cs typeface="Avenir Next"/>
                <a:sym typeface="Avenir Next"/>
              </a:rPr>
              <a:t>Learners’ progress in </a:t>
            </a:r>
            <a:r>
              <a:rPr lang="en-GB" sz="1600" b="1" dirty="0">
                <a:solidFill>
                  <a:srgbClr val="8ABE5E">
                    <a:hueOff val="1971429"/>
                    <a:satOff val="-6114"/>
                    <a:lumOff val="-25490"/>
                  </a:srgbClr>
                </a:solidFill>
                <a:latin typeface="Avenir Next"/>
                <a:ea typeface="Avenir Next"/>
                <a:cs typeface="Avenir Next"/>
                <a:sym typeface="Avenir Next"/>
              </a:rPr>
              <a:t>Mathematics</a:t>
            </a:r>
            <a:r>
              <a:rPr sz="1600" b="1" dirty="0">
                <a:solidFill>
                  <a:srgbClr val="8ABE5E">
                    <a:hueOff val="1971429"/>
                    <a:satOff val="-6114"/>
                    <a:lumOff val="-25490"/>
                  </a:srgbClr>
                </a:solidFill>
                <a:latin typeface="Avenir Next"/>
                <a:ea typeface="Avenir Next"/>
                <a:cs typeface="Avenir Next"/>
                <a:sym typeface="Avenir Next"/>
              </a:rPr>
              <a:t> </a:t>
            </a:r>
            <a:r>
              <a:rPr lang="en-GB" sz="1600" b="1" dirty="0">
                <a:solidFill>
                  <a:srgbClr val="8ABE5E">
                    <a:hueOff val="1971429"/>
                    <a:satOff val="-6114"/>
                    <a:lumOff val="-25490"/>
                  </a:srgbClr>
                </a:solidFill>
                <a:latin typeface="Avenir Next"/>
                <a:ea typeface="Avenir Next"/>
                <a:cs typeface="Avenir Next"/>
                <a:sym typeface="Avenir Next"/>
              </a:rPr>
              <a:t>is excellent at FP and KS1</a:t>
            </a:r>
            <a:r>
              <a:rPr sz="1600" b="1" dirty="0">
                <a:solidFill>
                  <a:srgbClr val="8ABE5E">
                    <a:hueOff val="1971429"/>
                    <a:satOff val="-6114"/>
                    <a:lumOff val="-25490"/>
                  </a:srgbClr>
                </a:solidFill>
                <a:latin typeface="Avenir Next"/>
                <a:ea typeface="Avenir Next"/>
                <a:cs typeface="Avenir Next"/>
                <a:sym typeface="Avenir Next"/>
              </a:rPr>
              <a:t>.</a:t>
            </a:r>
            <a:r>
              <a:rPr sz="1600" dirty="0"/>
              <a:t> </a:t>
            </a:r>
            <a:r>
              <a:rPr lang="en-GB" sz="1600" dirty="0">
                <a:solidFill>
                  <a:srgbClr val="222222">
                    <a:lumMod val="50000"/>
                    <a:lumOff val="50000"/>
                  </a:srgbClr>
                </a:solidFill>
              </a:rPr>
              <a:t>The pattern is almost identical to previous analysis for Mathematics and English so please see previous annotation.</a:t>
            </a:r>
          </a:p>
        </p:txBody>
      </p:sp>
      <p:sp>
        <p:nvSpPr>
          <p:cNvPr id="260" name="Learners progress / literacy"/>
          <p:cNvSpPr/>
          <p:nvPr/>
        </p:nvSpPr>
        <p:spPr>
          <a:xfrm>
            <a:off x="-23952" y="394887"/>
            <a:ext cx="7689824" cy="1172655"/>
          </a:xfrm>
          <a:prstGeom prst="rect">
            <a:avLst/>
          </a:prstGeom>
          <a:solidFill>
            <a:schemeClr val="accent3">
              <a:lumMod val="60000"/>
              <a:lumOff val="40000"/>
            </a:schemeClr>
          </a:solidFill>
          <a:ln w="12700">
            <a:miter lim="400000"/>
          </a:ln>
          <a:extLst>
            <a:ext uri="{C572A759-6A51-4108-AA02-DFA0A04FC94B}">
              <ma14:wrappingTextBoxFlag xmlns:ma14="http://schemas.microsoft.com/office/mac/drawingml/2011/main" xmlns="" val="1"/>
            </a:ext>
          </a:extLst>
        </p:spPr>
        <p:txBody>
          <a:bodyPr lIns="50800" tIns="50800" rIns="50800" bIns="50800" anchor="b">
            <a:normAutofit/>
          </a:bodyPr>
          <a:lstStyle/>
          <a:p>
            <a:pPr algn="ctr">
              <a:lnSpc>
                <a:spcPct val="80000"/>
              </a:lnSpc>
              <a:spcBef>
                <a:spcPts val="0"/>
              </a:spcBef>
              <a:defRPr sz="2800" cap="all">
                <a:solidFill>
                  <a:srgbClr val="FFFFFF"/>
                </a:solidFill>
                <a:latin typeface="+mn-lt"/>
                <a:ea typeface="+mn-ea"/>
                <a:cs typeface="+mn-cs"/>
                <a:sym typeface="DIN Condensed"/>
              </a:defRPr>
            </a:pPr>
            <a:r>
              <a:rPr lang="en-GB" sz="4000" cap="all" dirty="0">
                <a:solidFill>
                  <a:srgbClr val="FFFFFF"/>
                </a:solidFill>
                <a:latin typeface="DIN Condensed"/>
                <a:ea typeface="+mn-ea"/>
                <a:cs typeface="+mn-cs"/>
                <a:sym typeface="DIN Condensed"/>
              </a:rPr>
              <a:t>Computing Progress </a:t>
            </a:r>
          </a:p>
          <a:p>
            <a:pPr algn="ctr">
              <a:lnSpc>
                <a:spcPct val="80000"/>
              </a:lnSpc>
              <a:spcBef>
                <a:spcPts val="0"/>
              </a:spcBef>
              <a:defRPr sz="2800" cap="all">
                <a:solidFill>
                  <a:srgbClr val="FFFFFF"/>
                </a:solidFill>
                <a:latin typeface="+mn-lt"/>
                <a:ea typeface="+mn-ea"/>
                <a:cs typeface="+mn-cs"/>
                <a:sym typeface="DIN Condensed"/>
              </a:defRPr>
            </a:pPr>
            <a:r>
              <a:rPr lang="en-GB" sz="4000" cap="all" dirty="0">
                <a:solidFill>
                  <a:srgbClr val="FFFFFF"/>
                </a:solidFill>
                <a:latin typeface="DIN Condensed"/>
                <a:ea typeface="+mn-ea"/>
                <a:cs typeface="+mn-cs"/>
                <a:sym typeface="DIN Condensed"/>
              </a:rPr>
              <a:t>by key stage                                                                      </a:t>
            </a:r>
          </a:p>
        </p:txBody>
      </p:sp>
      <p:sp>
        <p:nvSpPr>
          <p:cNvPr id="261" name="Connecting Steps (B2) Average Literacy Progress"/>
          <p:cNvSpPr/>
          <p:nvPr/>
        </p:nvSpPr>
        <p:spPr>
          <a:xfrm>
            <a:off x="3820960" y="1961187"/>
            <a:ext cx="5309146" cy="37959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r>
              <a:rPr dirty="0"/>
              <a:t>Connecting Steps (B2) Average </a:t>
            </a:r>
            <a:r>
              <a:rPr lang="en-GB" dirty="0"/>
              <a:t>PSHE</a:t>
            </a:r>
            <a:r>
              <a:rPr dirty="0"/>
              <a:t> Progress</a:t>
            </a:r>
          </a:p>
        </p:txBody>
      </p:sp>
      <p:graphicFrame>
        <p:nvGraphicFramePr>
          <p:cNvPr id="6" name="Chart 5"/>
          <p:cNvGraphicFramePr/>
          <p:nvPr>
            <p:extLst>
              <p:ext uri="{D42A27DB-BD31-4B8C-83A1-F6EECF244321}">
                <p14:modId xmlns:p14="http://schemas.microsoft.com/office/powerpoint/2010/main" val="1993604583"/>
              </p:ext>
            </p:extLst>
          </p:nvPr>
        </p:nvGraphicFramePr>
        <p:xfrm>
          <a:off x="625098" y="2553852"/>
          <a:ext cx="3613073" cy="371359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p:nvPr>
            <p:extLst>
              <p:ext uri="{D42A27DB-BD31-4B8C-83A1-F6EECF244321}">
                <p14:modId xmlns:p14="http://schemas.microsoft.com/office/powerpoint/2010/main" val="693367089"/>
              </p:ext>
            </p:extLst>
          </p:nvPr>
        </p:nvGraphicFramePr>
        <p:xfrm>
          <a:off x="4695863" y="3639702"/>
          <a:ext cx="3613073" cy="371359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p:cNvGraphicFramePr/>
          <p:nvPr>
            <p:extLst>
              <p:ext uri="{D42A27DB-BD31-4B8C-83A1-F6EECF244321}">
                <p14:modId xmlns:p14="http://schemas.microsoft.com/office/powerpoint/2010/main" val="2819096824"/>
              </p:ext>
            </p:extLst>
          </p:nvPr>
        </p:nvGraphicFramePr>
        <p:xfrm>
          <a:off x="8820226" y="2553852"/>
          <a:ext cx="3613073" cy="3713598"/>
        </p:xfrm>
        <a:graphic>
          <a:graphicData uri="http://schemas.openxmlformats.org/drawingml/2006/chart">
            <c:chart xmlns:c="http://schemas.openxmlformats.org/drawingml/2006/chart" xmlns:r="http://schemas.openxmlformats.org/officeDocument/2006/relationships" r:id="rId5"/>
          </a:graphicData>
        </a:graphic>
      </p:graphicFrame>
      <p:sp>
        <p:nvSpPr>
          <p:cNvPr id="2" name="Slide Number Placeholder 1"/>
          <p:cNvSpPr>
            <a:spLocks noGrp="1"/>
          </p:cNvSpPr>
          <p:nvPr>
            <p:ph type="sldNum" sz="quarter" idx="2"/>
          </p:nvPr>
        </p:nvSpPr>
        <p:spPr>
          <a:xfrm>
            <a:off x="12301400" y="203200"/>
            <a:ext cx="406897" cy="457200"/>
          </a:xfrm>
        </p:spPr>
        <p:txBody>
          <a:bodyPr/>
          <a:lstStyle/>
          <a:p>
            <a:fld id="{86CB4B4D-7CA3-9044-876B-883B54F8677D}" type="slidenum">
              <a:rPr lang="en-GB" smtClean="0"/>
              <a:pPr/>
              <a:t>19</a:t>
            </a:fld>
            <a:endParaRPr lang="en-GB" dirty="0"/>
          </a:p>
        </p:txBody>
      </p:sp>
    </p:spTree>
    <p:extLst>
      <p:ext uri="{BB962C8B-B14F-4D97-AF65-F5344CB8AC3E}">
        <p14:creationId xmlns:p14="http://schemas.microsoft.com/office/powerpoint/2010/main" val="136226886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Learners progress / literacy"/>
          <p:cNvSpPr/>
          <p:nvPr/>
        </p:nvSpPr>
        <p:spPr>
          <a:xfrm>
            <a:off x="0" y="511628"/>
            <a:ext cx="7689824" cy="1027725"/>
          </a:xfrm>
          <a:prstGeom prst="rect">
            <a:avLst/>
          </a:prstGeom>
          <a:solidFill>
            <a:schemeClr val="accent3">
              <a:lumMod val="60000"/>
              <a:lumOff val="40000"/>
            </a:schemeClr>
          </a:solidFill>
          <a:ln w="12700">
            <a:miter lim="400000"/>
          </a:ln>
          <a:extLst>
            <a:ext uri="{C572A759-6A51-4108-AA02-DFA0A04FC94B}">
              <ma14:wrappingTextBoxFlag xmlns="" xmlns:ma14="http://schemas.microsoft.com/office/mac/drawingml/2011/main" val="1"/>
            </a:ext>
          </a:extLst>
        </p:spPr>
        <p:txBody>
          <a:bodyPr lIns="50800" tIns="50800" rIns="50800" bIns="50800" anchor="b">
            <a:normAutofit/>
          </a:bodyPr>
          <a:lstStyle/>
          <a:p>
            <a:pPr algn="ctr">
              <a:lnSpc>
                <a:spcPct val="80000"/>
              </a:lnSpc>
              <a:spcBef>
                <a:spcPts val="0"/>
              </a:spcBef>
              <a:defRPr sz="2800" cap="all">
                <a:solidFill>
                  <a:srgbClr val="FFFFFF"/>
                </a:solidFill>
                <a:latin typeface="+mn-lt"/>
                <a:ea typeface="+mn-ea"/>
                <a:cs typeface="+mn-cs"/>
                <a:sym typeface="DIN Condensed"/>
              </a:defRPr>
            </a:pPr>
            <a:r>
              <a:rPr lang="en-GB" sz="5400" b="1" cap="all" dirty="0">
                <a:solidFill>
                  <a:srgbClr val="FFFFFF"/>
                </a:solidFill>
                <a:latin typeface="DIN Condensed"/>
                <a:ea typeface="+mn-ea"/>
                <a:cs typeface="+mn-cs"/>
                <a:sym typeface="DIN Condensed"/>
              </a:rPr>
              <a:t>contents</a:t>
            </a:r>
            <a:endParaRPr sz="5400" b="1" cap="all" dirty="0">
              <a:solidFill>
                <a:srgbClr val="FFFFFF"/>
              </a:solidFill>
              <a:latin typeface="DIN Condensed"/>
              <a:ea typeface="+mn-ea"/>
              <a:cs typeface="+mn-cs"/>
              <a:sym typeface="DIN Condensed"/>
            </a:endParaRPr>
          </a:p>
        </p:txBody>
      </p:sp>
      <p:sp>
        <p:nvSpPr>
          <p:cNvPr id="261" name="Connecting Steps (B2) Average Literacy Progress"/>
          <p:cNvSpPr/>
          <p:nvPr/>
        </p:nvSpPr>
        <p:spPr>
          <a:xfrm>
            <a:off x="1929843" y="1539353"/>
            <a:ext cx="102657" cy="37959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endParaRPr dirty="0"/>
          </a:p>
        </p:txBody>
      </p:sp>
      <p:sp>
        <p:nvSpPr>
          <p:cNvPr id="3" name="Slide Number Placeholder 2"/>
          <p:cNvSpPr>
            <a:spLocks noGrp="1"/>
          </p:cNvSpPr>
          <p:nvPr>
            <p:ph type="sldNum" sz="quarter" idx="2"/>
          </p:nvPr>
        </p:nvSpPr>
        <p:spPr>
          <a:xfrm>
            <a:off x="12390070" y="203200"/>
            <a:ext cx="406897" cy="457200"/>
          </a:xfrm>
        </p:spPr>
        <p:txBody>
          <a:bodyPr/>
          <a:lstStyle/>
          <a:p>
            <a:fld id="{86CB4B4D-7CA3-9044-876B-883B54F8677D}" type="slidenum">
              <a:rPr lang="en-GB" smtClean="0"/>
              <a:pPr/>
              <a:t>2</a:t>
            </a:fld>
            <a:endParaRPr lang="en-GB" dirty="0"/>
          </a:p>
        </p:txBody>
      </p:sp>
      <p:graphicFrame>
        <p:nvGraphicFramePr>
          <p:cNvPr id="2" name="Table 1"/>
          <p:cNvGraphicFramePr>
            <a:graphicFrameLocks noGrp="1"/>
          </p:cNvGraphicFramePr>
          <p:nvPr>
            <p:extLst>
              <p:ext uri="{D42A27DB-BD31-4B8C-83A1-F6EECF244321}">
                <p14:modId xmlns:p14="http://schemas.microsoft.com/office/powerpoint/2010/main" val="3997475339"/>
              </p:ext>
            </p:extLst>
          </p:nvPr>
        </p:nvGraphicFramePr>
        <p:xfrm>
          <a:off x="746760" y="2133600"/>
          <a:ext cx="11475720" cy="5805805"/>
        </p:xfrm>
        <a:graphic>
          <a:graphicData uri="http://schemas.openxmlformats.org/drawingml/2006/table">
            <a:tbl>
              <a:tblPr firstRow="1" bandRow="1">
                <a:tableStyleId>{69C7853C-536D-4A76-A0AE-DD22124D55A5}</a:tableStyleId>
              </a:tblPr>
              <a:tblGrid>
                <a:gridCol w="5737860">
                  <a:extLst>
                    <a:ext uri="{9D8B030D-6E8A-4147-A177-3AD203B41FA5}">
                      <a16:colId xmlns:a16="http://schemas.microsoft.com/office/drawing/2014/main" val="4100985324"/>
                    </a:ext>
                  </a:extLst>
                </a:gridCol>
                <a:gridCol w="5737860">
                  <a:extLst>
                    <a:ext uri="{9D8B030D-6E8A-4147-A177-3AD203B41FA5}">
                      <a16:colId xmlns:a16="http://schemas.microsoft.com/office/drawing/2014/main" val="1919892043"/>
                    </a:ext>
                  </a:extLst>
                </a:gridCol>
              </a:tblGrid>
              <a:tr h="343989">
                <a:tc>
                  <a:txBody>
                    <a:bodyPr/>
                    <a:lstStyle/>
                    <a:p>
                      <a:pPr algn="ctr"/>
                      <a:r>
                        <a:rPr lang="en-GB" sz="2800" dirty="0"/>
                        <a:t>SECTION</a:t>
                      </a:r>
                    </a:p>
                  </a:txBody>
                  <a:tcPr/>
                </a:tc>
                <a:tc>
                  <a:txBody>
                    <a:bodyPr/>
                    <a:lstStyle/>
                    <a:p>
                      <a:pPr algn="ctr"/>
                      <a:r>
                        <a:rPr lang="en-GB" sz="2800" dirty="0"/>
                        <a:t>PAGES</a:t>
                      </a:r>
                    </a:p>
                  </a:txBody>
                  <a:tcPr/>
                </a:tc>
                <a:extLst>
                  <a:ext uri="{0D108BD9-81ED-4DB2-BD59-A6C34878D82A}">
                    <a16:rowId xmlns:a16="http://schemas.microsoft.com/office/drawing/2014/main" val="4132295209"/>
                  </a:ext>
                </a:extLst>
              </a:tr>
              <a:tr h="1006274">
                <a:tc>
                  <a:txBody>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n-GB" sz="2800" b="1" u="none" strike="noStrike" kern="0" cap="none" spc="0" normalizeH="0" baseline="0" noProof="0" dirty="0">
                        <a:ln>
                          <a:noFill/>
                        </a:ln>
                        <a:effectLst/>
                        <a:uLnTx/>
                        <a:uFillTx/>
                        <a:latin typeface="+mn-lt"/>
                        <a:sym typeface="Avenir Next Medium"/>
                      </a:endParaRPr>
                    </a:p>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GB" sz="2800" b="1" u="none" strike="noStrike" kern="0" cap="none" spc="0" normalizeH="0" baseline="0" noProof="0" dirty="0">
                          <a:ln>
                            <a:noFill/>
                          </a:ln>
                          <a:effectLst/>
                          <a:uLnTx/>
                          <a:uFillTx/>
                          <a:latin typeface="+mn-lt"/>
                          <a:sym typeface="Avenir Next Medium"/>
                        </a:rPr>
                        <a:t>Contextual Data</a:t>
                      </a:r>
                    </a:p>
                    <a:p>
                      <a:pPr marL="0" marR="0" lvl="0" indent="0" algn="ctr" defTabSz="584200" rtl="0" eaLnBrk="1" fontAlgn="auto" latinLnBrk="0" hangingPunct="0">
                        <a:lnSpc>
                          <a:spcPct val="100000"/>
                        </a:lnSpc>
                        <a:spcBef>
                          <a:spcPts val="0"/>
                        </a:spcBef>
                        <a:spcAft>
                          <a:spcPts val="0"/>
                        </a:spcAft>
                        <a:buClrTx/>
                        <a:buSzTx/>
                        <a:buFontTx/>
                        <a:buNone/>
                        <a:tabLst/>
                        <a:defRPr/>
                      </a:pPr>
                      <a:endParaRPr lang="en-GB" sz="2800" b="1" dirty="0">
                        <a:latin typeface="+mn-lt"/>
                      </a:endParaRPr>
                    </a:p>
                  </a:txBody>
                  <a:tcPr/>
                </a:tc>
                <a:tc>
                  <a:txBody>
                    <a:bodyPr/>
                    <a:lstStyle/>
                    <a:p>
                      <a:pPr algn="ctr">
                        <a:lnSpc>
                          <a:spcPct val="100000"/>
                        </a:lnSpc>
                        <a:spcBef>
                          <a:spcPts val="0"/>
                        </a:spcBef>
                      </a:pPr>
                      <a:endParaRPr lang="en-GB" sz="2800" b="1" dirty="0">
                        <a:latin typeface="+mn-lt"/>
                      </a:endParaRPr>
                    </a:p>
                    <a:p>
                      <a:pPr algn="ctr">
                        <a:lnSpc>
                          <a:spcPct val="100000"/>
                        </a:lnSpc>
                        <a:spcBef>
                          <a:spcPts val="0"/>
                        </a:spcBef>
                      </a:pPr>
                      <a:r>
                        <a:rPr lang="en-GB" sz="2800" b="1" dirty="0">
                          <a:latin typeface="+mn-lt"/>
                        </a:rPr>
                        <a:t>3 - 10</a:t>
                      </a:r>
                    </a:p>
                  </a:txBody>
                  <a:tcPr/>
                </a:tc>
                <a:extLst>
                  <a:ext uri="{0D108BD9-81ED-4DB2-BD59-A6C34878D82A}">
                    <a16:rowId xmlns:a16="http://schemas.microsoft.com/office/drawing/2014/main" val="2535646078"/>
                  </a:ext>
                </a:extLst>
              </a:tr>
              <a:tr h="1006274">
                <a:tc>
                  <a:txBody>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n-GB" sz="2800" b="1" u="none" strike="noStrike" kern="0" cap="none" spc="0" normalizeH="0" baseline="0" noProof="0" dirty="0">
                        <a:ln>
                          <a:noFill/>
                        </a:ln>
                        <a:effectLst/>
                        <a:uLnTx/>
                        <a:uFillTx/>
                        <a:latin typeface="+mn-lt"/>
                        <a:sym typeface="Avenir Next Medium"/>
                      </a:endParaRPr>
                    </a:p>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GB" sz="2800" b="1" u="none" strike="noStrike" kern="0" cap="none" spc="0" normalizeH="0" baseline="0" noProof="0" dirty="0">
                          <a:ln>
                            <a:noFill/>
                          </a:ln>
                          <a:effectLst/>
                          <a:uLnTx/>
                          <a:uFillTx/>
                          <a:latin typeface="+mn-lt"/>
                          <a:sym typeface="Avenir Next Medium"/>
                        </a:rPr>
                        <a:t>Performance Data </a:t>
                      </a:r>
                      <a:r>
                        <a:rPr kumimoji="0" lang="en-GB" sz="2000" b="1" i="0" u="none" strike="noStrike" kern="0" cap="none" spc="0" normalizeH="0" baseline="0" noProof="0" dirty="0">
                          <a:ln>
                            <a:noFill/>
                          </a:ln>
                          <a:solidFill>
                            <a:srgbClr val="838787"/>
                          </a:solidFill>
                          <a:effectLst/>
                          <a:uLnTx/>
                          <a:uFillTx/>
                          <a:latin typeface="+mn-lt"/>
                          <a:sym typeface="Avenir Next Medium"/>
                        </a:rPr>
                        <a:t>(2017-18)</a:t>
                      </a:r>
                      <a:endParaRPr kumimoji="0" lang="en-GB" sz="2000" b="1" i="0" u="none" strike="noStrike" kern="0" cap="none" spc="0" normalizeH="0" baseline="0" noProof="0" dirty="0">
                        <a:ln>
                          <a:noFill/>
                        </a:ln>
                        <a:solidFill>
                          <a:srgbClr val="838787"/>
                        </a:solidFill>
                        <a:effectLst/>
                        <a:uLnTx/>
                        <a:uFillTx/>
                        <a:latin typeface="+mn-lt"/>
                        <a:sym typeface="DIN Alternate"/>
                      </a:endParaRPr>
                    </a:p>
                  </a:txBody>
                  <a:tcPr/>
                </a:tc>
                <a:tc>
                  <a:txBody>
                    <a:bodyPr/>
                    <a:lstStyle/>
                    <a:p>
                      <a:pPr algn="ctr">
                        <a:lnSpc>
                          <a:spcPct val="100000"/>
                        </a:lnSpc>
                        <a:spcBef>
                          <a:spcPts val="0"/>
                        </a:spcBef>
                      </a:pPr>
                      <a:endParaRPr lang="en-GB" sz="2800" b="1" dirty="0">
                        <a:latin typeface="+mn-lt"/>
                      </a:endParaRPr>
                    </a:p>
                    <a:p>
                      <a:pPr algn="ctr">
                        <a:lnSpc>
                          <a:spcPct val="100000"/>
                        </a:lnSpc>
                        <a:spcBef>
                          <a:spcPts val="0"/>
                        </a:spcBef>
                      </a:pPr>
                      <a:r>
                        <a:rPr lang="en-GB" sz="2800" b="1" dirty="0">
                          <a:latin typeface="+mn-lt"/>
                        </a:rPr>
                        <a:t>11-39</a:t>
                      </a:r>
                    </a:p>
                    <a:p>
                      <a:pPr algn="ctr">
                        <a:lnSpc>
                          <a:spcPct val="100000"/>
                        </a:lnSpc>
                        <a:spcBef>
                          <a:spcPts val="0"/>
                        </a:spcBef>
                      </a:pPr>
                      <a:endParaRPr lang="en-GB" sz="2800" b="1" dirty="0">
                        <a:latin typeface="+mn-lt"/>
                      </a:endParaRPr>
                    </a:p>
                  </a:txBody>
                  <a:tcPr/>
                </a:tc>
                <a:extLst>
                  <a:ext uri="{0D108BD9-81ED-4DB2-BD59-A6C34878D82A}">
                    <a16:rowId xmlns:a16="http://schemas.microsoft.com/office/drawing/2014/main" val="2947611494"/>
                  </a:ext>
                </a:extLst>
              </a:tr>
              <a:tr h="1006274">
                <a:tc>
                  <a:txBody>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n-GB" sz="2800" b="1" u="none" strike="noStrike" kern="0" cap="none" spc="0" normalizeH="0" baseline="0" noProof="0" dirty="0">
                        <a:ln>
                          <a:noFill/>
                        </a:ln>
                        <a:effectLst/>
                        <a:uLnTx/>
                        <a:uFillTx/>
                        <a:latin typeface="+mn-lt"/>
                        <a:sym typeface="Avenir Next Medium"/>
                      </a:endParaRPr>
                    </a:p>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GB" sz="2800" b="1" u="none" strike="noStrike" kern="0" cap="none" spc="0" normalizeH="0" baseline="0" noProof="0" dirty="0">
                          <a:ln>
                            <a:noFill/>
                          </a:ln>
                          <a:effectLst/>
                          <a:uLnTx/>
                          <a:uFillTx/>
                          <a:latin typeface="+mn-lt"/>
                          <a:sym typeface="Avenir Next Medium"/>
                        </a:rPr>
                        <a:t>Performance Data </a:t>
                      </a:r>
                      <a:r>
                        <a:rPr kumimoji="0" lang="en-GB" sz="2000" b="1" i="0" u="none" strike="noStrike" kern="0" cap="none" spc="0" normalizeH="0" baseline="0" noProof="0" dirty="0">
                          <a:ln>
                            <a:noFill/>
                          </a:ln>
                          <a:solidFill>
                            <a:srgbClr val="838787"/>
                          </a:solidFill>
                          <a:effectLst/>
                          <a:uLnTx/>
                          <a:uFillTx/>
                          <a:latin typeface="+mn-lt"/>
                          <a:sym typeface="Avenir Next Medium"/>
                        </a:rPr>
                        <a:t>(3 years)</a:t>
                      </a:r>
                    </a:p>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838787"/>
                        </a:solidFill>
                        <a:effectLst/>
                        <a:uLnTx/>
                        <a:uFillTx/>
                        <a:latin typeface="+mn-lt"/>
                        <a:sym typeface="DIN Alternate"/>
                      </a:endParaRPr>
                    </a:p>
                  </a:txBody>
                  <a:tcPr/>
                </a:tc>
                <a:tc>
                  <a:txBody>
                    <a:bodyPr/>
                    <a:lstStyle/>
                    <a:p>
                      <a:pPr algn="ctr">
                        <a:lnSpc>
                          <a:spcPct val="100000"/>
                        </a:lnSpc>
                        <a:spcBef>
                          <a:spcPts val="0"/>
                        </a:spcBef>
                      </a:pPr>
                      <a:endParaRPr lang="en-GB" sz="2800" b="1" dirty="0">
                        <a:latin typeface="+mn-lt"/>
                      </a:endParaRPr>
                    </a:p>
                    <a:p>
                      <a:pPr algn="ctr">
                        <a:lnSpc>
                          <a:spcPct val="100000"/>
                        </a:lnSpc>
                        <a:spcBef>
                          <a:spcPts val="0"/>
                        </a:spcBef>
                      </a:pPr>
                      <a:r>
                        <a:rPr lang="en-GB" sz="2800" b="1" dirty="0">
                          <a:latin typeface="+mn-lt"/>
                        </a:rPr>
                        <a:t>40-55</a:t>
                      </a:r>
                    </a:p>
                  </a:txBody>
                  <a:tcPr/>
                </a:tc>
                <a:extLst>
                  <a:ext uri="{0D108BD9-81ED-4DB2-BD59-A6C34878D82A}">
                    <a16:rowId xmlns:a16="http://schemas.microsoft.com/office/drawing/2014/main" val="1244802478"/>
                  </a:ext>
                </a:extLst>
              </a:tr>
              <a:tr h="1006274">
                <a:tc>
                  <a:txBody>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n-GB" sz="2800" b="1" u="none" strike="noStrike" kern="0" cap="none" spc="0" normalizeH="0" baseline="0" noProof="0" dirty="0">
                        <a:ln>
                          <a:noFill/>
                        </a:ln>
                        <a:effectLst/>
                        <a:uLnTx/>
                        <a:uFillTx/>
                        <a:latin typeface="+mn-lt"/>
                        <a:sym typeface="Avenir Next Medium"/>
                      </a:endParaRPr>
                    </a:p>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GB" sz="2800" b="1" u="none" strike="noStrike" kern="0" cap="none" spc="0" normalizeH="0" baseline="0" noProof="0" dirty="0">
                          <a:ln>
                            <a:noFill/>
                          </a:ln>
                          <a:effectLst/>
                          <a:uLnTx/>
                          <a:uFillTx/>
                          <a:latin typeface="+mn-lt"/>
                          <a:sym typeface="Avenir Next Medium"/>
                        </a:rPr>
                        <a:t>Additional Data</a:t>
                      </a:r>
                    </a:p>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n-GB" sz="2800" b="1" i="0" u="none" strike="noStrike" kern="0" cap="none" spc="0" normalizeH="0" baseline="0" noProof="0" dirty="0">
                        <a:ln>
                          <a:noFill/>
                        </a:ln>
                        <a:solidFill>
                          <a:srgbClr val="838787"/>
                        </a:solidFill>
                        <a:effectLst/>
                        <a:uLnTx/>
                        <a:uFillTx/>
                        <a:latin typeface="+mn-lt"/>
                        <a:sym typeface="DIN Alternate"/>
                      </a:endParaRPr>
                    </a:p>
                  </a:txBody>
                  <a:tcPr/>
                </a:tc>
                <a:tc>
                  <a:txBody>
                    <a:bodyPr/>
                    <a:lstStyle/>
                    <a:p>
                      <a:pPr algn="ctr">
                        <a:lnSpc>
                          <a:spcPct val="100000"/>
                        </a:lnSpc>
                        <a:spcBef>
                          <a:spcPts val="0"/>
                        </a:spcBef>
                      </a:pPr>
                      <a:endParaRPr lang="en-GB" sz="2800" b="1" dirty="0">
                        <a:latin typeface="+mn-lt"/>
                      </a:endParaRPr>
                    </a:p>
                    <a:p>
                      <a:pPr algn="ctr">
                        <a:lnSpc>
                          <a:spcPct val="100000"/>
                        </a:lnSpc>
                        <a:spcBef>
                          <a:spcPts val="0"/>
                        </a:spcBef>
                      </a:pPr>
                      <a:r>
                        <a:rPr lang="en-GB" sz="2800" b="1" dirty="0">
                          <a:latin typeface="+mn-lt"/>
                        </a:rPr>
                        <a:t>56-73</a:t>
                      </a:r>
                    </a:p>
                    <a:p>
                      <a:pPr algn="ctr">
                        <a:lnSpc>
                          <a:spcPct val="100000"/>
                        </a:lnSpc>
                        <a:spcBef>
                          <a:spcPts val="0"/>
                        </a:spcBef>
                      </a:pPr>
                      <a:endParaRPr lang="en-GB" sz="2800" b="1" dirty="0">
                        <a:latin typeface="+mn-lt"/>
                      </a:endParaRPr>
                    </a:p>
                  </a:txBody>
                  <a:tcPr/>
                </a:tc>
                <a:extLst>
                  <a:ext uri="{0D108BD9-81ED-4DB2-BD59-A6C34878D82A}">
                    <a16:rowId xmlns:a16="http://schemas.microsoft.com/office/drawing/2014/main" val="703935142"/>
                  </a:ext>
                </a:extLst>
              </a:tr>
            </a:tbl>
          </a:graphicData>
        </a:graphic>
      </p:graphicFrame>
    </p:spTree>
    <p:extLst>
      <p:ext uri="{BB962C8B-B14F-4D97-AF65-F5344CB8AC3E}">
        <p14:creationId xmlns:p14="http://schemas.microsoft.com/office/powerpoint/2010/main" val="3968850436"/>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Learners’ progress in literacy is good.  Oracy progress has continued to fall behind the other strands after it peaked in 2014/15.  Oracy is a focus in the thematic planning for Autumn 2017 and opportunities and strategies to improve skills have been established e.g. Talkabout. Progress in Reading and Writing remains good. The introduction of ‘The Handwriting Motorway’ in Primary has contributed to the percentage gain over the previous year, which was in itself, a huge improvement from 2014-15. This data covers 3-14 and the Teal pathway group in 14-19."/>
          <p:cNvSpPr/>
          <p:nvPr/>
        </p:nvSpPr>
        <p:spPr>
          <a:xfrm>
            <a:off x="429137" y="8030941"/>
            <a:ext cx="12146526" cy="133369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spcBef>
                <a:spcPts val="2800"/>
              </a:spcBef>
              <a:defRPr sz="1600"/>
            </a:pPr>
            <a:r>
              <a:rPr lang="en-GB" sz="1600" b="1" dirty="0">
                <a:solidFill>
                  <a:srgbClr val="8ABE5E">
                    <a:hueOff val="1971429"/>
                    <a:satOff val="-6114"/>
                    <a:lumOff val="-25490"/>
                  </a:srgbClr>
                </a:solidFill>
                <a:latin typeface="Avenir Next"/>
                <a:ea typeface="Avenir Next"/>
                <a:cs typeface="Avenir Next"/>
                <a:sym typeface="Avenir Next"/>
              </a:rPr>
              <a:t>The progress of learners who have EAL is sufficient for Writing, </a:t>
            </a:r>
            <a:r>
              <a:rPr lang="en-GB" sz="1600" b="1" dirty="0" err="1">
                <a:solidFill>
                  <a:srgbClr val="8ABE5E">
                    <a:hueOff val="1971429"/>
                    <a:satOff val="-6114"/>
                    <a:lumOff val="-25490"/>
                  </a:srgbClr>
                </a:solidFill>
                <a:latin typeface="Avenir Next"/>
                <a:ea typeface="Avenir Next"/>
                <a:cs typeface="Avenir Next"/>
                <a:sym typeface="Avenir Next"/>
              </a:rPr>
              <a:t>Oracy</a:t>
            </a:r>
            <a:r>
              <a:rPr lang="en-GB" sz="1600" b="1" dirty="0">
                <a:solidFill>
                  <a:srgbClr val="8ABE5E">
                    <a:hueOff val="1971429"/>
                    <a:satOff val="-6114"/>
                    <a:lumOff val="-25490"/>
                  </a:srgbClr>
                </a:solidFill>
                <a:latin typeface="Avenir Next"/>
                <a:ea typeface="Avenir Next"/>
                <a:cs typeface="Avenir Next"/>
                <a:sym typeface="Avenir Next"/>
              </a:rPr>
              <a:t> and Mathematics.</a:t>
            </a:r>
            <a:r>
              <a:rPr lang="en-GB" sz="1600" dirty="0"/>
              <a:t> 29% of our pupils have English as an additional language and progress this year has at large been sufficient, with on average 44% of a scale/level progress being made in Mathematics, 46% for Writing and 41% for </a:t>
            </a:r>
            <a:r>
              <a:rPr lang="en-GB" sz="1600" dirty="0" err="1"/>
              <a:t>Oracy</a:t>
            </a:r>
            <a:r>
              <a:rPr lang="en-GB" sz="1600" dirty="0"/>
              <a:t>. Reading is an area for concern with this group making 55% less progress than their peers this year. We are planning on working more closely with EMTAS in order to upskill staff on working with this group of learners and hopefully begin closing this gap. Also, with a growing focus on communication throughout the school from September, it is expected that this will contribute.</a:t>
            </a:r>
            <a:endParaRPr lang="en-GB" sz="1600" dirty="0">
              <a:solidFill>
                <a:srgbClr val="FF0000"/>
              </a:solidFill>
            </a:endParaRPr>
          </a:p>
        </p:txBody>
      </p:sp>
      <p:sp>
        <p:nvSpPr>
          <p:cNvPr id="260" name="Learners progress / literacy"/>
          <p:cNvSpPr/>
          <p:nvPr/>
        </p:nvSpPr>
        <p:spPr>
          <a:xfrm>
            <a:off x="-23952" y="394888"/>
            <a:ext cx="7689824" cy="820788"/>
          </a:xfrm>
          <a:prstGeom prst="rect">
            <a:avLst/>
          </a:prstGeom>
          <a:solidFill>
            <a:schemeClr val="accent3">
              <a:lumMod val="60000"/>
              <a:lumOff val="40000"/>
            </a:schemeClr>
          </a:solidFill>
          <a:ln w="12700">
            <a:miter lim="400000"/>
          </a:ln>
          <a:extLst>
            <a:ext uri="{C572A759-6A51-4108-AA02-DFA0A04FC94B}">
              <ma14:wrappingTextBoxFlag xmlns:ma14="http://schemas.microsoft.com/office/mac/drawingml/2011/main" xmlns="" val="1"/>
            </a:ext>
          </a:extLst>
        </p:spPr>
        <p:txBody>
          <a:bodyPr lIns="50800" tIns="50800" rIns="50800" bIns="50800" anchor="b">
            <a:normAutofit/>
          </a:bodyPr>
          <a:lstStyle/>
          <a:p>
            <a:pPr algn="ctr">
              <a:lnSpc>
                <a:spcPct val="80000"/>
              </a:lnSpc>
              <a:spcBef>
                <a:spcPts val="0"/>
              </a:spcBef>
              <a:defRPr sz="2800" cap="all">
                <a:solidFill>
                  <a:srgbClr val="FFFFFF"/>
                </a:solidFill>
                <a:latin typeface="+mn-lt"/>
                <a:ea typeface="+mn-ea"/>
                <a:cs typeface="+mn-cs"/>
                <a:sym typeface="DIN Condensed"/>
              </a:defRPr>
            </a:pPr>
            <a:r>
              <a:rPr lang="en-US" sz="4800" cap="all" dirty="0" err="1">
                <a:solidFill>
                  <a:srgbClr val="FFFFFF"/>
                </a:solidFill>
                <a:latin typeface="DIN Condensed"/>
                <a:ea typeface="+mn-ea"/>
                <a:cs typeface="+mn-cs"/>
                <a:sym typeface="DIN Condensed"/>
              </a:rPr>
              <a:t>eal</a:t>
            </a:r>
            <a:r>
              <a:rPr lang="en-US" sz="4800" cap="all" dirty="0">
                <a:solidFill>
                  <a:srgbClr val="FFFFFF"/>
                </a:solidFill>
                <a:latin typeface="DIN Condensed"/>
                <a:ea typeface="+mn-ea"/>
                <a:cs typeface="+mn-cs"/>
                <a:sym typeface="DIN Condensed"/>
              </a:rPr>
              <a:t> </a:t>
            </a:r>
            <a:r>
              <a:rPr lang="en-GB" sz="4800" cap="all" dirty="0">
                <a:solidFill>
                  <a:srgbClr val="FFFFFF"/>
                </a:solidFill>
                <a:latin typeface="DIN Condensed"/>
                <a:ea typeface="+mn-ea"/>
                <a:cs typeface="+mn-cs"/>
                <a:sym typeface="DIN Condensed"/>
              </a:rPr>
              <a:t>Progress</a:t>
            </a:r>
            <a:r>
              <a:rPr sz="2800" cap="all" dirty="0">
                <a:solidFill>
                  <a:srgbClr val="FFFFFF"/>
                </a:solidFill>
                <a:latin typeface="DIN Condensed"/>
                <a:ea typeface="+mn-ea"/>
                <a:cs typeface="+mn-cs"/>
                <a:sym typeface="DIN Condensed"/>
              </a:rPr>
              <a:t>                                                                      </a:t>
            </a:r>
          </a:p>
        </p:txBody>
      </p:sp>
      <p:graphicFrame>
        <p:nvGraphicFramePr>
          <p:cNvPr id="12" name="Chart 11"/>
          <p:cNvGraphicFramePr/>
          <p:nvPr>
            <p:extLst>
              <p:ext uri="{D42A27DB-BD31-4B8C-83A1-F6EECF244321}">
                <p14:modId xmlns:p14="http://schemas.microsoft.com/office/powerpoint/2010/main" val="2826579831"/>
              </p:ext>
            </p:extLst>
          </p:nvPr>
        </p:nvGraphicFramePr>
        <p:xfrm>
          <a:off x="6998631" y="3348868"/>
          <a:ext cx="5594888" cy="4464196"/>
        </p:xfrm>
        <a:graphic>
          <a:graphicData uri="http://schemas.openxmlformats.org/drawingml/2006/chart">
            <c:chart xmlns:c="http://schemas.openxmlformats.org/drawingml/2006/chart" xmlns:r="http://schemas.openxmlformats.org/officeDocument/2006/relationships" r:id="rId3"/>
          </a:graphicData>
        </a:graphic>
      </p:graphicFrame>
      <p:sp>
        <p:nvSpPr>
          <p:cNvPr id="13" name="Connecting Steps (B2) Average Literacy Progress"/>
          <p:cNvSpPr/>
          <p:nvPr/>
        </p:nvSpPr>
        <p:spPr>
          <a:xfrm>
            <a:off x="1757212" y="1722659"/>
            <a:ext cx="2332370" cy="31803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r>
              <a:rPr sz="1400" dirty="0"/>
              <a:t>Average </a:t>
            </a:r>
            <a:r>
              <a:rPr lang="en-GB" sz="1400" dirty="0"/>
              <a:t>English Progress</a:t>
            </a:r>
            <a:endParaRPr sz="1400" dirty="0"/>
          </a:p>
        </p:txBody>
      </p:sp>
      <p:sp>
        <p:nvSpPr>
          <p:cNvPr id="15" name="TextBox 14"/>
          <p:cNvSpPr txBox="1"/>
          <p:nvPr/>
        </p:nvSpPr>
        <p:spPr>
          <a:xfrm>
            <a:off x="6935026" y="1055810"/>
            <a:ext cx="3160127"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b="1" dirty="0">
                <a:latin typeface="Avenir Next" charset="0"/>
                <a:ea typeface="Avenir Next" charset="0"/>
                <a:cs typeface="Avenir Next" charset="0"/>
              </a:rPr>
              <a:t>29% of our pupils have English as an additional language</a:t>
            </a:r>
          </a:p>
        </p:txBody>
      </p:sp>
      <p:sp>
        <p:nvSpPr>
          <p:cNvPr id="16" name="Connecting Steps (B2) Average Literacy Progress"/>
          <p:cNvSpPr/>
          <p:nvPr/>
        </p:nvSpPr>
        <p:spPr>
          <a:xfrm>
            <a:off x="7953541" y="2960544"/>
            <a:ext cx="2819683" cy="31803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r>
              <a:rPr sz="1400" dirty="0"/>
              <a:t>Average </a:t>
            </a:r>
            <a:r>
              <a:rPr lang="en-GB" sz="1400" dirty="0"/>
              <a:t>Mathematics </a:t>
            </a:r>
            <a:r>
              <a:rPr sz="1400" dirty="0"/>
              <a:t> Progress</a:t>
            </a:r>
          </a:p>
        </p:txBody>
      </p:sp>
      <p:graphicFrame>
        <p:nvGraphicFramePr>
          <p:cNvPr id="19" name="2D Pie Chart"/>
          <p:cNvGraphicFramePr/>
          <p:nvPr>
            <p:extLst>
              <p:ext uri="{D42A27DB-BD31-4B8C-83A1-F6EECF244321}">
                <p14:modId xmlns:p14="http://schemas.microsoft.com/office/powerpoint/2010/main" val="3104324294"/>
              </p:ext>
            </p:extLst>
          </p:nvPr>
        </p:nvGraphicFramePr>
        <p:xfrm>
          <a:off x="9868619" y="23214"/>
          <a:ext cx="2707044" cy="2737239"/>
        </p:xfrm>
        <a:graphic>
          <a:graphicData uri="http://schemas.openxmlformats.org/drawingml/2006/chart">
            <c:chart xmlns:c="http://schemas.openxmlformats.org/drawingml/2006/chart" xmlns:r="http://schemas.openxmlformats.org/officeDocument/2006/relationships" r:id="rId4"/>
          </a:graphicData>
        </a:graphic>
      </p:graphicFrame>
      <p:sp>
        <p:nvSpPr>
          <p:cNvPr id="2" name="Slide Number Placeholder 1"/>
          <p:cNvSpPr>
            <a:spLocks noGrp="1"/>
          </p:cNvSpPr>
          <p:nvPr>
            <p:ph type="sldNum" sz="quarter" idx="2"/>
          </p:nvPr>
        </p:nvSpPr>
        <p:spPr>
          <a:xfrm>
            <a:off x="12390070" y="166288"/>
            <a:ext cx="406897" cy="457200"/>
          </a:xfrm>
        </p:spPr>
        <p:txBody>
          <a:bodyPr/>
          <a:lstStyle/>
          <a:p>
            <a:fld id="{86CB4B4D-7CA3-9044-876B-883B54F8677D}" type="slidenum">
              <a:rPr lang="en-GB" smtClean="0"/>
              <a:pPr/>
              <a:t>20</a:t>
            </a:fld>
            <a:endParaRPr lang="en-GB"/>
          </a:p>
        </p:txBody>
      </p:sp>
      <p:graphicFrame>
        <p:nvGraphicFramePr>
          <p:cNvPr id="14" name="Chart 13"/>
          <p:cNvGraphicFramePr/>
          <p:nvPr>
            <p:extLst>
              <p:ext uri="{D42A27DB-BD31-4B8C-83A1-F6EECF244321}">
                <p14:modId xmlns:p14="http://schemas.microsoft.com/office/powerpoint/2010/main" val="21155709"/>
              </p:ext>
            </p:extLst>
          </p:nvPr>
        </p:nvGraphicFramePr>
        <p:xfrm>
          <a:off x="3379821" y="2136420"/>
          <a:ext cx="3012089" cy="248680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0" name="Chart 19"/>
          <p:cNvGraphicFramePr/>
          <p:nvPr>
            <p:extLst>
              <p:ext uri="{D42A27DB-BD31-4B8C-83A1-F6EECF244321}">
                <p14:modId xmlns:p14="http://schemas.microsoft.com/office/powerpoint/2010/main" val="3509601460"/>
              </p:ext>
            </p:extLst>
          </p:nvPr>
        </p:nvGraphicFramePr>
        <p:xfrm>
          <a:off x="1957569" y="5198808"/>
          <a:ext cx="3012089" cy="248680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1" name="Chart 20"/>
          <p:cNvGraphicFramePr/>
          <p:nvPr>
            <p:extLst>
              <p:ext uri="{D42A27DB-BD31-4B8C-83A1-F6EECF244321}">
                <p14:modId xmlns:p14="http://schemas.microsoft.com/office/powerpoint/2010/main" val="3209183092"/>
              </p:ext>
            </p:extLst>
          </p:nvPr>
        </p:nvGraphicFramePr>
        <p:xfrm>
          <a:off x="251167" y="2136420"/>
          <a:ext cx="3012089" cy="2486804"/>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5122304"/>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Learners’ progress in literacy is good.  Oracy progress has continued to fall behind the other strands after it peaked in 2014/15.  Oracy is a focus in the thematic planning for Autumn 2017 and opportunities and strategies to improve skills have been established e.g. Talkabout. Progress in Reading and Writing remains good. The introduction of ‘The Handwriting Motorway’ in Primary has contributed to the percentage gain over the previous year, which was in itself, a huge improvement from 2014-15. This data covers 3-14 and the Teal pathway group in 14-19."/>
          <p:cNvSpPr/>
          <p:nvPr/>
        </p:nvSpPr>
        <p:spPr>
          <a:xfrm>
            <a:off x="431800" y="7975868"/>
            <a:ext cx="12146526" cy="157992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just">
              <a:spcBef>
                <a:spcPts val="2800"/>
              </a:spcBef>
              <a:defRPr sz="1600"/>
            </a:pPr>
            <a:r>
              <a:rPr lang="en-GB" sz="1600" b="1" dirty="0">
                <a:solidFill>
                  <a:srgbClr val="8ABE5E">
                    <a:lumMod val="50000"/>
                  </a:srgbClr>
                </a:solidFill>
                <a:latin typeface="Avenir Next"/>
                <a:ea typeface="Avenir Next"/>
                <a:cs typeface="Avenir Next"/>
                <a:sym typeface="Avenir Next"/>
              </a:rPr>
              <a:t>Learners’ with English as an additional language have made</a:t>
            </a:r>
            <a:r>
              <a:rPr lang="en-GB" sz="1600" b="1" dirty="0">
                <a:solidFill>
                  <a:srgbClr val="FF0000"/>
                </a:solidFill>
                <a:latin typeface="Avenir Next"/>
                <a:ea typeface="Avenir Next"/>
                <a:cs typeface="Avenir Next"/>
                <a:sym typeface="Avenir Next"/>
              </a:rPr>
              <a:t> </a:t>
            </a:r>
            <a:r>
              <a:rPr lang="en-GB" sz="1600" b="1" dirty="0">
                <a:solidFill>
                  <a:srgbClr val="8ABE5E">
                    <a:lumMod val="50000"/>
                  </a:srgbClr>
                </a:solidFill>
                <a:latin typeface="Avenir Next"/>
                <a:ea typeface="Avenir Next"/>
                <a:cs typeface="Avenir Next"/>
                <a:sym typeface="Avenir Next"/>
              </a:rPr>
              <a:t>good progress in PSHE and Computing.</a:t>
            </a:r>
            <a:r>
              <a:rPr lang="en-GB" sz="1600" b="1" dirty="0">
                <a:solidFill>
                  <a:srgbClr val="00B050"/>
                </a:solidFill>
                <a:latin typeface="Avenir Next"/>
                <a:ea typeface="Avenir Next"/>
                <a:cs typeface="Avenir Next"/>
                <a:sym typeface="Avenir Next"/>
              </a:rPr>
              <a:t> </a:t>
            </a:r>
            <a:r>
              <a:rPr lang="en-GB" sz="1600" dirty="0">
                <a:solidFill>
                  <a:srgbClr val="222222">
                    <a:lumMod val="50000"/>
                    <a:lumOff val="50000"/>
                  </a:srgbClr>
                </a:solidFill>
                <a:latin typeface="Avenir Next"/>
                <a:ea typeface="Avenir Next"/>
                <a:cs typeface="Avenir Next"/>
                <a:sym typeface="Avenir Next"/>
              </a:rPr>
              <a:t>At over 40% the average progress within these two curriculum areas does not pose a concern</a:t>
            </a:r>
            <a:r>
              <a:rPr lang="en-GB" sz="1600" dirty="0">
                <a:solidFill>
                  <a:srgbClr val="222222">
                    <a:lumMod val="50000"/>
                    <a:lumOff val="50000"/>
                  </a:srgbClr>
                </a:solidFill>
              </a:rPr>
              <a:t>. They are however being out-performed by their peers which we intend on attempting to address next year. </a:t>
            </a:r>
            <a:r>
              <a:rPr lang="en-GB" sz="1600" dirty="0"/>
              <a:t>We are planning on working more closely with EMTAS in order to upskill staff on working with this group of learners and hopefully begin closing this gap. We are planning on working more closely with EMTAS in order to upskill staff on working with this group of learners and hopefully begin closing this gap. Also, with a growing focus on communication throughout the school from September, it is expected that this will contribute.</a:t>
            </a:r>
            <a:endParaRPr lang="en-GB" sz="1600" dirty="0">
              <a:solidFill>
                <a:srgbClr val="FF0000"/>
              </a:solidFill>
            </a:endParaRPr>
          </a:p>
        </p:txBody>
      </p:sp>
      <p:sp>
        <p:nvSpPr>
          <p:cNvPr id="260" name="Learners progress / literacy"/>
          <p:cNvSpPr/>
          <p:nvPr/>
        </p:nvSpPr>
        <p:spPr>
          <a:xfrm>
            <a:off x="0" y="394888"/>
            <a:ext cx="7665872" cy="820788"/>
          </a:xfrm>
          <a:prstGeom prst="rect">
            <a:avLst/>
          </a:prstGeom>
          <a:solidFill>
            <a:schemeClr val="accent3">
              <a:lumMod val="60000"/>
              <a:lumOff val="40000"/>
            </a:schemeClr>
          </a:solidFill>
          <a:ln w="12700">
            <a:miter lim="400000"/>
          </a:ln>
          <a:extLst>
            <a:ext uri="{C572A759-6A51-4108-AA02-DFA0A04FC94B}">
              <ma14:wrappingTextBoxFlag xmlns:ma14="http://schemas.microsoft.com/office/mac/drawingml/2011/main" xmlns="" val="1"/>
            </a:ext>
          </a:extLst>
        </p:spPr>
        <p:txBody>
          <a:bodyPr lIns="50800" tIns="50800" rIns="50800" bIns="50800" anchor="b">
            <a:normAutofit/>
          </a:bodyPr>
          <a:lstStyle/>
          <a:p>
            <a:pPr algn="ctr">
              <a:lnSpc>
                <a:spcPct val="80000"/>
              </a:lnSpc>
              <a:spcBef>
                <a:spcPts val="0"/>
              </a:spcBef>
              <a:defRPr sz="2800" cap="all">
                <a:solidFill>
                  <a:srgbClr val="FFFFFF"/>
                </a:solidFill>
                <a:latin typeface="+mn-lt"/>
                <a:ea typeface="+mn-ea"/>
                <a:cs typeface="+mn-cs"/>
                <a:sym typeface="DIN Condensed"/>
              </a:defRPr>
            </a:pPr>
            <a:r>
              <a:rPr lang="en-US" sz="4800" cap="all" dirty="0">
                <a:solidFill>
                  <a:srgbClr val="FFFFFF"/>
                </a:solidFill>
                <a:latin typeface="DIN Condensed"/>
                <a:ea typeface="+mn-ea"/>
                <a:cs typeface="+mn-cs"/>
                <a:sym typeface="DIN Condensed"/>
              </a:rPr>
              <a:t>EAL </a:t>
            </a:r>
            <a:r>
              <a:rPr lang="en-GB" sz="4800" cap="all" dirty="0">
                <a:solidFill>
                  <a:srgbClr val="FFFFFF"/>
                </a:solidFill>
                <a:latin typeface="DIN Condensed"/>
                <a:ea typeface="+mn-ea"/>
                <a:cs typeface="+mn-cs"/>
                <a:sym typeface="DIN Condensed"/>
              </a:rPr>
              <a:t>Progress</a:t>
            </a:r>
            <a:r>
              <a:rPr sz="2800" cap="all" dirty="0">
                <a:solidFill>
                  <a:srgbClr val="FFFFFF"/>
                </a:solidFill>
                <a:latin typeface="DIN Condensed"/>
                <a:ea typeface="+mn-ea"/>
                <a:cs typeface="+mn-cs"/>
                <a:sym typeface="DIN Condensed"/>
              </a:rPr>
              <a:t>                                                                      </a:t>
            </a:r>
          </a:p>
        </p:txBody>
      </p:sp>
      <p:graphicFrame>
        <p:nvGraphicFramePr>
          <p:cNvPr id="7" name="2D Pie Chart"/>
          <p:cNvGraphicFramePr/>
          <p:nvPr/>
        </p:nvGraphicFramePr>
        <p:xfrm>
          <a:off x="9046909" y="435732"/>
          <a:ext cx="2913136" cy="29131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p:cNvGraphicFramePr/>
          <p:nvPr>
            <p:extLst>
              <p:ext uri="{D42A27DB-BD31-4B8C-83A1-F6EECF244321}">
                <p14:modId xmlns:p14="http://schemas.microsoft.com/office/powerpoint/2010/main" val="2404364886"/>
              </p:ext>
            </p:extLst>
          </p:nvPr>
        </p:nvGraphicFramePr>
        <p:xfrm>
          <a:off x="6752781" y="3348868"/>
          <a:ext cx="5594888" cy="4464196"/>
        </p:xfrm>
        <a:graphic>
          <a:graphicData uri="http://schemas.openxmlformats.org/drawingml/2006/chart">
            <c:chart xmlns:c="http://schemas.openxmlformats.org/drawingml/2006/chart" xmlns:r="http://schemas.openxmlformats.org/officeDocument/2006/relationships" r:id="rId4"/>
          </a:graphicData>
        </a:graphic>
      </p:graphicFrame>
      <p:sp>
        <p:nvSpPr>
          <p:cNvPr id="13" name="Connecting Steps (B2) Average Literacy Progress"/>
          <p:cNvSpPr/>
          <p:nvPr/>
        </p:nvSpPr>
        <p:spPr>
          <a:xfrm>
            <a:off x="1711507" y="2908724"/>
            <a:ext cx="2585644" cy="31803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r>
              <a:rPr lang="en-GB" sz="1400" dirty="0"/>
              <a:t>EAL </a:t>
            </a:r>
            <a:r>
              <a:rPr sz="1400" dirty="0"/>
              <a:t>Average </a:t>
            </a:r>
            <a:r>
              <a:rPr lang="en-GB" sz="1400" dirty="0"/>
              <a:t>PSHE</a:t>
            </a:r>
            <a:r>
              <a:rPr sz="1400" dirty="0"/>
              <a:t> Progress</a:t>
            </a:r>
          </a:p>
        </p:txBody>
      </p:sp>
      <p:sp>
        <p:nvSpPr>
          <p:cNvPr id="16" name="Connecting Steps (B2) Average Literacy Progress"/>
          <p:cNvSpPr/>
          <p:nvPr/>
        </p:nvSpPr>
        <p:spPr>
          <a:xfrm>
            <a:off x="7953541" y="2960544"/>
            <a:ext cx="3088987" cy="31803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r>
              <a:rPr lang="en-GB" sz="1400" dirty="0"/>
              <a:t>EAL </a:t>
            </a:r>
            <a:r>
              <a:rPr sz="1400" dirty="0"/>
              <a:t>Average </a:t>
            </a:r>
            <a:r>
              <a:rPr lang="en-GB" sz="1400" dirty="0"/>
              <a:t> Computing</a:t>
            </a:r>
            <a:r>
              <a:rPr sz="1400" dirty="0"/>
              <a:t> Progress</a:t>
            </a:r>
          </a:p>
        </p:txBody>
      </p:sp>
      <p:sp>
        <p:nvSpPr>
          <p:cNvPr id="2" name="Slide Number Placeholder 1"/>
          <p:cNvSpPr>
            <a:spLocks noGrp="1"/>
          </p:cNvSpPr>
          <p:nvPr>
            <p:ph type="sldNum" sz="quarter" idx="2"/>
          </p:nvPr>
        </p:nvSpPr>
        <p:spPr>
          <a:xfrm>
            <a:off x="12347669" y="207132"/>
            <a:ext cx="406897" cy="457200"/>
          </a:xfrm>
        </p:spPr>
        <p:txBody>
          <a:bodyPr/>
          <a:lstStyle/>
          <a:p>
            <a:fld id="{86CB4B4D-7CA3-9044-876B-883B54F8677D}" type="slidenum">
              <a:rPr lang="en-GB" smtClean="0"/>
              <a:pPr/>
              <a:t>21</a:t>
            </a:fld>
            <a:endParaRPr lang="en-GB" dirty="0"/>
          </a:p>
        </p:txBody>
      </p:sp>
      <p:graphicFrame>
        <p:nvGraphicFramePr>
          <p:cNvPr id="21" name="Chart 20"/>
          <p:cNvGraphicFramePr/>
          <p:nvPr>
            <p:extLst>
              <p:ext uri="{D42A27DB-BD31-4B8C-83A1-F6EECF244321}">
                <p14:modId xmlns:p14="http://schemas.microsoft.com/office/powerpoint/2010/main" val="3960229628"/>
              </p:ext>
            </p:extLst>
          </p:nvPr>
        </p:nvGraphicFramePr>
        <p:xfrm>
          <a:off x="431800" y="3298198"/>
          <a:ext cx="5395795" cy="402131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7" name="2D Pie Chart"/>
          <p:cNvGraphicFramePr/>
          <p:nvPr>
            <p:extLst>
              <p:ext uri="{D42A27DB-BD31-4B8C-83A1-F6EECF244321}">
                <p14:modId xmlns:p14="http://schemas.microsoft.com/office/powerpoint/2010/main" val="1519391550"/>
              </p:ext>
            </p:extLst>
          </p:nvPr>
        </p:nvGraphicFramePr>
        <p:xfrm>
          <a:off x="9868619" y="23214"/>
          <a:ext cx="2707044" cy="2737239"/>
        </p:xfrm>
        <a:graphic>
          <a:graphicData uri="http://schemas.openxmlformats.org/drawingml/2006/chart">
            <c:chart xmlns:c="http://schemas.openxmlformats.org/drawingml/2006/chart" xmlns:r="http://schemas.openxmlformats.org/officeDocument/2006/relationships" r:id="rId6"/>
          </a:graphicData>
        </a:graphic>
      </p:graphicFrame>
      <p:sp>
        <p:nvSpPr>
          <p:cNvPr id="18" name="TextBox 17"/>
          <p:cNvSpPr txBox="1"/>
          <p:nvPr/>
        </p:nvSpPr>
        <p:spPr>
          <a:xfrm>
            <a:off x="6935026" y="1055810"/>
            <a:ext cx="3160127"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b="1" dirty="0">
                <a:latin typeface="Avenir Next" charset="0"/>
                <a:ea typeface="Avenir Next" charset="0"/>
                <a:cs typeface="Avenir Next" charset="0"/>
              </a:rPr>
              <a:t>29% of our pupils have English as an additional language</a:t>
            </a:r>
          </a:p>
        </p:txBody>
      </p:sp>
    </p:spTree>
    <p:extLst>
      <p:ext uri="{BB962C8B-B14F-4D97-AF65-F5344CB8AC3E}">
        <p14:creationId xmlns:p14="http://schemas.microsoft.com/office/powerpoint/2010/main" val="421109098"/>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Learners’ progress in literacy is good.  Oracy progress has continued to fall behind the other strands after it peaked in 2014/15.  Oracy is a focus in the thematic planning for Autumn 2017 and opportunities and strategies to improve skills have been established e.g. Talkabout. Progress in Reading and Writing remains good. The introduction of ‘The Handwriting Motorway’ in Primary has contributed to the percentage gain over the previous year, which was in itself, a huge improvement from 2014-15. This data covers 3-14 and the Teal pathway group in 14-19."/>
          <p:cNvSpPr/>
          <p:nvPr/>
        </p:nvSpPr>
        <p:spPr>
          <a:xfrm>
            <a:off x="429137" y="8314085"/>
            <a:ext cx="12146526" cy="108747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spcBef>
                <a:spcPts val="2800"/>
              </a:spcBef>
              <a:defRPr sz="1600"/>
            </a:pPr>
            <a:r>
              <a:rPr lang="en-GB" sz="1600" b="1" dirty="0">
                <a:solidFill>
                  <a:srgbClr val="8ABE5E">
                    <a:hueOff val="1971429"/>
                    <a:satOff val="-6114"/>
                    <a:lumOff val="-25490"/>
                  </a:srgbClr>
                </a:solidFill>
                <a:latin typeface="Avenir Next"/>
                <a:ea typeface="Avenir Next"/>
                <a:cs typeface="Avenir Next"/>
                <a:sym typeface="Avenir Next"/>
              </a:rPr>
              <a:t>At on average over 40% progress by learners who are eFSM is regarded as good for all strands of English and Mathematics.</a:t>
            </a:r>
            <a:r>
              <a:rPr lang="en-GB" sz="1600" dirty="0"/>
              <a:t> That said, they are being outperformed by their peers within all areas. It has been recognised that a significant number of these pupils would benefit from emotional support sitting alongside their academia, so therefore a large amount of PDG funding will be spent within this area next year. With closer monitoring next year by curriculum coordinators and class teachers individual intervention can be put in place as appropriate and necessary. </a:t>
            </a:r>
            <a:endParaRPr lang="en-GB" sz="1600" dirty="0">
              <a:solidFill>
                <a:srgbClr val="FF0000"/>
              </a:solidFill>
            </a:endParaRPr>
          </a:p>
        </p:txBody>
      </p:sp>
      <p:sp>
        <p:nvSpPr>
          <p:cNvPr id="260" name="Learners progress / literacy"/>
          <p:cNvSpPr/>
          <p:nvPr/>
        </p:nvSpPr>
        <p:spPr>
          <a:xfrm>
            <a:off x="-23952" y="394888"/>
            <a:ext cx="7689824" cy="820788"/>
          </a:xfrm>
          <a:prstGeom prst="rect">
            <a:avLst/>
          </a:prstGeom>
          <a:solidFill>
            <a:schemeClr val="accent3">
              <a:lumMod val="60000"/>
              <a:lumOff val="40000"/>
            </a:schemeClr>
          </a:solidFill>
          <a:ln w="12700">
            <a:miter lim="400000"/>
          </a:ln>
          <a:extLst>
            <a:ext uri="{C572A759-6A51-4108-AA02-DFA0A04FC94B}">
              <ma14:wrappingTextBoxFlag xmlns:ma14="http://schemas.microsoft.com/office/mac/drawingml/2011/main" xmlns="" val="1"/>
            </a:ext>
          </a:extLst>
        </p:spPr>
        <p:txBody>
          <a:bodyPr lIns="50800" tIns="50800" rIns="50800" bIns="50800" anchor="b">
            <a:normAutofit/>
          </a:bodyPr>
          <a:lstStyle/>
          <a:p>
            <a:pPr algn="ctr">
              <a:lnSpc>
                <a:spcPct val="80000"/>
              </a:lnSpc>
              <a:spcBef>
                <a:spcPts val="0"/>
              </a:spcBef>
              <a:defRPr sz="2800" cap="all">
                <a:solidFill>
                  <a:srgbClr val="FFFFFF"/>
                </a:solidFill>
                <a:latin typeface="+mn-lt"/>
                <a:ea typeface="+mn-ea"/>
                <a:cs typeface="+mn-cs"/>
                <a:sym typeface="DIN Condensed"/>
              </a:defRPr>
            </a:pPr>
            <a:r>
              <a:rPr lang="en-US" sz="4800" cap="all" dirty="0" err="1">
                <a:solidFill>
                  <a:srgbClr val="FFFFFF"/>
                </a:solidFill>
                <a:latin typeface="DIN Condensed"/>
                <a:ea typeface="+mn-ea"/>
                <a:cs typeface="+mn-cs"/>
                <a:sym typeface="DIN Condensed"/>
              </a:rPr>
              <a:t>eFSM</a:t>
            </a:r>
            <a:r>
              <a:rPr lang="en-US" sz="4800" cap="all" dirty="0">
                <a:solidFill>
                  <a:srgbClr val="FFFFFF"/>
                </a:solidFill>
                <a:latin typeface="DIN Condensed"/>
                <a:ea typeface="+mn-ea"/>
                <a:cs typeface="+mn-cs"/>
                <a:sym typeface="DIN Condensed"/>
              </a:rPr>
              <a:t> </a:t>
            </a:r>
            <a:r>
              <a:rPr lang="en-GB" sz="4800" cap="all" dirty="0">
                <a:solidFill>
                  <a:srgbClr val="FFFFFF"/>
                </a:solidFill>
                <a:latin typeface="DIN Condensed"/>
                <a:ea typeface="+mn-ea"/>
                <a:cs typeface="+mn-cs"/>
                <a:sym typeface="DIN Condensed"/>
              </a:rPr>
              <a:t>Progress</a:t>
            </a:r>
            <a:r>
              <a:rPr sz="2800" cap="all" dirty="0">
                <a:solidFill>
                  <a:srgbClr val="FFFFFF"/>
                </a:solidFill>
                <a:latin typeface="DIN Condensed"/>
                <a:ea typeface="+mn-ea"/>
                <a:cs typeface="+mn-cs"/>
                <a:sym typeface="DIN Condensed"/>
              </a:rPr>
              <a:t>                                                                      </a:t>
            </a:r>
          </a:p>
        </p:txBody>
      </p:sp>
      <p:graphicFrame>
        <p:nvGraphicFramePr>
          <p:cNvPr id="12" name="Chart 11"/>
          <p:cNvGraphicFramePr/>
          <p:nvPr>
            <p:extLst>
              <p:ext uri="{D42A27DB-BD31-4B8C-83A1-F6EECF244321}">
                <p14:modId xmlns:p14="http://schemas.microsoft.com/office/powerpoint/2010/main" val="2153608810"/>
              </p:ext>
            </p:extLst>
          </p:nvPr>
        </p:nvGraphicFramePr>
        <p:xfrm>
          <a:off x="6998631" y="3348868"/>
          <a:ext cx="5594888" cy="4464196"/>
        </p:xfrm>
        <a:graphic>
          <a:graphicData uri="http://schemas.openxmlformats.org/drawingml/2006/chart">
            <c:chart xmlns:c="http://schemas.openxmlformats.org/drawingml/2006/chart" xmlns:r="http://schemas.openxmlformats.org/officeDocument/2006/relationships" r:id="rId3"/>
          </a:graphicData>
        </a:graphic>
      </p:graphicFrame>
      <p:sp>
        <p:nvSpPr>
          <p:cNvPr id="13" name="Connecting Steps (B2) Average Literacy Progress"/>
          <p:cNvSpPr/>
          <p:nvPr/>
        </p:nvSpPr>
        <p:spPr>
          <a:xfrm>
            <a:off x="1757212" y="1722659"/>
            <a:ext cx="2859757" cy="31803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r>
              <a:rPr lang="en-GB" sz="1400" dirty="0" err="1"/>
              <a:t>eFSM</a:t>
            </a:r>
            <a:r>
              <a:rPr lang="en-GB" sz="1400" dirty="0"/>
              <a:t> </a:t>
            </a:r>
            <a:r>
              <a:rPr sz="1400" dirty="0"/>
              <a:t>Average </a:t>
            </a:r>
            <a:r>
              <a:rPr lang="en-GB" sz="1400" dirty="0"/>
              <a:t>English Progress</a:t>
            </a:r>
            <a:endParaRPr sz="1400" dirty="0"/>
          </a:p>
        </p:txBody>
      </p:sp>
      <p:sp>
        <p:nvSpPr>
          <p:cNvPr id="15" name="TextBox 14"/>
          <p:cNvSpPr txBox="1"/>
          <p:nvPr/>
        </p:nvSpPr>
        <p:spPr>
          <a:xfrm>
            <a:off x="6935026" y="1055810"/>
            <a:ext cx="3160127"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b="1" dirty="0">
                <a:latin typeface="Avenir Next" charset="0"/>
                <a:ea typeface="Avenir Next" charset="0"/>
                <a:cs typeface="Avenir Next" charset="0"/>
              </a:rPr>
              <a:t>60% of our pupils are entitled to free school meals</a:t>
            </a:r>
          </a:p>
        </p:txBody>
      </p:sp>
      <p:sp>
        <p:nvSpPr>
          <p:cNvPr id="16" name="Connecting Steps (B2) Average Literacy Progress"/>
          <p:cNvSpPr/>
          <p:nvPr/>
        </p:nvSpPr>
        <p:spPr>
          <a:xfrm>
            <a:off x="7953541" y="2960544"/>
            <a:ext cx="3347070" cy="31803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r>
              <a:rPr lang="en-GB" sz="1400" dirty="0" err="1"/>
              <a:t>eFSM</a:t>
            </a:r>
            <a:r>
              <a:rPr lang="en-GB" sz="1400" dirty="0"/>
              <a:t> </a:t>
            </a:r>
            <a:r>
              <a:rPr sz="1400" dirty="0"/>
              <a:t>Average </a:t>
            </a:r>
            <a:r>
              <a:rPr lang="en-GB" sz="1400" dirty="0"/>
              <a:t>Mathematics </a:t>
            </a:r>
            <a:r>
              <a:rPr sz="1400" dirty="0"/>
              <a:t> Progress</a:t>
            </a:r>
          </a:p>
        </p:txBody>
      </p:sp>
      <p:graphicFrame>
        <p:nvGraphicFramePr>
          <p:cNvPr id="19" name="2D Pie Chart"/>
          <p:cNvGraphicFramePr/>
          <p:nvPr>
            <p:extLst>
              <p:ext uri="{D42A27DB-BD31-4B8C-83A1-F6EECF244321}">
                <p14:modId xmlns:p14="http://schemas.microsoft.com/office/powerpoint/2010/main" val="463902290"/>
              </p:ext>
            </p:extLst>
          </p:nvPr>
        </p:nvGraphicFramePr>
        <p:xfrm>
          <a:off x="9868619" y="23214"/>
          <a:ext cx="2707044" cy="2737239"/>
        </p:xfrm>
        <a:graphic>
          <a:graphicData uri="http://schemas.openxmlformats.org/drawingml/2006/chart">
            <c:chart xmlns:c="http://schemas.openxmlformats.org/drawingml/2006/chart" xmlns:r="http://schemas.openxmlformats.org/officeDocument/2006/relationships" r:id="rId4"/>
          </a:graphicData>
        </a:graphic>
      </p:graphicFrame>
      <p:sp>
        <p:nvSpPr>
          <p:cNvPr id="2" name="Slide Number Placeholder 1"/>
          <p:cNvSpPr>
            <a:spLocks noGrp="1"/>
          </p:cNvSpPr>
          <p:nvPr>
            <p:ph type="sldNum" sz="quarter" idx="2"/>
          </p:nvPr>
        </p:nvSpPr>
        <p:spPr>
          <a:xfrm>
            <a:off x="12390070" y="166288"/>
            <a:ext cx="406897" cy="457200"/>
          </a:xfrm>
        </p:spPr>
        <p:txBody>
          <a:bodyPr/>
          <a:lstStyle/>
          <a:p>
            <a:fld id="{86CB4B4D-7CA3-9044-876B-883B54F8677D}" type="slidenum">
              <a:rPr lang="en-GB" smtClean="0"/>
              <a:pPr/>
              <a:t>22</a:t>
            </a:fld>
            <a:endParaRPr lang="en-GB"/>
          </a:p>
        </p:txBody>
      </p:sp>
      <p:graphicFrame>
        <p:nvGraphicFramePr>
          <p:cNvPr id="21" name="Chart 20"/>
          <p:cNvGraphicFramePr/>
          <p:nvPr>
            <p:extLst>
              <p:ext uri="{D42A27DB-BD31-4B8C-83A1-F6EECF244321}">
                <p14:modId xmlns:p14="http://schemas.microsoft.com/office/powerpoint/2010/main" val="1428550186"/>
              </p:ext>
            </p:extLst>
          </p:nvPr>
        </p:nvGraphicFramePr>
        <p:xfrm>
          <a:off x="251167" y="2136420"/>
          <a:ext cx="3012089" cy="248680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7" name="Chart 16"/>
          <p:cNvGraphicFramePr/>
          <p:nvPr>
            <p:extLst>
              <p:ext uri="{D42A27DB-BD31-4B8C-83A1-F6EECF244321}">
                <p14:modId xmlns:p14="http://schemas.microsoft.com/office/powerpoint/2010/main" val="2193438130"/>
              </p:ext>
            </p:extLst>
          </p:nvPr>
        </p:nvGraphicFramePr>
        <p:xfrm>
          <a:off x="3463613" y="2137907"/>
          <a:ext cx="3012089" cy="248680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8" name="Chart 17"/>
          <p:cNvGraphicFramePr/>
          <p:nvPr>
            <p:extLst>
              <p:ext uri="{D42A27DB-BD31-4B8C-83A1-F6EECF244321}">
                <p14:modId xmlns:p14="http://schemas.microsoft.com/office/powerpoint/2010/main" val="2383655279"/>
              </p:ext>
            </p:extLst>
          </p:nvPr>
        </p:nvGraphicFramePr>
        <p:xfrm>
          <a:off x="1957568" y="5089777"/>
          <a:ext cx="3012089" cy="2486804"/>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045013988"/>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Learners progress / literacy"/>
          <p:cNvSpPr/>
          <p:nvPr/>
        </p:nvSpPr>
        <p:spPr>
          <a:xfrm>
            <a:off x="0" y="394888"/>
            <a:ext cx="7665872" cy="820788"/>
          </a:xfrm>
          <a:prstGeom prst="rect">
            <a:avLst/>
          </a:prstGeom>
          <a:solidFill>
            <a:schemeClr val="accent3">
              <a:lumMod val="60000"/>
              <a:lumOff val="40000"/>
            </a:schemeClr>
          </a:solidFill>
          <a:ln w="12700">
            <a:miter lim="400000"/>
          </a:ln>
          <a:extLst>
            <a:ext uri="{C572A759-6A51-4108-AA02-DFA0A04FC94B}">
              <ma14:wrappingTextBoxFlag xmlns:ma14="http://schemas.microsoft.com/office/mac/drawingml/2011/main" xmlns="" val="1"/>
            </a:ext>
          </a:extLst>
        </p:spPr>
        <p:txBody>
          <a:bodyPr lIns="50800" tIns="50800" rIns="50800" bIns="50800" anchor="b">
            <a:normAutofit/>
          </a:bodyPr>
          <a:lstStyle/>
          <a:p>
            <a:pPr algn="ctr">
              <a:lnSpc>
                <a:spcPct val="80000"/>
              </a:lnSpc>
              <a:spcBef>
                <a:spcPts val="0"/>
              </a:spcBef>
              <a:defRPr sz="2800" cap="all">
                <a:solidFill>
                  <a:srgbClr val="FFFFFF"/>
                </a:solidFill>
                <a:latin typeface="+mn-lt"/>
                <a:ea typeface="+mn-ea"/>
                <a:cs typeface="+mn-cs"/>
                <a:sym typeface="DIN Condensed"/>
              </a:defRPr>
            </a:pPr>
            <a:r>
              <a:rPr lang="en-US" sz="4800" cap="all" dirty="0" err="1">
                <a:solidFill>
                  <a:srgbClr val="FFFFFF"/>
                </a:solidFill>
                <a:latin typeface="DIN Condensed"/>
                <a:ea typeface="+mn-ea"/>
                <a:cs typeface="+mn-cs"/>
                <a:sym typeface="DIN Condensed"/>
              </a:rPr>
              <a:t>Efsm</a:t>
            </a:r>
            <a:r>
              <a:rPr lang="en-US" sz="4800" cap="all" dirty="0">
                <a:solidFill>
                  <a:srgbClr val="FFFFFF"/>
                </a:solidFill>
                <a:latin typeface="DIN Condensed"/>
                <a:ea typeface="+mn-ea"/>
                <a:cs typeface="+mn-cs"/>
                <a:sym typeface="DIN Condensed"/>
              </a:rPr>
              <a:t> </a:t>
            </a:r>
            <a:r>
              <a:rPr lang="en-GB" sz="4800" cap="all" dirty="0">
                <a:solidFill>
                  <a:srgbClr val="FFFFFF"/>
                </a:solidFill>
                <a:latin typeface="DIN Condensed"/>
                <a:ea typeface="+mn-ea"/>
                <a:cs typeface="+mn-cs"/>
                <a:sym typeface="DIN Condensed"/>
              </a:rPr>
              <a:t>Progress</a:t>
            </a:r>
            <a:r>
              <a:rPr sz="2800" cap="all" dirty="0">
                <a:solidFill>
                  <a:srgbClr val="FFFFFF"/>
                </a:solidFill>
                <a:latin typeface="DIN Condensed"/>
                <a:ea typeface="+mn-ea"/>
                <a:cs typeface="+mn-cs"/>
                <a:sym typeface="DIN Condensed"/>
              </a:rPr>
              <a:t>                                                                      </a:t>
            </a:r>
          </a:p>
        </p:txBody>
      </p:sp>
      <p:graphicFrame>
        <p:nvGraphicFramePr>
          <p:cNvPr id="7" name="2D Pie Chart"/>
          <p:cNvGraphicFramePr/>
          <p:nvPr>
            <p:extLst>
              <p:ext uri="{D42A27DB-BD31-4B8C-83A1-F6EECF244321}">
                <p14:modId xmlns:p14="http://schemas.microsoft.com/office/powerpoint/2010/main" val="3510077140"/>
              </p:ext>
            </p:extLst>
          </p:nvPr>
        </p:nvGraphicFramePr>
        <p:xfrm>
          <a:off x="9046909" y="435732"/>
          <a:ext cx="2913136" cy="29131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p:cNvGraphicFramePr/>
          <p:nvPr>
            <p:extLst>
              <p:ext uri="{D42A27DB-BD31-4B8C-83A1-F6EECF244321}">
                <p14:modId xmlns:p14="http://schemas.microsoft.com/office/powerpoint/2010/main" val="3896454407"/>
              </p:ext>
            </p:extLst>
          </p:nvPr>
        </p:nvGraphicFramePr>
        <p:xfrm>
          <a:off x="6752781" y="3348868"/>
          <a:ext cx="5594888" cy="4464196"/>
        </p:xfrm>
        <a:graphic>
          <a:graphicData uri="http://schemas.openxmlformats.org/drawingml/2006/chart">
            <c:chart xmlns:c="http://schemas.openxmlformats.org/drawingml/2006/chart" xmlns:r="http://schemas.openxmlformats.org/officeDocument/2006/relationships" r:id="rId4"/>
          </a:graphicData>
        </a:graphic>
      </p:graphicFrame>
      <p:sp>
        <p:nvSpPr>
          <p:cNvPr id="13" name="Connecting Steps (B2) Average Literacy Progress"/>
          <p:cNvSpPr/>
          <p:nvPr/>
        </p:nvSpPr>
        <p:spPr>
          <a:xfrm>
            <a:off x="1711507" y="2908724"/>
            <a:ext cx="2704266" cy="31803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r>
              <a:rPr lang="en-GB" sz="1400" dirty="0"/>
              <a:t>eFSM </a:t>
            </a:r>
            <a:r>
              <a:rPr sz="1400" dirty="0"/>
              <a:t>Average </a:t>
            </a:r>
            <a:r>
              <a:rPr lang="en-GB" sz="1400" dirty="0"/>
              <a:t>PSHE</a:t>
            </a:r>
            <a:r>
              <a:rPr sz="1400" dirty="0"/>
              <a:t> Progress</a:t>
            </a:r>
          </a:p>
        </p:txBody>
      </p:sp>
      <p:sp>
        <p:nvSpPr>
          <p:cNvPr id="16" name="Connecting Steps (B2) Average Literacy Progress"/>
          <p:cNvSpPr/>
          <p:nvPr/>
        </p:nvSpPr>
        <p:spPr>
          <a:xfrm>
            <a:off x="7953541" y="2960544"/>
            <a:ext cx="3228448" cy="31803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r>
              <a:rPr lang="en-GB" sz="1400" dirty="0"/>
              <a:t>EFSM </a:t>
            </a:r>
            <a:r>
              <a:rPr sz="1400" dirty="0"/>
              <a:t>Average </a:t>
            </a:r>
            <a:r>
              <a:rPr lang="en-GB" sz="1400" dirty="0"/>
              <a:t> Computing</a:t>
            </a:r>
            <a:r>
              <a:rPr sz="1400" dirty="0"/>
              <a:t> Progress</a:t>
            </a:r>
          </a:p>
        </p:txBody>
      </p:sp>
      <p:sp>
        <p:nvSpPr>
          <p:cNvPr id="2" name="Slide Number Placeholder 1"/>
          <p:cNvSpPr>
            <a:spLocks noGrp="1"/>
          </p:cNvSpPr>
          <p:nvPr>
            <p:ph type="sldNum" sz="quarter" idx="2"/>
          </p:nvPr>
        </p:nvSpPr>
        <p:spPr>
          <a:xfrm>
            <a:off x="12347669" y="207132"/>
            <a:ext cx="406897" cy="457200"/>
          </a:xfrm>
        </p:spPr>
        <p:txBody>
          <a:bodyPr/>
          <a:lstStyle/>
          <a:p>
            <a:fld id="{86CB4B4D-7CA3-9044-876B-883B54F8677D}" type="slidenum">
              <a:rPr lang="en-GB" smtClean="0"/>
              <a:pPr/>
              <a:t>23</a:t>
            </a:fld>
            <a:endParaRPr lang="en-GB" dirty="0"/>
          </a:p>
        </p:txBody>
      </p:sp>
      <p:graphicFrame>
        <p:nvGraphicFramePr>
          <p:cNvPr id="21" name="Chart 20"/>
          <p:cNvGraphicFramePr/>
          <p:nvPr>
            <p:extLst>
              <p:ext uri="{D42A27DB-BD31-4B8C-83A1-F6EECF244321}">
                <p14:modId xmlns:p14="http://schemas.microsoft.com/office/powerpoint/2010/main" val="665024928"/>
              </p:ext>
            </p:extLst>
          </p:nvPr>
        </p:nvGraphicFramePr>
        <p:xfrm>
          <a:off x="431800" y="3298198"/>
          <a:ext cx="5395795" cy="4021314"/>
        </p:xfrm>
        <a:graphic>
          <a:graphicData uri="http://schemas.openxmlformats.org/drawingml/2006/chart">
            <c:chart xmlns:c="http://schemas.openxmlformats.org/drawingml/2006/chart" xmlns:r="http://schemas.openxmlformats.org/officeDocument/2006/relationships" r:id="rId5"/>
          </a:graphicData>
        </a:graphic>
      </p:graphicFrame>
      <p:sp>
        <p:nvSpPr>
          <p:cNvPr id="17" name="TextBox 16"/>
          <p:cNvSpPr txBox="1"/>
          <p:nvPr/>
        </p:nvSpPr>
        <p:spPr>
          <a:xfrm>
            <a:off x="6935026" y="1055810"/>
            <a:ext cx="3160127"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b="1" dirty="0">
                <a:latin typeface="Avenir Next" charset="0"/>
                <a:ea typeface="Avenir Next" charset="0"/>
                <a:cs typeface="Avenir Next" charset="0"/>
              </a:rPr>
              <a:t>60% of our pupils are entitled to free school meals</a:t>
            </a:r>
          </a:p>
        </p:txBody>
      </p:sp>
      <p:graphicFrame>
        <p:nvGraphicFramePr>
          <p:cNvPr id="18" name="2D Pie Chart"/>
          <p:cNvGraphicFramePr/>
          <p:nvPr>
            <p:extLst>
              <p:ext uri="{D42A27DB-BD31-4B8C-83A1-F6EECF244321}">
                <p14:modId xmlns:p14="http://schemas.microsoft.com/office/powerpoint/2010/main" val="3442119138"/>
              </p:ext>
            </p:extLst>
          </p:nvPr>
        </p:nvGraphicFramePr>
        <p:xfrm>
          <a:off x="9868619" y="23214"/>
          <a:ext cx="2707044" cy="2737239"/>
        </p:xfrm>
        <a:graphic>
          <a:graphicData uri="http://schemas.openxmlformats.org/drawingml/2006/chart">
            <c:chart xmlns:c="http://schemas.openxmlformats.org/drawingml/2006/chart" xmlns:r="http://schemas.openxmlformats.org/officeDocument/2006/relationships" r:id="rId6"/>
          </a:graphicData>
        </a:graphic>
      </p:graphicFrame>
      <p:sp>
        <p:nvSpPr>
          <p:cNvPr id="14" name="Learners’ progress in literacy is good.  Oracy progress has continued to fall behind the other strands after it peaked in 2014/15.  Oracy is a focus in the thematic planning for Autumn 2017 and opportunities and strategies to improve skills have been established e.g. Talkabout. Progress in Reading and Writing remains good. The introduction of ‘The Handwriting Motorway’ in Primary has contributed to the percentage gain over the previous year, which was in itself, a huge improvement from 2014-15. This data covers 3-14 and the Teal pathway group in 14-19."/>
          <p:cNvSpPr/>
          <p:nvPr/>
        </p:nvSpPr>
        <p:spPr>
          <a:xfrm>
            <a:off x="429137" y="8314086"/>
            <a:ext cx="12146526" cy="108747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spcBef>
                <a:spcPts val="2800"/>
              </a:spcBef>
              <a:defRPr sz="1600"/>
            </a:pPr>
            <a:r>
              <a:rPr lang="en-GB" sz="1600" b="1" dirty="0">
                <a:solidFill>
                  <a:srgbClr val="8ABE5E">
                    <a:hueOff val="1971429"/>
                    <a:satOff val="-6114"/>
                    <a:lumOff val="-25490"/>
                  </a:srgbClr>
                </a:solidFill>
                <a:latin typeface="Avenir Next"/>
                <a:ea typeface="Avenir Next"/>
                <a:cs typeface="Avenir Next"/>
                <a:sym typeface="Avenir Next"/>
              </a:rPr>
              <a:t>54% average progress among learners who are eFSM is regarded as excellent in PSHE.</a:t>
            </a:r>
            <a:r>
              <a:rPr lang="en-GB" sz="1600" dirty="0"/>
              <a:t> Although being slightly out-performed by their peers, the gap is very small. A large proportion of these pupils have already started Nurture support which might be a contributing factor towards the gap between the two groups being the smallest for the personal and social development aspect of the curriculum. . As previously outlined further exploration into strategies to close this gap will be carried out in the coming months. </a:t>
            </a:r>
            <a:endParaRPr lang="en-GB" sz="1600" dirty="0">
              <a:solidFill>
                <a:srgbClr val="FF0000"/>
              </a:solidFill>
            </a:endParaRPr>
          </a:p>
        </p:txBody>
      </p:sp>
    </p:spTree>
    <p:extLst>
      <p:ext uri="{BB962C8B-B14F-4D97-AF65-F5344CB8AC3E}">
        <p14:creationId xmlns:p14="http://schemas.microsoft.com/office/powerpoint/2010/main" val="2475816391"/>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Learners’ progress in literacy is good.  Oracy progress has continued to fall behind the other strands after it peaked in 2014/15.  Oracy is a focus in the thematic planning for Autumn 2017 and opportunities and strategies to improve skills have been established e.g. Talkabout. Progress in Reading and Writing remains good. The introduction of ‘The Handwriting Motorway’ in Primary has contributed to the percentage gain over the previous year, which was in itself, a huge improvement from 2014-15. This data covers 3-14 and the Teal pathway group in 14-19."/>
          <p:cNvSpPr/>
          <p:nvPr/>
        </p:nvSpPr>
        <p:spPr>
          <a:xfrm>
            <a:off x="446993" y="7885909"/>
            <a:ext cx="12146526" cy="144655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just">
              <a:spcBef>
                <a:spcPts val="2800"/>
              </a:spcBef>
              <a:defRPr sz="1600"/>
            </a:pPr>
            <a:r>
              <a:rPr lang="en-GB" sz="1600" b="1" dirty="0">
                <a:solidFill>
                  <a:srgbClr val="8ABE5E">
                    <a:hueOff val="1971429"/>
                    <a:satOff val="-6114"/>
                    <a:lumOff val="-25490"/>
                  </a:srgbClr>
                </a:solidFill>
                <a:latin typeface="Avenir Next"/>
                <a:ea typeface="Avenir Next"/>
                <a:cs typeface="Avenir Next"/>
                <a:sym typeface="Avenir Next"/>
              </a:rPr>
              <a:t>Pupils that are LAC make excellent progress across all three strands of English and Mathematics.. </a:t>
            </a:r>
            <a:r>
              <a:rPr lang="en-GB" sz="1600" dirty="0"/>
              <a:t>LAC pupils make up 3% of the school population at Riverbank. This small number of pupils receive a significant amount of emotional support which is allowing them the opportunity to learn. We are planning on widening this provision next year by following the TIUK framework. </a:t>
            </a:r>
          </a:p>
          <a:p>
            <a:pPr algn="just">
              <a:spcBef>
                <a:spcPts val="2800"/>
              </a:spcBef>
              <a:defRPr sz="1600"/>
            </a:pPr>
            <a:r>
              <a:rPr lang="en-GB" sz="1600" dirty="0"/>
              <a:t>As the number of LAC pupils is so low, the ability to draw any meaningful and valid comparative analysis is questionable. </a:t>
            </a:r>
          </a:p>
        </p:txBody>
      </p:sp>
      <p:sp>
        <p:nvSpPr>
          <p:cNvPr id="260" name="Learners progress / literacy"/>
          <p:cNvSpPr/>
          <p:nvPr/>
        </p:nvSpPr>
        <p:spPr>
          <a:xfrm>
            <a:off x="-23952" y="394888"/>
            <a:ext cx="7689824" cy="820788"/>
          </a:xfrm>
          <a:prstGeom prst="rect">
            <a:avLst/>
          </a:prstGeom>
          <a:solidFill>
            <a:schemeClr val="accent3">
              <a:lumMod val="60000"/>
              <a:lumOff val="40000"/>
            </a:schemeClr>
          </a:solidFill>
          <a:ln w="12700">
            <a:miter lim="400000"/>
          </a:ln>
          <a:extLst>
            <a:ext uri="{C572A759-6A51-4108-AA02-DFA0A04FC94B}">
              <ma14:wrappingTextBoxFlag xmlns:ma14="http://schemas.microsoft.com/office/mac/drawingml/2011/main" xmlns="" val="1"/>
            </a:ext>
          </a:extLst>
        </p:spPr>
        <p:txBody>
          <a:bodyPr lIns="50800" tIns="50800" rIns="50800" bIns="50800" anchor="b">
            <a:normAutofit/>
          </a:bodyPr>
          <a:lstStyle/>
          <a:p>
            <a:pPr algn="ctr">
              <a:lnSpc>
                <a:spcPct val="80000"/>
              </a:lnSpc>
              <a:spcBef>
                <a:spcPts val="0"/>
              </a:spcBef>
              <a:defRPr sz="2800" cap="all">
                <a:solidFill>
                  <a:srgbClr val="FFFFFF"/>
                </a:solidFill>
                <a:latin typeface="+mn-lt"/>
                <a:ea typeface="+mn-ea"/>
                <a:cs typeface="+mn-cs"/>
                <a:sym typeface="DIN Condensed"/>
              </a:defRPr>
            </a:pPr>
            <a:r>
              <a:rPr lang="en-US" sz="4800" cap="all" dirty="0">
                <a:solidFill>
                  <a:srgbClr val="FFFFFF"/>
                </a:solidFill>
                <a:latin typeface="DIN Condensed"/>
                <a:ea typeface="+mn-ea"/>
                <a:cs typeface="+mn-cs"/>
                <a:sym typeface="DIN Condensed"/>
              </a:rPr>
              <a:t>LAC </a:t>
            </a:r>
            <a:r>
              <a:rPr lang="en-GB" sz="4800" cap="all" dirty="0">
                <a:solidFill>
                  <a:srgbClr val="FFFFFF"/>
                </a:solidFill>
                <a:latin typeface="DIN Condensed"/>
                <a:ea typeface="+mn-ea"/>
                <a:cs typeface="+mn-cs"/>
                <a:sym typeface="DIN Condensed"/>
              </a:rPr>
              <a:t>Progress</a:t>
            </a:r>
            <a:r>
              <a:rPr sz="2800" cap="all" dirty="0">
                <a:solidFill>
                  <a:srgbClr val="FFFFFF"/>
                </a:solidFill>
                <a:latin typeface="DIN Condensed"/>
                <a:ea typeface="+mn-ea"/>
                <a:cs typeface="+mn-cs"/>
                <a:sym typeface="DIN Condensed"/>
              </a:rPr>
              <a:t>                                                                      </a:t>
            </a:r>
          </a:p>
        </p:txBody>
      </p:sp>
      <p:graphicFrame>
        <p:nvGraphicFramePr>
          <p:cNvPr id="7" name="2D Pie Chart"/>
          <p:cNvGraphicFramePr/>
          <p:nvPr/>
        </p:nvGraphicFramePr>
        <p:xfrm>
          <a:off x="9046909" y="435732"/>
          <a:ext cx="2913136" cy="29131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p:cNvGraphicFramePr/>
          <p:nvPr>
            <p:extLst>
              <p:ext uri="{D42A27DB-BD31-4B8C-83A1-F6EECF244321}">
                <p14:modId xmlns:p14="http://schemas.microsoft.com/office/powerpoint/2010/main" val="3279513493"/>
              </p:ext>
            </p:extLst>
          </p:nvPr>
        </p:nvGraphicFramePr>
        <p:xfrm>
          <a:off x="6752781" y="3132332"/>
          <a:ext cx="5594888" cy="4464196"/>
        </p:xfrm>
        <a:graphic>
          <a:graphicData uri="http://schemas.openxmlformats.org/drawingml/2006/chart">
            <c:chart xmlns:c="http://schemas.openxmlformats.org/drawingml/2006/chart" xmlns:r="http://schemas.openxmlformats.org/officeDocument/2006/relationships" r:id="rId4"/>
          </a:graphicData>
        </a:graphic>
      </p:graphicFrame>
      <p:sp>
        <p:nvSpPr>
          <p:cNvPr id="13" name="Connecting Steps (B2) Average Literacy Progress"/>
          <p:cNvSpPr/>
          <p:nvPr/>
        </p:nvSpPr>
        <p:spPr>
          <a:xfrm>
            <a:off x="1824019" y="1659003"/>
            <a:ext cx="2750753" cy="31803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r>
              <a:rPr lang="en-GB" sz="1400" dirty="0"/>
              <a:t>LAC </a:t>
            </a:r>
            <a:r>
              <a:rPr sz="1400" dirty="0"/>
              <a:t>Average </a:t>
            </a:r>
            <a:r>
              <a:rPr lang="en-GB" sz="1400" dirty="0"/>
              <a:t>English</a:t>
            </a:r>
            <a:r>
              <a:rPr sz="1400" dirty="0"/>
              <a:t> Progress</a:t>
            </a:r>
          </a:p>
        </p:txBody>
      </p:sp>
      <p:graphicFrame>
        <p:nvGraphicFramePr>
          <p:cNvPr id="14" name="2D Pie Chart"/>
          <p:cNvGraphicFramePr/>
          <p:nvPr>
            <p:extLst>
              <p:ext uri="{D42A27DB-BD31-4B8C-83A1-F6EECF244321}">
                <p14:modId xmlns:p14="http://schemas.microsoft.com/office/powerpoint/2010/main" val="3791208282"/>
              </p:ext>
            </p:extLst>
          </p:nvPr>
        </p:nvGraphicFramePr>
        <p:xfrm>
          <a:off x="9841430" y="0"/>
          <a:ext cx="2913136" cy="2913136"/>
        </p:xfrm>
        <a:graphic>
          <a:graphicData uri="http://schemas.openxmlformats.org/drawingml/2006/chart">
            <c:chart xmlns:c="http://schemas.openxmlformats.org/drawingml/2006/chart" xmlns:r="http://schemas.openxmlformats.org/officeDocument/2006/relationships" r:id="rId5"/>
          </a:graphicData>
        </a:graphic>
      </p:graphicFrame>
      <p:sp>
        <p:nvSpPr>
          <p:cNvPr id="15" name="TextBox 14"/>
          <p:cNvSpPr txBox="1"/>
          <p:nvPr/>
        </p:nvSpPr>
        <p:spPr>
          <a:xfrm>
            <a:off x="7212892" y="1258894"/>
            <a:ext cx="3668034"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spcBef>
                <a:spcPts val="0"/>
              </a:spcBef>
            </a:pPr>
            <a:r>
              <a:rPr lang="en-US" b="1" dirty="0">
                <a:latin typeface="Avenir Next" charset="0"/>
                <a:ea typeface="Avenir Next" charset="0"/>
                <a:cs typeface="Avenir Next" charset="0"/>
              </a:rPr>
              <a:t>3% of our pupils are </a:t>
            </a:r>
          </a:p>
          <a:p>
            <a:pPr>
              <a:spcBef>
                <a:spcPts val="0"/>
              </a:spcBef>
            </a:pPr>
            <a:r>
              <a:rPr lang="en-US" b="1" dirty="0">
                <a:latin typeface="Avenir Next" charset="0"/>
                <a:ea typeface="Avenir Next" charset="0"/>
                <a:cs typeface="Avenir Next" charset="0"/>
              </a:rPr>
              <a:t>looked after.</a:t>
            </a:r>
          </a:p>
        </p:txBody>
      </p:sp>
      <p:sp>
        <p:nvSpPr>
          <p:cNvPr id="16" name="Connecting Steps (B2) Average Literacy Progress"/>
          <p:cNvSpPr/>
          <p:nvPr/>
        </p:nvSpPr>
        <p:spPr>
          <a:xfrm>
            <a:off x="7953541" y="2798907"/>
            <a:ext cx="3238066" cy="31803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r>
              <a:rPr lang="en-GB" sz="1400" dirty="0"/>
              <a:t>LAC </a:t>
            </a:r>
            <a:r>
              <a:rPr sz="1400" dirty="0"/>
              <a:t>Average </a:t>
            </a:r>
            <a:r>
              <a:rPr lang="en-GB" sz="1400" dirty="0"/>
              <a:t>Mathematics </a:t>
            </a:r>
            <a:r>
              <a:rPr sz="1400" dirty="0"/>
              <a:t> Progress</a:t>
            </a:r>
          </a:p>
        </p:txBody>
      </p:sp>
      <p:sp>
        <p:nvSpPr>
          <p:cNvPr id="2" name="Slide Number Placeholder 1"/>
          <p:cNvSpPr>
            <a:spLocks noGrp="1"/>
          </p:cNvSpPr>
          <p:nvPr>
            <p:ph type="sldNum" sz="quarter" idx="2"/>
          </p:nvPr>
        </p:nvSpPr>
        <p:spPr>
          <a:xfrm>
            <a:off x="12347669" y="207132"/>
            <a:ext cx="406897" cy="457200"/>
          </a:xfrm>
        </p:spPr>
        <p:txBody>
          <a:bodyPr/>
          <a:lstStyle/>
          <a:p>
            <a:fld id="{86CB4B4D-7CA3-9044-876B-883B54F8677D}" type="slidenum">
              <a:rPr lang="en-GB" smtClean="0"/>
              <a:pPr/>
              <a:t>24</a:t>
            </a:fld>
            <a:endParaRPr lang="en-GB"/>
          </a:p>
        </p:txBody>
      </p:sp>
      <p:graphicFrame>
        <p:nvGraphicFramePr>
          <p:cNvPr id="20" name="Chart 19"/>
          <p:cNvGraphicFramePr/>
          <p:nvPr>
            <p:extLst>
              <p:ext uri="{D42A27DB-BD31-4B8C-83A1-F6EECF244321}">
                <p14:modId xmlns:p14="http://schemas.microsoft.com/office/powerpoint/2010/main" val="1389395449"/>
              </p:ext>
            </p:extLst>
          </p:nvPr>
        </p:nvGraphicFramePr>
        <p:xfrm>
          <a:off x="2314915" y="5058246"/>
          <a:ext cx="3012089" cy="248680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1" name="Chart 20"/>
          <p:cNvGraphicFramePr/>
          <p:nvPr>
            <p:extLst>
              <p:ext uri="{D42A27DB-BD31-4B8C-83A1-F6EECF244321}">
                <p14:modId xmlns:p14="http://schemas.microsoft.com/office/powerpoint/2010/main" val="3229333915"/>
              </p:ext>
            </p:extLst>
          </p:nvPr>
        </p:nvGraphicFramePr>
        <p:xfrm>
          <a:off x="3491258" y="2155732"/>
          <a:ext cx="3012089" cy="2486804"/>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2" name="Chart 21"/>
          <p:cNvGraphicFramePr/>
          <p:nvPr>
            <p:extLst>
              <p:ext uri="{D42A27DB-BD31-4B8C-83A1-F6EECF244321}">
                <p14:modId xmlns:p14="http://schemas.microsoft.com/office/powerpoint/2010/main" val="2104025031"/>
              </p:ext>
            </p:extLst>
          </p:nvPr>
        </p:nvGraphicFramePr>
        <p:xfrm>
          <a:off x="334630" y="2155732"/>
          <a:ext cx="3012089" cy="2486804"/>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823703071"/>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Learners progress / literacy"/>
          <p:cNvSpPr/>
          <p:nvPr/>
        </p:nvSpPr>
        <p:spPr>
          <a:xfrm>
            <a:off x="0" y="394888"/>
            <a:ext cx="7665872" cy="820788"/>
          </a:xfrm>
          <a:prstGeom prst="rect">
            <a:avLst/>
          </a:prstGeom>
          <a:solidFill>
            <a:schemeClr val="accent3">
              <a:lumMod val="60000"/>
              <a:lumOff val="40000"/>
            </a:schemeClr>
          </a:solidFill>
          <a:ln w="12700">
            <a:miter lim="400000"/>
          </a:ln>
          <a:extLst>
            <a:ext uri="{C572A759-6A51-4108-AA02-DFA0A04FC94B}">
              <ma14:wrappingTextBoxFlag xmlns:ma14="http://schemas.microsoft.com/office/mac/drawingml/2011/main" xmlns="" val="1"/>
            </a:ext>
          </a:extLst>
        </p:spPr>
        <p:txBody>
          <a:bodyPr lIns="50800" tIns="50800" rIns="50800" bIns="50800" anchor="b">
            <a:normAutofit/>
          </a:bodyPr>
          <a:lstStyle/>
          <a:p>
            <a:pPr algn="ctr">
              <a:lnSpc>
                <a:spcPct val="80000"/>
              </a:lnSpc>
              <a:spcBef>
                <a:spcPts val="0"/>
              </a:spcBef>
              <a:defRPr sz="2800" cap="all">
                <a:solidFill>
                  <a:srgbClr val="FFFFFF"/>
                </a:solidFill>
                <a:latin typeface="+mn-lt"/>
                <a:ea typeface="+mn-ea"/>
                <a:cs typeface="+mn-cs"/>
                <a:sym typeface="DIN Condensed"/>
              </a:defRPr>
            </a:pPr>
            <a:r>
              <a:rPr lang="en-US" sz="4800" cap="all" dirty="0">
                <a:solidFill>
                  <a:srgbClr val="FFFFFF"/>
                </a:solidFill>
                <a:latin typeface="DIN Condensed"/>
                <a:ea typeface="+mn-ea"/>
                <a:cs typeface="+mn-cs"/>
                <a:sym typeface="DIN Condensed"/>
              </a:rPr>
              <a:t>LAC </a:t>
            </a:r>
            <a:r>
              <a:rPr lang="en-GB" sz="4800" cap="all" dirty="0">
                <a:solidFill>
                  <a:srgbClr val="FFFFFF"/>
                </a:solidFill>
                <a:latin typeface="DIN Condensed"/>
                <a:ea typeface="+mn-ea"/>
                <a:cs typeface="+mn-cs"/>
                <a:sym typeface="DIN Condensed"/>
              </a:rPr>
              <a:t>Progress</a:t>
            </a:r>
            <a:r>
              <a:rPr sz="2800" cap="all" dirty="0">
                <a:solidFill>
                  <a:srgbClr val="FFFFFF"/>
                </a:solidFill>
                <a:latin typeface="DIN Condensed"/>
                <a:ea typeface="+mn-ea"/>
                <a:cs typeface="+mn-cs"/>
                <a:sym typeface="DIN Condensed"/>
              </a:rPr>
              <a:t>                                                                      </a:t>
            </a:r>
          </a:p>
        </p:txBody>
      </p:sp>
      <p:graphicFrame>
        <p:nvGraphicFramePr>
          <p:cNvPr id="7" name="2D Pie Chart"/>
          <p:cNvGraphicFramePr/>
          <p:nvPr>
            <p:extLst>
              <p:ext uri="{D42A27DB-BD31-4B8C-83A1-F6EECF244321}">
                <p14:modId xmlns:p14="http://schemas.microsoft.com/office/powerpoint/2010/main" val="2421435196"/>
              </p:ext>
            </p:extLst>
          </p:nvPr>
        </p:nvGraphicFramePr>
        <p:xfrm>
          <a:off x="9046909" y="435732"/>
          <a:ext cx="2913136" cy="29131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p:cNvGraphicFramePr/>
          <p:nvPr>
            <p:extLst>
              <p:ext uri="{D42A27DB-BD31-4B8C-83A1-F6EECF244321}">
                <p14:modId xmlns:p14="http://schemas.microsoft.com/office/powerpoint/2010/main" val="4048766112"/>
              </p:ext>
            </p:extLst>
          </p:nvPr>
        </p:nvGraphicFramePr>
        <p:xfrm>
          <a:off x="6752781" y="3348868"/>
          <a:ext cx="5594888" cy="4464196"/>
        </p:xfrm>
        <a:graphic>
          <a:graphicData uri="http://schemas.openxmlformats.org/drawingml/2006/chart">
            <c:chart xmlns:c="http://schemas.openxmlformats.org/drawingml/2006/chart" xmlns:r="http://schemas.openxmlformats.org/officeDocument/2006/relationships" r:id="rId4"/>
          </a:graphicData>
        </a:graphic>
      </p:graphicFrame>
      <p:sp>
        <p:nvSpPr>
          <p:cNvPr id="13" name="Connecting Steps (B2) Average Literacy Progress"/>
          <p:cNvSpPr/>
          <p:nvPr/>
        </p:nvSpPr>
        <p:spPr>
          <a:xfrm>
            <a:off x="1711507" y="2908724"/>
            <a:ext cx="2176878" cy="31803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r>
              <a:rPr sz="1400" dirty="0"/>
              <a:t>Average </a:t>
            </a:r>
            <a:r>
              <a:rPr lang="en-GB" sz="1400" dirty="0"/>
              <a:t>PSHE</a:t>
            </a:r>
            <a:r>
              <a:rPr sz="1400" dirty="0"/>
              <a:t> Progress</a:t>
            </a:r>
          </a:p>
        </p:txBody>
      </p:sp>
      <p:sp>
        <p:nvSpPr>
          <p:cNvPr id="16" name="Connecting Steps (B2) Average Literacy Progress"/>
          <p:cNvSpPr/>
          <p:nvPr/>
        </p:nvSpPr>
        <p:spPr>
          <a:xfrm>
            <a:off x="7953541" y="2960544"/>
            <a:ext cx="2680221" cy="31803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r>
              <a:rPr sz="1400" dirty="0"/>
              <a:t>Average </a:t>
            </a:r>
            <a:r>
              <a:rPr lang="en-GB" sz="1400" dirty="0"/>
              <a:t> Computing</a:t>
            </a:r>
            <a:r>
              <a:rPr sz="1400" dirty="0"/>
              <a:t> Progress</a:t>
            </a:r>
          </a:p>
        </p:txBody>
      </p:sp>
      <p:sp>
        <p:nvSpPr>
          <p:cNvPr id="2" name="Slide Number Placeholder 1"/>
          <p:cNvSpPr>
            <a:spLocks noGrp="1"/>
          </p:cNvSpPr>
          <p:nvPr>
            <p:ph type="sldNum" sz="quarter" idx="2"/>
          </p:nvPr>
        </p:nvSpPr>
        <p:spPr>
          <a:xfrm>
            <a:off x="12347669" y="207132"/>
            <a:ext cx="406897" cy="457200"/>
          </a:xfrm>
        </p:spPr>
        <p:txBody>
          <a:bodyPr/>
          <a:lstStyle/>
          <a:p>
            <a:fld id="{86CB4B4D-7CA3-9044-876B-883B54F8677D}" type="slidenum">
              <a:rPr lang="en-GB" smtClean="0"/>
              <a:pPr/>
              <a:t>25</a:t>
            </a:fld>
            <a:endParaRPr lang="en-GB" dirty="0"/>
          </a:p>
        </p:txBody>
      </p:sp>
      <p:graphicFrame>
        <p:nvGraphicFramePr>
          <p:cNvPr id="21" name="Chart 20"/>
          <p:cNvGraphicFramePr/>
          <p:nvPr>
            <p:extLst>
              <p:ext uri="{D42A27DB-BD31-4B8C-83A1-F6EECF244321}">
                <p14:modId xmlns:p14="http://schemas.microsoft.com/office/powerpoint/2010/main" val="1321969724"/>
              </p:ext>
            </p:extLst>
          </p:nvPr>
        </p:nvGraphicFramePr>
        <p:xfrm>
          <a:off x="431800" y="3298198"/>
          <a:ext cx="5395795" cy="402131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7" name="2D Pie Chart"/>
          <p:cNvGraphicFramePr/>
          <p:nvPr>
            <p:extLst>
              <p:ext uri="{D42A27DB-BD31-4B8C-83A1-F6EECF244321}">
                <p14:modId xmlns:p14="http://schemas.microsoft.com/office/powerpoint/2010/main" val="167464921"/>
              </p:ext>
            </p:extLst>
          </p:nvPr>
        </p:nvGraphicFramePr>
        <p:xfrm>
          <a:off x="9841430" y="0"/>
          <a:ext cx="2913136" cy="2913136"/>
        </p:xfrm>
        <a:graphic>
          <a:graphicData uri="http://schemas.openxmlformats.org/drawingml/2006/chart">
            <c:chart xmlns:c="http://schemas.openxmlformats.org/drawingml/2006/chart" xmlns:r="http://schemas.openxmlformats.org/officeDocument/2006/relationships" r:id="rId6"/>
          </a:graphicData>
        </a:graphic>
      </p:graphicFrame>
      <p:sp>
        <p:nvSpPr>
          <p:cNvPr id="18" name="TextBox 17"/>
          <p:cNvSpPr txBox="1"/>
          <p:nvPr/>
        </p:nvSpPr>
        <p:spPr>
          <a:xfrm>
            <a:off x="7212892" y="1258894"/>
            <a:ext cx="3668034"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spcBef>
                <a:spcPts val="0"/>
              </a:spcBef>
            </a:pPr>
            <a:r>
              <a:rPr lang="en-US" b="1" dirty="0">
                <a:latin typeface="Avenir Next" charset="0"/>
                <a:ea typeface="Avenir Next" charset="0"/>
                <a:cs typeface="Avenir Next" charset="0"/>
              </a:rPr>
              <a:t>3% of our pupils are </a:t>
            </a:r>
          </a:p>
          <a:p>
            <a:pPr>
              <a:spcBef>
                <a:spcPts val="0"/>
              </a:spcBef>
            </a:pPr>
            <a:r>
              <a:rPr lang="en-US" b="1" dirty="0">
                <a:latin typeface="Avenir Next" charset="0"/>
                <a:ea typeface="Avenir Next" charset="0"/>
                <a:cs typeface="Avenir Next" charset="0"/>
              </a:rPr>
              <a:t>looked after.</a:t>
            </a:r>
          </a:p>
        </p:txBody>
      </p:sp>
      <p:sp>
        <p:nvSpPr>
          <p:cNvPr id="14" name="Learners’ progress in literacy is good.  Oracy progress has continued to fall behind the other strands after it peaked in 2014/15.  Oracy is a focus in the thematic planning for Autumn 2017 and opportunities and strategies to improve skills have been established e.g. Talkabout. Progress in Reading and Writing remains good. The introduction of ‘The Handwriting Motorway’ in Primary has contributed to the percentage gain over the previous year, which was in itself, a huge improvement from 2014-15. This data covers 3-14 and the Teal pathway group in 14-19."/>
          <p:cNvSpPr/>
          <p:nvPr/>
        </p:nvSpPr>
        <p:spPr>
          <a:xfrm>
            <a:off x="446993" y="8027799"/>
            <a:ext cx="12146526" cy="144655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just">
              <a:spcBef>
                <a:spcPts val="2800"/>
              </a:spcBef>
              <a:defRPr sz="1600"/>
            </a:pPr>
            <a:r>
              <a:rPr lang="en-GB" sz="1600" b="1" dirty="0">
                <a:solidFill>
                  <a:srgbClr val="8ABE5E">
                    <a:hueOff val="1971429"/>
                    <a:satOff val="-6114"/>
                    <a:lumOff val="-25490"/>
                  </a:srgbClr>
                </a:solidFill>
                <a:latin typeface="Avenir Next"/>
                <a:ea typeface="Avenir Next"/>
                <a:cs typeface="Avenir Next"/>
                <a:sym typeface="Avenir Next"/>
              </a:rPr>
              <a:t>Pupils that are LAC make excellent progress across all three strands of English and Mathematics.. </a:t>
            </a:r>
            <a:r>
              <a:rPr lang="en-GB" sz="1600" dirty="0"/>
              <a:t>LAC pupils make up 3% of the school population at Riverbank. This small number of pupils receive a significant amount of emotional support which is allowing them the opportunity to learn. We are planning on widening this provision next year by following the TIUK framework. </a:t>
            </a:r>
          </a:p>
          <a:p>
            <a:pPr algn="just">
              <a:spcBef>
                <a:spcPts val="2800"/>
              </a:spcBef>
              <a:defRPr sz="1600"/>
            </a:pPr>
            <a:r>
              <a:rPr lang="en-GB" sz="1600" dirty="0"/>
              <a:t>As the number of LAC pupils is so low, the ability to draw any meaningful and valid comparative analysis is questionable. </a:t>
            </a:r>
          </a:p>
        </p:txBody>
      </p:sp>
    </p:spTree>
    <p:extLst>
      <p:ext uri="{BB962C8B-B14F-4D97-AF65-F5344CB8AC3E}">
        <p14:creationId xmlns:p14="http://schemas.microsoft.com/office/powerpoint/2010/main" val="1365571059"/>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Learners progress / literacy"/>
          <p:cNvSpPr/>
          <p:nvPr/>
        </p:nvSpPr>
        <p:spPr>
          <a:xfrm>
            <a:off x="-23952" y="394888"/>
            <a:ext cx="7689824" cy="820788"/>
          </a:xfrm>
          <a:prstGeom prst="rect">
            <a:avLst/>
          </a:prstGeom>
          <a:solidFill>
            <a:schemeClr val="accent3">
              <a:lumMod val="60000"/>
              <a:lumOff val="40000"/>
            </a:schemeClr>
          </a:solidFill>
          <a:ln w="12700">
            <a:miter lim="400000"/>
          </a:ln>
          <a:extLst>
            <a:ext uri="{C572A759-6A51-4108-AA02-DFA0A04FC94B}">
              <ma14:wrappingTextBoxFlag xmlns:ma14="http://schemas.microsoft.com/office/mac/drawingml/2011/main" xmlns="" val="1"/>
            </a:ext>
          </a:extLst>
        </p:spPr>
        <p:txBody>
          <a:bodyPr lIns="50800" tIns="50800" rIns="50800" bIns="50800" anchor="b">
            <a:normAutofit fontScale="77500" lnSpcReduction="20000"/>
          </a:bodyPr>
          <a:lstStyle/>
          <a:p>
            <a:pPr algn="ctr">
              <a:lnSpc>
                <a:spcPct val="80000"/>
              </a:lnSpc>
              <a:spcBef>
                <a:spcPts val="0"/>
              </a:spcBef>
              <a:defRPr sz="2800" cap="all">
                <a:solidFill>
                  <a:srgbClr val="FFFFFF"/>
                </a:solidFill>
                <a:latin typeface="+mn-lt"/>
                <a:ea typeface="+mn-ea"/>
                <a:cs typeface="+mn-cs"/>
                <a:sym typeface="DIN Condensed"/>
              </a:defRPr>
            </a:pPr>
            <a:r>
              <a:rPr lang="en-US" sz="4800" cap="all" dirty="0">
                <a:solidFill>
                  <a:srgbClr val="FFFFFF"/>
                </a:solidFill>
                <a:latin typeface="DIN Condensed"/>
                <a:ea typeface="+mn-ea"/>
                <a:cs typeface="+mn-cs"/>
                <a:sym typeface="DIN Condensed"/>
              </a:rPr>
              <a:t>Nurture/wellbeing </a:t>
            </a:r>
            <a:r>
              <a:rPr lang="en-GB" sz="4800" cap="all" dirty="0">
                <a:solidFill>
                  <a:srgbClr val="FFFFFF"/>
                </a:solidFill>
                <a:latin typeface="DIN Condensed"/>
                <a:ea typeface="+mn-ea"/>
                <a:cs typeface="+mn-cs"/>
                <a:sym typeface="DIN Condensed"/>
              </a:rPr>
              <a:t>Progress</a:t>
            </a:r>
            <a:r>
              <a:rPr sz="2800" cap="all" dirty="0">
                <a:solidFill>
                  <a:srgbClr val="FFFFFF"/>
                </a:solidFill>
                <a:latin typeface="DIN Condensed"/>
                <a:ea typeface="+mn-ea"/>
                <a:cs typeface="+mn-cs"/>
                <a:sym typeface="DIN Condensed"/>
              </a:rPr>
              <a:t>                                                                      </a:t>
            </a:r>
          </a:p>
        </p:txBody>
      </p:sp>
      <p:graphicFrame>
        <p:nvGraphicFramePr>
          <p:cNvPr id="7" name="2D Pie Chart"/>
          <p:cNvGraphicFramePr/>
          <p:nvPr/>
        </p:nvGraphicFramePr>
        <p:xfrm>
          <a:off x="9046909" y="435732"/>
          <a:ext cx="2913136" cy="29131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p:cNvGraphicFramePr/>
          <p:nvPr>
            <p:extLst>
              <p:ext uri="{D42A27DB-BD31-4B8C-83A1-F6EECF244321}">
                <p14:modId xmlns:p14="http://schemas.microsoft.com/office/powerpoint/2010/main" val="3665370597"/>
              </p:ext>
            </p:extLst>
          </p:nvPr>
        </p:nvGraphicFramePr>
        <p:xfrm>
          <a:off x="6752781" y="3002779"/>
          <a:ext cx="5594888" cy="4464196"/>
        </p:xfrm>
        <a:graphic>
          <a:graphicData uri="http://schemas.openxmlformats.org/drawingml/2006/chart">
            <c:chart xmlns:c="http://schemas.openxmlformats.org/drawingml/2006/chart" xmlns:r="http://schemas.openxmlformats.org/officeDocument/2006/relationships" r:id="rId4"/>
          </a:graphicData>
        </a:graphic>
      </p:graphicFrame>
      <p:sp>
        <p:nvSpPr>
          <p:cNvPr id="13" name="Connecting Steps (B2) Average Literacy Progress"/>
          <p:cNvSpPr/>
          <p:nvPr/>
        </p:nvSpPr>
        <p:spPr>
          <a:xfrm>
            <a:off x="1482870" y="2685242"/>
            <a:ext cx="2332370" cy="31803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r>
              <a:rPr sz="1400" dirty="0"/>
              <a:t>Average </a:t>
            </a:r>
            <a:r>
              <a:rPr lang="en-GB" sz="1400" dirty="0"/>
              <a:t>English</a:t>
            </a:r>
            <a:r>
              <a:rPr sz="1400" dirty="0"/>
              <a:t> Progress</a:t>
            </a:r>
          </a:p>
        </p:txBody>
      </p:sp>
      <p:graphicFrame>
        <p:nvGraphicFramePr>
          <p:cNvPr id="14" name="2D Pie Chart"/>
          <p:cNvGraphicFramePr/>
          <p:nvPr>
            <p:extLst>
              <p:ext uri="{D42A27DB-BD31-4B8C-83A1-F6EECF244321}">
                <p14:modId xmlns:p14="http://schemas.microsoft.com/office/powerpoint/2010/main" val="2381962321"/>
              </p:ext>
            </p:extLst>
          </p:nvPr>
        </p:nvGraphicFramePr>
        <p:xfrm>
          <a:off x="9680383" y="-157581"/>
          <a:ext cx="2913136" cy="2913136"/>
        </p:xfrm>
        <a:graphic>
          <a:graphicData uri="http://schemas.openxmlformats.org/drawingml/2006/chart">
            <c:chart xmlns:c="http://schemas.openxmlformats.org/drawingml/2006/chart" xmlns:r="http://schemas.openxmlformats.org/officeDocument/2006/relationships" r:id="rId5"/>
          </a:graphicData>
        </a:graphic>
      </p:graphicFrame>
      <p:sp>
        <p:nvSpPr>
          <p:cNvPr id="15" name="TextBox 14"/>
          <p:cNvSpPr txBox="1"/>
          <p:nvPr/>
        </p:nvSpPr>
        <p:spPr>
          <a:xfrm>
            <a:off x="6520256" y="827173"/>
            <a:ext cx="4159849"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b="1" dirty="0">
                <a:latin typeface="Avenir Next" charset="0"/>
                <a:ea typeface="Avenir Next" charset="0"/>
                <a:cs typeface="Avenir Next" charset="0"/>
              </a:rPr>
              <a:t>24% of learners’ receive additional emotional support through out Nurture unit.</a:t>
            </a:r>
          </a:p>
        </p:txBody>
      </p:sp>
      <p:sp>
        <p:nvSpPr>
          <p:cNvPr id="16" name="Connecting Steps (B2) Average Literacy Progress"/>
          <p:cNvSpPr/>
          <p:nvPr/>
        </p:nvSpPr>
        <p:spPr>
          <a:xfrm>
            <a:off x="7953541" y="2653965"/>
            <a:ext cx="2819683" cy="31803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r>
              <a:rPr sz="1400" dirty="0"/>
              <a:t>Average </a:t>
            </a:r>
            <a:r>
              <a:rPr lang="en-GB" sz="1400" dirty="0"/>
              <a:t>Mathematics </a:t>
            </a:r>
            <a:r>
              <a:rPr sz="1400" dirty="0"/>
              <a:t> Progress</a:t>
            </a:r>
          </a:p>
        </p:txBody>
      </p:sp>
      <p:sp>
        <p:nvSpPr>
          <p:cNvPr id="2" name="Slide Number Placeholder 1"/>
          <p:cNvSpPr>
            <a:spLocks noGrp="1"/>
          </p:cNvSpPr>
          <p:nvPr>
            <p:ph type="sldNum" sz="quarter" idx="2"/>
          </p:nvPr>
        </p:nvSpPr>
        <p:spPr>
          <a:xfrm>
            <a:off x="12421536" y="166288"/>
            <a:ext cx="406897" cy="457200"/>
          </a:xfrm>
        </p:spPr>
        <p:txBody>
          <a:bodyPr/>
          <a:lstStyle/>
          <a:p>
            <a:fld id="{86CB4B4D-7CA3-9044-876B-883B54F8677D}" type="slidenum">
              <a:rPr lang="en-GB" smtClean="0"/>
              <a:pPr/>
              <a:t>26</a:t>
            </a:fld>
            <a:endParaRPr lang="en-GB"/>
          </a:p>
        </p:txBody>
      </p:sp>
      <p:graphicFrame>
        <p:nvGraphicFramePr>
          <p:cNvPr id="17" name="Chart 16"/>
          <p:cNvGraphicFramePr/>
          <p:nvPr>
            <p:extLst>
              <p:ext uri="{D42A27DB-BD31-4B8C-83A1-F6EECF244321}">
                <p14:modId xmlns:p14="http://schemas.microsoft.com/office/powerpoint/2010/main" val="3378207307"/>
              </p:ext>
            </p:extLst>
          </p:nvPr>
        </p:nvGraphicFramePr>
        <p:xfrm>
          <a:off x="429137" y="3002779"/>
          <a:ext cx="5041497" cy="4464196"/>
        </p:xfrm>
        <a:graphic>
          <a:graphicData uri="http://schemas.openxmlformats.org/drawingml/2006/chart">
            <c:chart xmlns:c="http://schemas.openxmlformats.org/drawingml/2006/chart" xmlns:r="http://schemas.openxmlformats.org/officeDocument/2006/relationships" r:id="rId6"/>
          </a:graphicData>
        </a:graphic>
      </p:graphicFrame>
      <p:sp>
        <p:nvSpPr>
          <p:cNvPr id="18" name="Learners’ progress in literacy is good.  Oracy progress has continued to fall behind the other strands after it peaked in 2014/15.  Oracy is a focus in the thematic planning for Autumn 2017 and opportunities and strategies to improve skills have been established e.g. Talkabout. Progress in Reading and Writing remains good. The introduction of ‘The Handwriting Motorway’ in Primary has contributed to the percentage gain over the previous year, which was in itself, a huge improvement from 2014-15. This data covers 3-14 and the Teal pathway group in 14-19."/>
          <p:cNvSpPr/>
          <p:nvPr/>
        </p:nvSpPr>
        <p:spPr>
          <a:xfrm>
            <a:off x="447239" y="7823268"/>
            <a:ext cx="12146280" cy="1579920"/>
          </a:xfrm>
          <a:prstGeom prst="rect">
            <a:avLst/>
          </a:prstGeom>
          <a:ln w="12700">
            <a:miter lim="400000"/>
          </a:ln>
          <a:extLst>
            <a:ext uri="{C572A759-6A51-4108-AA02-DFA0A04FC94B}">
              <ma14:wrappingTextBoxFlag xmlns:lc="http://schemas.openxmlformats.org/drawingml/2006/lockedCanvas" xmlns:ma14="http://schemas.microsoft.com/office/mac/drawingml/2011/main" xmlns="" val="1"/>
            </a:ext>
          </a:extLst>
        </p:spPr>
        <p:txBody>
          <a:bodyPr lIns="50800" tIns="50800" rIns="50800" bIns="50800" anchor="ctr">
            <a:spAutoFit/>
          </a:bodyPr>
          <a:lstStyle/>
          <a:p>
            <a:pPr algn="just" hangingPunct="0">
              <a:spcBef>
                <a:spcPts val="2800"/>
              </a:spcBef>
              <a:spcAft>
                <a:spcPts val="0"/>
              </a:spcAft>
            </a:pPr>
            <a:r>
              <a:rPr lang="en-GB" sz="1600" b="1" dirty="0">
                <a:solidFill>
                  <a:srgbClr val="316936"/>
                </a:solidFill>
                <a:effectLst/>
                <a:latin typeface="Avenir Next"/>
                <a:ea typeface="Avenir Next"/>
                <a:cs typeface="Avenir Next"/>
              </a:rPr>
              <a:t>The progress that Learners receiving Nurture/Wellbeing support have made is Excellent .</a:t>
            </a:r>
            <a:r>
              <a:rPr lang="en-GB" sz="1600" dirty="0">
                <a:solidFill>
                  <a:srgbClr val="838787"/>
                </a:solidFill>
                <a:effectLst/>
                <a:latin typeface="Avenir Next Medium"/>
                <a:ea typeface="Avenir Next Medium"/>
                <a:cs typeface="Avenir Next Medium"/>
              </a:rPr>
              <a:t> 24% of the pupils’ at Riverbank are receiving additional emotional/social developmental support and all are assessed via connecting steps. In English this group of learners out-performed their peers having made on average 42% more progress this year. In Mathematics, the difference was even greater at 50%. This really is testimony to the increasing effectiveness of this provision. The desire is to grow the service next year, allowing more pupils to reap the benefits.  Nurture principals have also been disseminated across the school to ensure all pupils receive the necessary emotional scaffolding that they require in order to learn.</a:t>
            </a:r>
            <a:endParaRPr lang="en-GB" sz="1200" dirty="0">
              <a:effectLst/>
              <a:latin typeface="Times New Roman"/>
              <a:ea typeface="Times New Roman"/>
            </a:endParaRPr>
          </a:p>
        </p:txBody>
      </p:sp>
    </p:spTree>
    <p:extLst>
      <p:ext uri="{BB962C8B-B14F-4D97-AF65-F5344CB8AC3E}">
        <p14:creationId xmlns:p14="http://schemas.microsoft.com/office/powerpoint/2010/main" val="1773865556"/>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Learners progress / literacy"/>
          <p:cNvSpPr/>
          <p:nvPr/>
        </p:nvSpPr>
        <p:spPr>
          <a:xfrm>
            <a:off x="0" y="394888"/>
            <a:ext cx="7665872" cy="820788"/>
          </a:xfrm>
          <a:prstGeom prst="rect">
            <a:avLst/>
          </a:prstGeom>
          <a:solidFill>
            <a:schemeClr val="accent3">
              <a:lumMod val="60000"/>
              <a:lumOff val="40000"/>
            </a:schemeClr>
          </a:solidFill>
          <a:ln w="12700">
            <a:miter lim="400000"/>
          </a:ln>
          <a:extLst>
            <a:ext uri="{C572A759-6A51-4108-AA02-DFA0A04FC94B}">
              <ma14:wrappingTextBoxFlag xmlns:ma14="http://schemas.microsoft.com/office/mac/drawingml/2011/main" xmlns="" val="1"/>
            </a:ext>
          </a:extLst>
        </p:spPr>
        <p:txBody>
          <a:bodyPr lIns="50800" tIns="50800" rIns="50800" bIns="50800" anchor="b">
            <a:normAutofit fontScale="77500" lnSpcReduction="20000"/>
          </a:bodyPr>
          <a:lstStyle/>
          <a:p>
            <a:pPr algn="ctr">
              <a:lnSpc>
                <a:spcPct val="80000"/>
              </a:lnSpc>
              <a:spcBef>
                <a:spcPts val="0"/>
              </a:spcBef>
              <a:defRPr sz="2800" cap="all">
                <a:solidFill>
                  <a:srgbClr val="FFFFFF"/>
                </a:solidFill>
                <a:latin typeface="+mn-lt"/>
                <a:ea typeface="+mn-ea"/>
                <a:cs typeface="+mn-cs"/>
                <a:sym typeface="DIN Condensed"/>
              </a:defRPr>
            </a:pPr>
            <a:r>
              <a:rPr lang="en-US" sz="4800" cap="all" dirty="0">
                <a:solidFill>
                  <a:srgbClr val="FFFFFF"/>
                </a:solidFill>
                <a:latin typeface="DIN Condensed"/>
                <a:ea typeface="+mn-ea"/>
                <a:cs typeface="+mn-cs"/>
                <a:sym typeface="DIN Condensed"/>
              </a:rPr>
              <a:t>Nurture/wellbeing </a:t>
            </a:r>
            <a:r>
              <a:rPr lang="en-GB" sz="4800" cap="all" dirty="0">
                <a:solidFill>
                  <a:srgbClr val="FFFFFF"/>
                </a:solidFill>
                <a:latin typeface="DIN Condensed"/>
                <a:ea typeface="+mn-ea"/>
                <a:cs typeface="+mn-cs"/>
                <a:sym typeface="DIN Condensed"/>
              </a:rPr>
              <a:t>Progress</a:t>
            </a:r>
            <a:r>
              <a:rPr sz="2800" cap="all" dirty="0">
                <a:solidFill>
                  <a:srgbClr val="FFFFFF"/>
                </a:solidFill>
                <a:latin typeface="DIN Condensed"/>
                <a:ea typeface="+mn-ea"/>
                <a:cs typeface="+mn-cs"/>
                <a:sym typeface="DIN Condensed"/>
              </a:rPr>
              <a:t>                                                                      </a:t>
            </a:r>
          </a:p>
        </p:txBody>
      </p:sp>
      <p:graphicFrame>
        <p:nvGraphicFramePr>
          <p:cNvPr id="7" name="2D Pie Chart"/>
          <p:cNvGraphicFramePr/>
          <p:nvPr/>
        </p:nvGraphicFramePr>
        <p:xfrm>
          <a:off x="9046909" y="435732"/>
          <a:ext cx="2913136" cy="29131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p:cNvGraphicFramePr/>
          <p:nvPr>
            <p:extLst>
              <p:ext uri="{D42A27DB-BD31-4B8C-83A1-F6EECF244321}">
                <p14:modId xmlns:p14="http://schemas.microsoft.com/office/powerpoint/2010/main" val="2559148848"/>
              </p:ext>
            </p:extLst>
          </p:nvPr>
        </p:nvGraphicFramePr>
        <p:xfrm>
          <a:off x="6752781" y="3348868"/>
          <a:ext cx="5594888" cy="3970644"/>
        </p:xfrm>
        <a:graphic>
          <a:graphicData uri="http://schemas.openxmlformats.org/drawingml/2006/chart">
            <c:chart xmlns:c="http://schemas.openxmlformats.org/drawingml/2006/chart" xmlns:r="http://schemas.openxmlformats.org/officeDocument/2006/relationships" r:id="rId4"/>
          </a:graphicData>
        </a:graphic>
      </p:graphicFrame>
      <p:sp>
        <p:nvSpPr>
          <p:cNvPr id="13" name="Connecting Steps (B2) Average Literacy Progress"/>
          <p:cNvSpPr/>
          <p:nvPr/>
        </p:nvSpPr>
        <p:spPr>
          <a:xfrm>
            <a:off x="1711507" y="2908724"/>
            <a:ext cx="2226572" cy="31803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r>
              <a:rPr sz="1400" dirty="0"/>
              <a:t>Average </a:t>
            </a:r>
            <a:r>
              <a:rPr lang="en-GB" sz="1400" dirty="0"/>
              <a:t> PSHE </a:t>
            </a:r>
            <a:r>
              <a:rPr sz="1400" dirty="0"/>
              <a:t>Progress</a:t>
            </a:r>
          </a:p>
        </p:txBody>
      </p:sp>
      <p:sp>
        <p:nvSpPr>
          <p:cNvPr id="16" name="Connecting Steps (B2) Average Literacy Progress"/>
          <p:cNvSpPr/>
          <p:nvPr/>
        </p:nvSpPr>
        <p:spPr>
          <a:xfrm>
            <a:off x="7953541" y="2960544"/>
            <a:ext cx="2680221" cy="31803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r>
              <a:rPr sz="1400" dirty="0"/>
              <a:t>Average </a:t>
            </a:r>
            <a:r>
              <a:rPr lang="en-GB" sz="1400" dirty="0"/>
              <a:t> Computing </a:t>
            </a:r>
            <a:r>
              <a:rPr sz="1400" dirty="0"/>
              <a:t>Progress</a:t>
            </a:r>
          </a:p>
        </p:txBody>
      </p:sp>
      <p:sp>
        <p:nvSpPr>
          <p:cNvPr id="2" name="Slide Number Placeholder 1"/>
          <p:cNvSpPr>
            <a:spLocks noGrp="1"/>
          </p:cNvSpPr>
          <p:nvPr>
            <p:ph type="sldNum" sz="quarter" idx="2"/>
          </p:nvPr>
        </p:nvSpPr>
        <p:spPr>
          <a:xfrm>
            <a:off x="12347669" y="207132"/>
            <a:ext cx="406897" cy="457200"/>
          </a:xfrm>
        </p:spPr>
        <p:txBody>
          <a:bodyPr/>
          <a:lstStyle/>
          <a:p>
            <a:fld id="{86CB4B4D-7CA3-9044-876B-883B54F8677D}" type="slidenum">
              <a:rPr lang="en-GB" smtClean="0"/>
              <a:pPr/>
              <a:t>27</a:t>
            </a:fld>
            <a:endParaRPr lang="en-GB" dirty="0"/>
          </a:p>
        </p:txBody>
      </p:sp>
      <p:graphicFrame>
        <p:nvGraphicFramePr>
          <p:cNvPr id="21" name="Chart 20"/>
          <p:cNvGraphicFramePr/>
          <p:nvPr>
            <p:extLst>
              <p:ext uri="{D42A27DB-BD31-4B8C-83A1-F6EECF244321}">
                <p14:modId xmlns:p14="http://schemas.microsoft.com/office/powerpoint/2010/main" val="20684599"/>
              </p:ext>
            </p:extLst>
          </p:nvPr>
        </p:nvGraphicFramePr>
        <p:xfrm>
          <a:off x="431800" y="3298198"/>
          <a:ext cx="5395795" cy="402131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7" name="2D Pie Chart"/>
          <p:cNvGraphicFramePr/>
          <p:nvPr>
            <p:extLst>
              <p:ext uri="{D42A27DB-BD31-4B8C-83A1-F6EECF244321}">
                <p14:modId xmlns:p14="http://schemas.microsoft.com/office/powerpoint/2010/main" val="680656906"/>
              </p:ext>
            </p:extLst>
          </p:nvPr>
        </p:nvGraphicFramePr>
        <p:xfrm>
          <a:off x="9680383" y="-157581"/>
          <a:ext cx="2913136" cy="2913136"/>
        </p:xfrm>
        <a:graphic>
          <a:graphicData uri="http://schemas.openxmlformats.org/drawingml/2006/chart">
            <c:chart xmlns:c="http://schemas.openxmlformats.org/drawingml/2006/chart" xmlns:r="http://schemas.openxmlformats.org/officeDocument/2006/relationships" r:id="rId6"/>
          </a:graphicData>
        </a:graphic>
      </p:graphicFrame>
      <p:sp>
        <p:nvSpPr>
          <p:cNvPr id="18" name="TextBox 17"/>
          <p:cNvSpPr txBox="1"/>
          <p:nvPr/>
        </p:nvSpPr>
        <p:spPr>
          <a:xfrm>
            <a:off x="6520256" y="827173"/>
            <a:ext cx="4159849"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b="1" dirty="0">
                <a:latin typeface="Avenir Next" charset="0"/>
                <a:ea typeface="Avenir Next" charset="0"/>
                <a:cs typeface="Avenir Next" charset="0"/>
              </a:rPr>
              <a:t>24% of learners’ receive additional emotional support through out Nurture unit.</a:t>
            </a:r>
          </a:p>
        </p:txBody>
      </p:sp>
      <p:sp>
        <p:nvSpPr>
          <p:cNvPr id="14" name="Learners’ progress in literacy is good.  Oracy progress has continued to fall behind the other strands after it peaked in 2014/15.  Oracy is a focus in the thematic planning for Autumn 2017 and opportunities and strategies to improve skills have been established e.g. Talkabout. Progress in Reading and Writing remains good. The introduction of ‘The Handwriting Motorway’ in Primary has contributed to the percentage gain over the previous year, which was in itself, a huge improvement from 2014-15. This data covers 3-14 and the Teal pathway group in 14-19."/>
          <p:cNvSpPr/>
          <p:nvPr/>
        </p:nvSpPr>
        <p:spPr>
          <a:xfrm>
            <a:off x="447239" y="7645616"/>
            <a:ext cx="12146280" cy="1826141"/>
          </a:xfrm>
          <a:prstGeom prst="rect">
            <a:avLst/>
          </a:prstGeom>
          <a:ln w="12700">
            <a:miter lim="400000"/>
          </a:ln>
          <a:extLst>
            <a:ext uri="{C572A759-6A51-4108-AA02-DFA0A04FC94B}">
              <ma14:wrappingTextBoxFlag xmlns:lc="http://schemas.openxmlformats.org/drawingml/2006/lockedCanvas" xmlns:ma14="http://schemas.microsoft.com/office/mac/drawingml/2011/main" xmlns="" val="1"/>
            </a:ext>
          </a:extLst>
        </p:spPr>
        <p:txBody>
          <a:bodyPr lIns="50800" tIns="50800" rIns="50800" bIns="50800" anchor="ctr">
            <a:spAutoFit/>
          </a:bodyPr>
          <a:lstStyle/>
          <a:p>
            <a:pPr algn="just">
              <a:spcBef>
                <a:spcPts val="2800"/>
              </a:spcBef>
            </a:pPr>
            <a:r>
              <a:rPr lang="en-GB" sz="1600" b="1" dirty="0">
                <a:solidFill>
                  <a:srgbClr val="316936"/>
                </a:solidFill>
                <a:effectLst/>
                <a:latin typeface="Avenir Next"/>
                <a:ea typeface="Avenir Next"/>
                <a:cs typeface="Avenir Next"/>
              </a:rPr>
              <a:t>The progress that Learners receiving Nurture/Wellbeing support have made is Excellent .</a:t>
            </a:r>
            <a:r>
              <a:rPr lang="en-GB" sz="1600" dirty="0">
                <a:solidFill>
                  <a:srgbClr val="838787"/>
                </a:solidFill>
                <a:effectLst/>
                <a:latin typeface="Avenir Next Medium"/>
                <a:ea typeface="Avenir Next Medium"/>
                <a:cs typeface="Avenir Next Medium"/>
              </a:rPr>
              <a:t> 24% of the pupils’ at Riverbank are receiving additional emotional/social developmental support and all are assessed via connecting steps. In </a:t>
            </a:r>
            <a:r>
              <a:rPr lang="en-GB" sz="1600" dirty="0"/>
              <a:t>Computing</a:t>
            </a:r>
            <a:r>
              <a:rPr lang="en-GB" sz="1600" dirty="0">
                <a:solidFill>
                  <a:srgbClr val="838787"/>
                </a:solidFill>
                <a:effectLst/>
                <a:latin typeface="Avenir Next Medium"/>
                <a:ea typeface="Avenir Next Medium"/>
                <a:cs typeface="Avenir Next Medium"/>
              </a:rPr>
              <a:t> this group of learners out-performed their peers having made on average 43% more progress this year. In </a:t>
            </a:r>
            <a:r>
              <a:rPr lang="en-GB" sz="1600" dirty="0"/>
              <a:t>PSHE</a:t>
            </a:r>
            <a:r>
              <a:rPr lang="en-GB" sz="1600" dirty="0">
                <a:solidFill>
                  <a:srgbClr val="838787"/>
                </a:solidFill>
                <a:effectLst/>
                <a:latin typeface="Avenir Next Medium"/>
                <a:ea typeface="Avenir Next Medium"/>
                <a:cs typeface="Avenir Next Medium"/>
              </a:rPr>
              <a:t>, the difference was even greater at 60% which is not surprising, giving the similarity between the intervention and this particular curriculum area. This really is testimony to the increasing effectiveness of this provision. The desire is to grow the service next year, allowing more pupils to reap the benefits. </a:t>
            </a:r>
            <a:r>
              <a:rPr lang="en-GB" sz="1600" dirty="0"/>
              <a:t>The desire is to grow the service next year, allowing more pupils to reap the benefits.  Nurture principals have also been disseminated across the school to ensure all pupils receive the necessary emotional scaffolding that they require in order to learn.</a:t>
            </a:r>
            <a:endParaRPr lang="en-GB" sz="1600" dirty="0">
              <a:effectLst/>
              <a:latin typeface="Times New Roman"/>
              <a:ea typeface="Times New Roman"/>
            </a:endParaRPr>
          </a:p>
        </p:txBody>
      </p:sp>
    </p:spTree>
    <p:extLst>
      <p:ext uri="{BB962C8B-B14F-4D97-AF65-F5344CB8AC3E}">
        <p14:creationId xmlns:p14="http://schemas.microsoft.com/office/powerpoint/2010/main" val="59814277"/>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Learners progress / literacy"/>
          <p:cNvSpPr/>
          <p:nvPr/>
        </p:nvSpPr>
        <p:spPr>
          <a:xfrm>
            <a:off x="-23952" y="237506"/>
            <a:ext cx="7689824" cy="1068780"/>
          </a:xfrm>
          <a:prstGeom prst="rect">
            <a:avLst/>
          </a:prstGeom>
          <a:solidFill>
            <a:schemeClr val="accent3">
              <a:lumMod val="60000"/>
              <a:lumOff val="40000"/>
            </a:schemeClr>
          </a:solidFill>
          <a:ln w="12700">
            <a:miter lim="400000"/>
          </a:ln>
          <a:extLst>
            <a:ext uri="{C572A759-6A51-4108-AA02-DFA0A04FC94B}">
              <ma14:wrappingTextBoxFlag xmlns:ma14="http://schemas.microsoft.com/office/mac/drawingml/2011/main" xmlns="" val="1"/>
            </a:ext>
          </a:extLst>
        </p:spPr>
        <p:txBody>
          <a:bodyPr lIns="50800" tIns="50800" rIns="50800" bIns="50800" anchor="b">
            <a:normAutofit fontScale="92500" lnSpcReduction="10000"/>
          </a:bodyPr>
          <a:lstStyle/>
          <a:p>
            <a:pPr algn="ctr">
              <a:lnSpc>
                <a:spcPct val="80000"/>
              </a:lnSpc>
              <a:spcBef>
                <a:spcPts val="0"/>
              </a:spcBef>
              <a:defRPr sz="2800" cap="all">
                <a:solidFill>
                  <a:srgbClr val="FFFFFF"/>
                </a:solidFill>
                <a:latin typeface="+mn-lt"/>
                <a:ea typeface="+mn-ea"/>
                <a:cs typeface="+mn-cs"/>
                <a:sym typeface="DIN Condensed"/>
              </a:defRPr>
            </a:pPr>
            <a:r>
              <a:rPr lang="en-GB" sz="4800" cap="all" dirty="0">
                <a:solidFill>
                  <a:srgbClr val="FFFFFF"/>
                </a:solidFill>
                <a:latin typeface="DIN Condensed"/>
                <a:ea typeface="+mn-ea"/>
                <a:cs typeface="+mn-cs"/>
                <a:sym typeface="DIN Condensed"/>
              </a:rPr>
              <a:t> </a:t>
            </a:r>
            <a:r>
              <a:rPr lang="en-GB" sz="4300" cap="all" dirty="0">
                <a:solidFill>
                  <a:srgbClr val="FFFFFF"/>
                </a:solidFill>
                <a:latin typeface="DIN Condensed"/>
                <a:ea typeface="+mn-ea"/>
                <a:cs typeface="+mn-cs"/>
                <a:sym typeface="DIN Condensed"/>
              </a:rPr>
              <a:t>Progress according to gender</a:t>
            </a:r>
            <a:endParaRPr sz="4300" cap="all" dirty="0">
              <a:solidFill>
                <a:srgbClr val="FFFFFF"/>
              </a:solidFill>
              <a:latin typeface="DIN Condensed"/>
              <a:ea typeface="+mn-ea"/>
              <a:cs typeface="+mn-cs"/>
              <a:sym typeface="DIN Condensed"/>
            </a:endParaRPr>
          </a:p>
        </p:txBody>
      </p:sp>
      <p:graphicFrame>
        <p:nvGraphicFramePr>
          <p:cNvPr id="12" name="Chart 11"/>
          <p:cNvGraphicFramePr/>
          <p:nvPr>
            <p:extLst>
              <p:ext uri="{D42A27DB-BD31-4B8C-83A1-F6EECF244321}">
                <p14:modId xmlns:p14="http://schemas.microsoft.com/office/powerpoint/2010/main" val="2048789910"/>
              </p:ext>
            </p:extLst>
          </p:nvPr>
        </p:nvGraphicFramePr>
        <p:xfrm>
          <a:off x="6752781" y="3096580"/>
          <a:ext cx="5594888" cy="4464196"/>
        </p:xfrm>
        <a:graphic>
          <a:graphicData uri="http://schemas.openxmlformats.org/drawingml/2006/chart">
            <c:chart xmlns:c="http://schemas.openxmlformats.org/drawingml/2006/chart" xmlns:r="http://schemas.openxmlformats.org/officeDocument/2006/relationships" r:id="rId3"/>
          </a:graphicData>
        </a:graphic>
      </p:graphicFrame>
      <p:sp>
        <p:nvSpPr>
          <p:cNvPr id="13" name="Connecting Steps (B2) Average Literacy Progress"/>
          <p:cNvSpPr/>
          <p:nvPr/>
        </p:nvSpPr>
        <p:spPr>
          <a:xfrm>
            <a:off x="1648539" y="2712115"/>
            <a:ext cx="3117841" cy="31803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r>
              <a:rPr lang="en-GB" sz="1400" dirty="0"/>
              <a:t>Gender </a:t>
            </a:r>
            <a:r>
              <a:rPr sz="1400" dirty="0"/>
              <a:t>Average </a:t>
            </a:r>
            <a:r>
              <a:rPr lang="en-GB" sz="1400" dirty="0"/>
              <a:t>English</a:t>
            </a:r>
            <a:r>
              <a:rPr sz="1400" dirty="0"/>
              <a:t> Progress</a:t>
            </a:r>
          </a:p>
        </p:txBody>
      </p:sp>
      <p:graphicFrame>
        <p:nvGraphicFramePr>
          <p:cNvPr id="14" name="2D Pie Chart"/>
          <p:cNvGraphicFramePr/>
          <p:nvPr>
            <p:extLst>
              <p:ext uri="{D42A27DB-BD31-4B8C-83A1-F6EECF244321}">
                <p14:modId xmlns:p14="http://schemas.microsoft.com/office/powerpoint/2010/main" val="543517215"/>
              </p:ext>
            </p:extLst>
          </p:nvPr>
        </p:nvGraphicFramePr>
        <p:xfrm>
          <a:off x="9305702" y="-6352"/>
          <a:ext cx="2913136" cy="2913136"/>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Box 14"/>
          <p:cNvSpPr txBox="1"/>
          <p:nvPr/>
        </p:nvSpPr>
        <p:spPr>
          <a:xfrm>
            <a:off x="5416984" y="1329290"/>
            <a:ext cx="5073113" cy="8720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spcBef>
                <a:spcPts val="600"/>
              </a:spcBef>
            </a:pPr>
            <a:r>
              <a:rPr lang="en-US" b="1" dirty="0">
                <a:latin typeface="Avenir Next" charset="0"/>
                <a:ea typeface="Avenir Next" charset="0"/>
                <a:cs typeface="Avenir Next" charset="0"/>
              </a:rPr>
              <a:t>64% of our pupils are male</a:t>
            </a:r>
          </a:p>
          <a:p>
            <a:pPr>
              <a:spcBef>
                <a:spcPts val="600"/>
              </a:spcBef>
            </a:pPr>
            <a:r>
              <a:rPr lang="en-US" b="1" dirty="0">
                <a:latin typeface="Avenir Next" charset="0"/>
                <a:ea typeface="Avenir Next" charset="0"/>
                <a:cs typeface="Avenir Next" charset="0"/>
              </a:rPr>
              <a:t>36% of our pupils are female</a:t>
            </a:r>
          </a:p>
        </p:txBody>
      </p:sp>
      <p:sp>
        <p:nvSpPr>
          <p:cNvPr id="16" name="Connecting Steps (B2) Average Literacy Progress"/>
          <p:cNvSpPr/>
          <p:nvPr/>
        </p:nvSpPr>
        <p:spPr>
          <a:xfrm>
            <a:off x="7665872" y="2747766"/>
            <a:ext cx="3496150" cy="31803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r>
              <a:rPr lang="en-GB" sz="1400" dirty="0"/>
              <a:t>Gender </a:t>
            </a:r>
            <a:r>
              <a:rPr sz="1400" dirty="0"/>
              <a:t>Average </a:t>
            </a:r>
            <a:r>
              <a:rPr lang="en-GB" sz="1400" dirty="0"/>
              <a:t>Mathematics </a:t>
            </a:r>
            <a:r>
              <a:rPr sz="1400" dirty="0"/>
              <a:t> Progress</a:t>
            </a:r>
          </a:p>
        </p:txBody>
      </p:sp>
      <p:sp>
        <p:nvSpPr>
          <p:cNvPr id="2" name="Rectangle 1"/>
          <p:cNvSpPr/>
          <p:nvPr/>
        </p:nvSpPr>
        <p:spPr>
          <a:xfrm>
            <a:off x="1248229" y="8024653"/>
            <a:ext cx="10711816" cy="1323439"/>
          </a:xfrm>
          <a:prstGeom prst="rect">
            <a:avLst/>
          </a:prstGeom>
        </p:spPr>
        <p:txBody>
          <a:bodyPr wrap="square">
            <a:spAutoFit/>
          </a:bodyPr>
          <a:lstStyle/>
          <a:p>
            <a:pPr algn="just">
              <a:spcBef>
                <a:spcPts val="2800"/>
              </a:spcBef>
              <a:defRPr sz="1600"/>
            </a:pPr>
            <a:r>
              <a:rPr lang="en-GB" sz="1600" b="1" dirty="0">
                <a:solidFill>
                  <a:srgbClr val="8ABE5E">
                    <a:hueOff val="1971429"/>
                    <a:satOff val="-6114"/>
                    <a:lumOff val="-25490"/>
                  </a:srgbClr>
                </a:solidFill>
                <a:latin typeface="Avenir Next"/>
                <a:ea typeface="Avenir Next"/>
                <a:cs typeface="Avenir Next"/>
                <a:sym typeface="Avenir Next"/>
              </a:rPr>
              <a:t>Numbers have continued to increase over recent years and we are now at capacity. </a:t>
            </a:r>
            <a:r>
              <a:rPr lang="en-GB" sz="1600" dirty="0">
                <a:ea typeface="Avenir Next"/>
                <a:cs typeface="Avenir Next"/>
              </a:rPr>
              <a:t>Riverbank</a:t>
            </a:r>
            <a:r>
              <a:rPr lang="en-GB" sz="1600" dirty="0"/>
              <a:t> has significantly more male students than female students. There is no significant difference between the progress between the to groups with females slightly out-performing their male peers in both Mathematics and English. Development of the context for learning calendar has had a positive effect on female pupils within the school, as many of the males pupils would historically dictate the child led approach.</a:t>
            </a:r>
          </a:p>
        </p:txBody>
      </p:sp>
      <p:graphicFrame>
        <p:nvGraphicFramePr>
          <p:cNvPr id="17" name="Chart 16"/>
          <p:cNvGraphicFramePr/>
          <p:nvPr>
            <p:extLst>
              <p:ext uri="{D42A27DB-BD31-4B8C-83A1-F6EECF244321}">
                <p14:modId xmlns:p14="http://schemas.microsoft.com/office/powerpoint/2010/main" val="3685315228"/>
              </p:ext>
            </p:extLst>
          </p:nvPr>
        </p:nvGraphicFramePr>
        <p:xfrm>
          <a:off x="551998" y="3119562"/>
          <a:ext cx="5516755" cy="4435830"/>
        </p:xfrm>
        <a:graphic>
          <a:graphicData uri="http://schemas.openxmlformats.org/drawingml/2006/chart">
            <c:chart xmlns:c="http://schemas.openxmlformats.org/drawingml/2006/chart" xmlns:r="http://schemas.openxmlformats.org/officeDocument/2006/relationships" r:id="rId5"/>
          </a:graphicData>
        </a:graphic>
      </p:graphicFrame>
      <p:sp>
        <p:nvSpPr>
          <p:cNvPr id="3" name="Slide Number Placeholder 2"/>
          <p:cNvSpPr>
            <a:spLocks noGrp="1"/>
          </p:cNvSpPr>
          <p:nvPr>
            <p:ph type="sldNum" sz="quarter" idx="2"/>
          </p:nvPr>
        </p:nvSpPr>
        <p:spPr>
          <a:xfrm>
            <a:off x="12372214" y="203200"/>
            <a:ext cx="406897" cy="457200"/>
          </a:xfrm>
        </p:spPr>
        <p:txBody>
          <a:bodyPr/>
          <a:lstStyle/>
          <a:p>
            <a:fld id="{86CB4B4D-7CA3-9044-876B-883B54F8677D}" type="slidenum">
              <a:rPr lang="en-GB" smtClean="0"/>
              <a:pPr/>
              <a:t>28</a:t>
            </a:fld>
            <a:endParaRPr lang="en-GB" dirty="0"/>
          </a:p>
        </p:txBody>
      </p:sp>
    </p:spTree>
    <p:extLst>
      <p:ext uri="{BB962C8B-B14F-4D97-AF65-F5344CB8AC3E}">
        <p14:creationId xmlns:p14="http://schemas.microsoft.com/office/powerpoint/2010/main" val="2309556118"/>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Learners progress / literacy"/>
          <p:cNvSpPr/>
          <p:nvPr/>
        </p:nvSpPr>
        <p:spPr>
          <a:xfrm>
            <a:off x="-23952" y="237506"/>
            <a:ext cx="7689824" cy="1068780"/>
          </a:xfrm>
          <a:prstGeom prst="rect">
            <a:avLst/>
          </a:prstGeom>
          <a:solidFill>
            <a:schemeClr val="accent3">
              <a:lumMod val="60000"/>
              <a:lumOff val="40000"/>
            </a:schemeClr>
          </a:solidFill>
          <a:ln w="12700">
            <a:miter lim="400000"/>
          </a:ln>
          <a:extLst>
            <a:ext uri="{C572A759-6A51-4108-AA02-DFA0A04FC94B}">
              <ma14:wrappingTextBoxFlag xmlns:ma14="http://schemas.microsoft.com/office/mac/drawingml/2011/main" xmlns="" val="1"/>
            </a:ext>
          </a:extLst>
        </p:spPr>
        <p:txBody>
          <a:bodyPr lIns="50800" tIns="50800" rIns="50800" bIns="50800" anchor="b">
            <a:normAutofit fontScale="92500" lnSpcReduction="10000"/>
          </a:bodyPr>
          <a:lstStyle/>
          <a:p>
            <a:pPr algn="ctr">
              <a:lnSpc>
                <a:spcPct val="80000"/>
              </a:lnSpc>
              <a:spcBef>
                <a:spcPts val="0"/>
              </a:spcBef>
              <a:defRPr sz="2800" cap="all">
                <a:solidFill>
                  <a:srgbClr val="FFFFFF"/>
                </a:solidFill>
                <a:latin typeface="+mn-lt"/>
                <a:ea typeface="+mn-ea"/>
                <a:cs typeface="+mn-cs"/>
                <a:sym typeface="DIN Condensed"/>
              </a:defRPr>
            </a:pPr>
            <a:r>
              <a:rPr lang="en-GB" sz="4800" cap="all" dirty="0">
                <a:solidFill>
                  <a:srgbClr val="FFFFFF"/>
                </a:solidFill>
                <a:latin typeface="DIN Condensed"/>
                <a:ea typeface="+mn-ea"/>
                <a:cs typeface="+mn-cs"/>
                <a:sym typeface="DIN Condensed"/>
              </a:rPr>
              <a:t> </a:t>
            </a:r>
            <a:r>
              <a:rPr lang="en-GB" sz="4300" cap="all" dirty="0">
                <a:solidFill>
                  <a:srgbClr val="FFFFFF"/>
                </a:solidFill>
                <a:latin typeface="DIN Condensed"/>
                <a:ea typeface="+mn-ea"/>
                <a:cs typeface="+mn-cs"/>
                <a:sym typeface="DIN Condensed"/>
              </a:rPr>
              <a:t>Progress according to gender</a:t>
            </a:r>
            <a:endParaRPr sz="4300" cap="all" dirty="0">
              <a:solidFill>
                <a:srgbClr val="FFFFFF"/>
              </a:solidFill>
              <a:latin typeface="DIN Condensed"/>
              <a:ea typeface="+mn-ea"/>
              <a:cs typeface="+mn-cs"/>
              <a:sym typeface="DIN Condensed"/>
            </a:endParaRPr>
          </a:p>
        </p:txBody>
      </p:sp>
      <p:graphicFrame>
        <p:nvGraphicFramePr>
          <p:cNvPr id="12" name="Chart 11"/>
          <p:cNvGraphicFramePr/>
          <p:nvPr>
            <p:extLst>
              <p:ext uri="{D42A27DB-BD31-4B8C-83A1-F6EECF244321}">
                <p14:modId xmlns:p14="http://schemas.microsoft.com/office/powerpoint/2010/main" val="2453916389"/>
              </p:ext>
            </p:extLst>
          </p:nvPr>
        </p:nvGraphicFramePr>
        <p:xfrm>
          <a:off x="6752781" y="3096580"/>
          <a:ext cx="5594888" cy="4464196"/>
        </p:xfrm>
        <a:graphic>
          <a:graphicData uri="http://schemas.openxmlformats.org/drawingml/2006/chart">
            <c:chart xmlns:c="http://schemas.openxmlformats.org/drawingml/2006/chart" xmlns:r="http://schemas.openxmlformats.org/officeDocument/2006/relationships" r:id="rId3"/>
          </a:graphicData>
        </a:graphic>
      </p:graphicFrame>
      <p:sp>
        <p:nvSpPr>
          <p:cNvPr id="13" name="Connecting Steps (B2) Average Literacy Progress"/>
          <p:cNvSpPr/>
          <p:nvPr/>
        </p:nvSpPr>
        <p:spPr>
          <a:xfrm>
            <a:off x="1790429" y="2712115"/>
            <a:ext cx="2176878" cy="31803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r>
              <a:rPr sz="1400" dirty="0"/>
              <a:t>Average </a:t>
            </a:r>
            <a:r>
              <a:rPr lang="en-GB" sz="1400" dirty="0"/>
              <a:t>PSHE</a:t>
            </a:r>
            <a:r>
              <a:rPr sz="1400" dirty="0"/>
              <a:t> Progress</a:t>
            </a:r>
          </a:p>
        </p:txBody>
      </p:sp>
      <p:sp>
        <p:nvSpPr>
          <p:cNvPr id="16" name="Connecting Steps (B2) Average Literacy Progress"/>
          <p:cNvSpPr/>
          <p:nvPr/>
        </p:nvSpPr>
        <p:spPr>
          <a:xfrm>
            <a:off x="7953540" y="2747766"/>
            <a:ext cx="2680221" cy="31803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r>
              <a:rPr sz="1400" dirty="0"/>
              <a:t>Average </a:t>
            </a:r>
            <a:r>
              <a:rPr lang="en-GB" sz="1400" dirty="0"/>
              <a:t>Computing </a:t>
            </a:r>
            <a:r>
              <a:rPr sz="1400" dirty="0"/>
              <a:t> Progress</a:t>
            </a:r>
          </a:p>
        </p:txBody>
      </p:sp>
      <p:graphicFrame>
        <p:nvGraphicFramePr>
          <p:cNvPr id="17" name="Chart 16"/>
          <p:cNvGraphicFramePr/>
          <p:nvPr>
            <p:extLst>
              <p:ext uri="{D42A27DB-BD31-4B8C-83A1-F6EECF244321}">
                <p14:modId xmlns:p14="http://schemas.microsoft.com/office/powerpoint/2010/main" val="268202721"/>
              </p:ext>
            </p:extLst>
          </p:nvPr>
        </p:nvGraphicFramePr>
        <p:xfrm>
          <a:off x="551998" y="3119562"/>
          <a:ext cx="5516755" cy="4435830"/>
        </p:xfrm>
        <a:graphic>
          <a:graphicData uri="http://schemas.openxmlformats.org/drawingml/2006/chart">
            <c:chart xmlns:c="http://schemas.openxmlformats.org/drawingml/2006/chart" xmlns:r="http://schemas.openxmlformats.org/officeDocument/2006/relationships" r:id="rId4"/>
          </a:graphicData>
        </a:graphic>
      </p:graphicFrame>
      <p:sp>
        <p:nvSpPr>
          <p:cNvPr id="3" name="Slide Number Placeholder 2"/>
          <p:cNvSpPr>
            <a:spLocks noGrp="1"/>
          </p:cNvSpPr>
          <p:nvPr>
            <p:ph type="sldNum" sz="quarter" idx="2"/>
          </p:nvPr>
        </p:nvSpPr>
        <p:spPr>
          <a:xfrm>
            <a:off x="12372214" y="203200"/>
            <a:ext cx="406897" cy="457200"/>
          </a:xfrm>
        </p:spPr>
        <p:txBody>
          <a:bodyPr/>
          <a:lstStyle/>
          <a:p>
            <a:fld id="{86CB4B4D-7CA3-9044-876B-883B54F8677D}" type="slidenum">
              <a:rPr lang="en-GB" smtClean="0"/>
              <a:pPr/>
              <a:t>29</a:t>
            </a:fld>
            <a:endParaRPr lang="en-GB" dirty="0"/>
          </a:p>
        </p:txBody>
      </p:sp>
      <p:graphicFrame>
        <p:nvGraphicFramePr>
          <p:cNvPr id="11" name="2D Pie Chart"/>
          <p:cNvGraphicFramePr/>
          <p:nvPr>
            <p:extLst>
              <p:ext uri="{D42A27DB-BD31-4B8C-83A1-F6EECF244321}">
                <p14:modId xmlns:p14="http://schemas.microsoft.com/office/powerpoint/2010/main" val="1633324926"/>
              </p:ext>
            </p:extLst>
          </p:nvPr>
        </p:nvGraphicFramePr>
        <p:xfrm>
          <a:off x="9305702" y="-6352"/>
          <a:ext cx="2913136" cy="2913136"/>
        </p:xfrm>
        <a:graphic>
          <a:graphicData uri="http://schemas.openxmlformats.org/drawingml/2006/chart">
            <c:chart xmlns:c="http://schemas.openxmlformats.org/drawingml/2006/chart" xmlns:r="http://schemas.openxmlformats.org/officeDocument/2006/relationships" r:id="rId5"/>
          </a:graphicData>
        </a:graphic>
      </p:graphicFrame>
      <p:sp>
        <p:nvSpPr>
          <p:cNvPr id="18" name="TextBox 17"/>
          <p:cNvSpPr txBox="1"/>
          <p:nvPr/>
        </p:nvSpPr>
        <p:spPr>
          <a:xfrm>
            <a:off x="5416984" y="1329290"/>
            <a:ext cx="5073113" cy="8720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spcBef>
                <a:spcPts val="600"/>
              </a:spcBef>
            </a:pPr>
            <a:r>
              <a:rPr lang="en-US" b="1" dirty="0">
                <a:latin typeface="Avenir Next" charset="0"/>
                <a:ea typeface="Avenir Next" charset="0"/>
                <a:cs typeface="Avenir Next" charset="0"/>
              </a:rPr>
              <a:t>64% of our pupils are male</a:t>
            </a:r>
          </a:p>
          <a:p>
            <a:pPr>
              <a:spcBef>
                <a:spcPts val="600"/>
              </a:spcBef>
            </a:pPr>
            <a:r>
              <a:rPr lang="en-US" b="1" dirty="0">
                <a:latin typeface="Avenir Next" charset="0"/>
                <a:ea typeface="Avenir Next" charset="0"/>
                <a:cs typeface="Avenir Next" charset="0"/>
              </a:rPr>
              <a:t>36% of our pupils are female</a:t>
            </a:r>
          </a:p>
        </p:txBody>
      </p:sp>
      <p:sp>
        <p:nvSpPr>
          <p:cNvPr id="14" name="Rectangle 13"/>
          <p:cNvSpPr/>
          <p:nvPr/>
        </p:nvSpPr>
        <p:spPr>
          <a:xfrm>
            <a:off x="1248229" y="8024653"/>
            <a:ext cx="10711816" cy="1323439"/>
          </a:xfrm>
          <a:prstGeom prst="rect">
            <a:avLst/>
          </a:prstGeom>
        </p:spPr>
        <p:txBody>
          <a:bodyPr wrap="square">
            <a:spAutoFit/>
          </a:bodyPr>
          <a:lstStyle/>
          <a:p>
            <a:pPr algn="just">
              <a:spcBef>
                <a:spcPts val="2800"/>
              </a:spcBef>
              <a:defRPr sz="1600"/>
            </a:pPr>
            <a:r>
              <a:rPr lang="en-GB" sz="1600" b="1" dirty="0">
                <a:solidFill>
                  <a:srgbClr val="8ABE5E">
                    <a:hueOff val="1971429"/>
                    <a:satOff val="-6114"/>
                    <a:lumOff val="-25490"/>
                  </a:srgbClr>
                </a:solidFill>
                <a:latin typeface="Avenir Next"/>
                <a:ea typeface="Avenir Next"/>
                <a:cs typeface="Avenir Next"/>
                <a:sym typeface="Avenir Next"/>
              </a:rPr>
              <a:t>Numbers have continued to increase over recent years and we are now at capacity. </a:t>
            </a:r>
            <a:r>
              <a:rPr lang="en-GB" sz="1600" dirty="0">
                <a:ea typeface="Avenir Next"/>
                <a:cs typeface="Avenir Next"/>
              </a:rPr>
              <a:t>Riverbank</a:t>
            </a:r>
            <a:r>
              <a:rPr lang="en-GB" sz="1600" dirty="0"/>
              <a:t> has significantly more male students than female students. There is no significant difference between the progress between the to groups with females slightly out-performing their male peers in both PSHE and Computing. Development of the context for learning calendar has had a positive effect on female pupils within the school, as many of the males pupils would historically dictate the child led approach.</a:t>
            </a:r>
          </a:p>
        </p:txBody>
      </p:sp>
    </p:spTree>
    <p:extLst>
      <p:ext uri="{BB962C8B-B14F-4D97-AF65-F5344CB8AC3E}">
        <p14:creationId xmlns:p14="http://schemas.microsoft.com/office/powerpoint/2010/main" val="112383935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Learners progress / literacy"/>
          <p:cNvSpPr/>
          <p:nvPr/>
        </p:nvSpPr>
        <p:spPr>
          <a:xfrm>
            <a:off x="0" y="397774"/>
            <a:ext cx="7689824" cy="820788"/>
          </a:xfrm>
          <a:prstGeom prst="rect">
            <a:avLst/>
          </a:prstGeom>
          <a:solidFill>
            <a:schemeClr val="accent3">
              <a:lumMod val="60000"/>
              <a:lumOff val="40000"/>
            </a:schemeClr>
          </a:solidFill>
          <a:ln w="12700">
            <a:miter lim="400000"/>
          </a:ln>
          <a:extLst>
            <a:ext uri="{C572A759-6A51-4108-AA02-DFA0A04FC94B}">
              <ma14:wrappingTextBoxFlag xmlns="" xmlns:ma14="http://schemas.microsoft.com/office/mac/drawingml/2011/main" val="1"/>
            </a:ext>
          </a:extLst>
        </p:spPr>
        <p:txBody>
          <a:bodyPr lIns="50800" tIns="50800" rIns="50800" bIns="50800" anchor="b">
            <a:normAutofit/>
          </a:bodyPr>
          <a:lstStyle/>
          <a:p>
            <a:pPr algn="ctr">
              <a:lnSpc>
                <a:spcPct val="80000"/>
              </a:lnSpc>
              <a:spcBef>
                <a:spcPts val="0"/>
              </a:spcBef>
              <a:defRPr sz="2800" cap="all">
                <a:solidFill>
                  <a:srgbClr val="FFFFFF"/>
                </a:solidFill>
                <a:latin typeface="+mn-lt"/>
                <a:ea typeface="+mn-ea"/>
                <a:cs typeface="+mn-cs"/>
                <a:sym typeface="DIN Condensed"/>
              </a:defRPr>
            </a:pPr>
            <a:r>
              <a:rPr lang="en-GB" sz="2800" b="1" cap="all" dirty="0">
                <a:solidFill>
                  <a:srgbClr val="FFFFFF"/>
                </a:solidFill>
                <a:latin typeface="DIN Condensed"/>
                <a:ea typeface="+mn-ea"/>
                <a:cs typeface="+mn-cs"/>
                <a:sym typeface="DIN Condensed"/>
              </a:rPr>
              <a:t>Contextual </a:t>
            </a:r>
          </a:p>
          <a:p>
            <a:pPr algn="ctr">
              <a:lnSpc>
                <a:spcPct val="80000"/>
              </a:lnSpc>
              <a:spcBef>
                <a:spcPts val="0"/>
              </a:spcBef>
              <a:defRPr sz="2800" cap="all">
                <a:solidFill>
                  <a:srgbClr val="FFFFFF"/>
                </a:solidFill>
                <a:latin typeface="+mn-lt"/>
                <a:ea typeface="+mn-ea"/>
                <a:cs typeface="+mn-cs"/>
                <a:sym typeface="DIN Condensed"/>
              </a:defRPr>
            </a:pPr>
            <a:r>
              <a:rPr lang="en-GB" sz="2800" b="1" cap="all" dirty="0">
                <a:solidFill>
                  <a:srgbClr val="FFFFFF"/>
                </a:solidFill>
                <a:latin typeface="DIN Condensed"/>
                <a:ea typeface="+mn-ea"/>
                <a:cs typeface="+mn-cs"/>
                <a:sym typeface="DIN Condensed"/>
              </a:rPr>
              <a:t>DATA</a:t>
            </a:r>
            <a:endParaRPr sz="2800" b="1" cap="all" dirty="0">
              <a:solidFill>
                <a:srgbClr val="FFFFFF"/>
              </a:solidFill>
              <a:latin typeface="DIN Condensed"/>
              <a:ea typeface="+mn-ea"/>
              <a:cs typeface="+mn-cs"/>
              <a:sym typeface="DIN Condensed"/>
            </a:endParaRPr>
          </a:p>
        </p:txBody>
      </p:sp>
      <p:sp>
        <p:nvSpPr>
          <p:cNvPr id="261" name="Connecting Steps (B2) Average Literacy Progress"/>
          <p:cNvSpPr/>
          <p:nvPr/>
        </p:nvSpPr>
        <p:spPr>
          <a:xfrm>
            <a:off x="1929843" y="1539353"/>
            <a:ext cx="102657" cy="37959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endParaRPr dirty="0"/>
          </a:p>
        </p:txBody>
      </p:sp>
      <p:sp>
        <p:nvSpPr>
          <p:cNvPr id="3" name="Slide Number Placeholder 2"/>
          <p:cNvSpPr>
            <a:spLocks noGrp="1"/>
          </p:cNvSpPr>
          <p:nvPr>
            <p:ph type="sldNum" sz="quarter" idx="2"/>
          </p:nvPr>
        </p:nvSpPr>
        <p:spPr>
          <a:xfrm>
            <a:off x="12390070" y="203200"/>
            <a:ext cx="406897" cy="457200"/>
          </a:xfrm>
        </p:spPr>
        <p:txBody>
          <a:bodyPr/>
          <a:lstStyle/>
          <a:p>
            <a:fld id="{86CB4B4D-7CA3-9044-876B-883B54F8677D}" type="slidenum">
              <a:rPr lang="en-GB" smtClean="0"/>
              <a:pPr/>
              <a:t>3</a:t>
            </a:fld>
            <a:endParaRPr lang="en-GB" dirty="0"/>
          </a:p>
        </p:txBody>
      </p:sp>
      <p:graphicFrame>
        <p:nvGraphicFramePr>
          <p:cNvPr id="4" name="Table 3"/>
          <p:cNvGraphicFramePr>
            <a:graphicFrameLocks noGrp="1"/>
          </p:cNvGraphicFramePr>
          <p:nvPr>
            <p:extLst>
              <p:ext uri="{D42A27DB-BD31-4B8C-83A1-F6EECF244321}">
                <p14:modId xmlns:p14="http://schemas.microsoft.com/office/powerpoint/2010/main" val="1697762532"/>
              </p:ext>
            </p:extLst>
          </p:nvPr>
        </p:nvGraphicFramePr>
        <p:xfrm>
          <a:off x="592720" y="1961180"/>
          <a:ext cx="11593902" cy="6400800"/>
        </p:xfrm>
        <a:graphic>
          <a:graphicData uri="http://schemas.openxmlformats.org/drawingml/2006/table">
            <a:tbl>
              <a:tblPr firstRow="1" bandRow="1">
                <a:tableStyleId>{8799B23B-EC83-4686-B30A-512413B5E67A}</a:tableStyleId>
              </a:tblPr>
              <a:tblGrid>
                <a:gridCol w="9678837">
                  <a:extLst>
                    <a:ext uri="{9D8B030D-6E8A-4147-A177-3AD203B41FA5}">
                      <a16:colId xmlns:a16="http://schemas.microsoft.com/office/drawing/2014/main" val="20000"/>
                    </a:ext>
                  </a:extLst>
                </a:gridCol>
                <a:gridCol w="1915065">
                  <a:extLst>
                    <a:ext uri="{9D8B030D-6E8A-4147-A177-3AD203B41FA5}">
                      <a16:colId xmlns:a16="http://schemas.microsoft.com/office/drawing/2014/main" val="20001"/>
                    </a:ext>
                  </a:extLst>
                </a:gridCol>
              </a:tblGrid>
              <a:tr h="370840">
                <a:tc>
                  <a:txBody>
                    <a:body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en-GB" sz="1800" u="none" strike="noStrike" kern="0" cap="none" spc="0" normalizeH="0" baseline="0" noProof="0" dirty="0">
                          <a:ln>
                            <a:noFill/>
                          </a:ln>
                          <a:effectLst/>
                          <a:uLnTx/>
                          <a:uFillTx/>
                          <a:sym typeface="Avenir Next Medium"/>
                        </a:rPr>
                        <a:t>Number of pupils on roll.</a:t>
                      </a:r>
                    </a:p>
                    <a:p>
                      <a:pPr marL="0" marR="0" lvl="0" indent="0" algn="l" defTabSz="584200" rtl="0" eaLnBrk="1" fontAlgn="auto" latinLnBrk="0" hangingPunct="0">
                        <a:lnSpc>
                          <a:spcPct val="100000"/>
                        </a:lnSpc>
                        <a:spcBef>
                          <a:spcPts val="0"/>
                        </a:spcBef>
                        <a:spcAft>
                          <a:spcPts val="0"/>
                        </a:spcAft>
                        <a:buClrTx/>
                        <a:buSzTx/>
                        <a:buFontTx/>
                        <a:buNone/>
                        <a:tabLst/>
                        <a:defRPr/>
                      </a:pPr>
                      <a:endParaRPr kumimoji="0" lang="en-GB" sz="1800" u="none" strike="noStrike" kern="0" cap="none" spc="0" normalizeH="0" baseline="0" noProof="0" dirty="0">
                        <a:ln>
                          <a:noFill/>
                        </a:ln>
                        <a:effectLst/>
                        <a:uLnTx/>
                        <a:uFillTx/>
                        <a:sym typeface="DIN Alternate"/>
                      </a:endParaRPr>
                    </a:p>
                    <a:p>
                      <a:pPr marL="0" marR="0" lvl="0" indent="0" algn="l" defTabSz="584200" rtl="0" eaLnBrk="1" fontAlgn="auto" latinLnBrk="0" hangingPunct="0">
                        <a:lnSpc>
                          <a:spcPct val="100000"/>
                        </a:lnSpc>
                        <a:spcBef>
                          <a:spcPts val="0"/>
                        </a:spcBef>
                        <a:spcAft>
                          <a:spcPts val="0"/>
                        </a:spcAft>
                        <a:buClrTx/>
                        <a:buSzTx/>
                        <a:buFontTx/>
                        <a:buNone/>
                        <a:tabLst/>
                        <a:defRPr/>
                      </a:pPr>
                      <a:r>
                        <a:rPr lang="en-GB" sz="1800" dirty="0"/>
                        <a:t>Average school attendance.</a:t>
                      </a:r>
                      <a:endParaRPr lang="en-GB" sz="1800" b="1" dirty="0">
                        <a:latin typeface="+mj-lt"/>
                      </a:endParaRPr>
                    </a:p>
                  </a:txBody>
                  <a:tcPr/>
                </a:tc>
                <a:tc>
                  <a:txBody>
                    <a:bodyPr/>
                    <a:lstStyle/>
                    <a:p>
                      <a:pPr algn="l">
                        <a:lnSpc>
                          <a:spcPct val="100000"/>
                        </a:lnSpc>
                        <a:spcBef>
                          <a:spcPts val="0"/>
                        </a:spcBef>
                      </a:pPr>
                      <a:r>
                        <a:rPr lang="en-GB" sz="1800" dirty="0"/>
                        <a:t>Page </a:t>
                      </a:r>
                    </a:p>
                    <a:p>
                      <a:pPr algn="l">
                        <a:lnSpc>
                          <a:spcPct val="100000"/>
                        </a:lnSpc>
                        <a:spcBef>
                          <a:spcPts val="0"/>
                        </a:spcBef>
                      </a:pPr>
                      <a:r>
                        <a:rPr lang="en-GB" sz="1800" b="1" dirty="0">
                          <a:latin typeface="+mn-lt"/>
                        </a:rPr>
                        <a:t>4</a:t>
                      </a:r>
                      <a:endParaRPr lang="en-GB" sz="1800" b="1" dirty="0">
                        <a:latin typeface="+mj-lt"/>
                      </a:endParaRPr>
                    </a:p>
                  </a:txBody>
                  <a:tcPr/>
                </a:tc>
                <a:extLst>
                  <a:ext uri="{0D108BD9-81ED-4DB2-BD59-A6C34878D82A}">
                    <a16:rowId xmlns:a16="http://schemas.microsoft.com/office/drawing/2014/main" val="10000"/>
                  </a:ext>
                </a:extLst>
              </a:tr>
              <a:tr h="370840">
                <a:tc>
                  <a:txBody>
                    <a:body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en-GB" sz="1800" b="1" u="none" strike="noStrike" kern="0" cap="none" spc="0" normalizeH="0" baseline="0" noProof="0" dirty="0">
                          <a:ln>
                            <a:noFill/>
                          </a:ln>
                          <a:effectLst/>
                          <a:uLnTx/>
                          <a:uFillTx/>
                          <a:sym typeface="Avenir Next Medium"/>
                        </a:rPr>
                        <a:t>Cohort size by key stage.</a:t>
                      </a:r>
                    </a:p>
                    <a:p>
                      <a:pPr marL="0" marR="0" lvl="0" indent="0" algn="l" defTabSz="584200" rtl="0" eaLnBrk="1" fontAlgn="auto" latinLnBrk="0" hangingPunct="0">
                        <a:lnSpc>
                          <a:spcPct val="100000"/>
                        </a:lnSpc>
                        <a:spcBef>
                          <a:spcPts val="0"/>
                        </a:spcBef>
                        <a:spcAft>
                          <a:spcPts val="0"/>
                        </a:spcAft>
                        <a:buClrTx/>
                        <a:buSzTx/>
                        <a:buFontTx/>
                        <a:buNone/>
                        <a:tabLst/>
                        <a:defRPr/>
                      </a:pPr>
                      <a:endParaRPr kumimoji="0" lang="en-GB" sz="1800" b="1" u="none" strike="noStrike" kern="0" cap="none" spc="0" normalizeH="0" baseline="0" noProof="0" dirty="0">
                        <a:ln>
                          <a:noFill/>
                        </a:ln>
                        <a:effectLst/>
                        <a:uLnTx/>
                        <a:uFillTx/>
                        <a:sym typeface="Avenir Next Medium"/>
                      </a:endParaRPr>
                    </a:p>
                    <a:p>
                      <a:pPr marL="0" marR="0" lvl="0" indent="0" algn="l" defTabSz="584200" rtl="0" eaLnBrk="1" fontAlgn="auto" latinLnBrk="0" hangingPunct="0">
                        <a:lnSpc>
                          <a:spcPct val="100000"/>
                        </a:lnSpc>
                        <a:spcBef>
                          <a:spcPts val="0"/>
                        </a:spcBef>
                        <a:spcAft>
                          <a:spcPts val="0"/>
                        </a:spcAft>
                        <a:buClrTx/>
                        <a:buSzTx/>
                        <a:buFontTx/>
                        <a:buNone/>
                        <a:tabLst/>
                        <a:defRPr/>
                      </a:pPr>
                      <a:r>
                        <a:rPr kumimoji="0" lang="en-GB" sz="1800" b="1" u="none" strike="noStrike" kern="0" cap="none" spc="0" normalizeH="0" baseline="0" noProof="0" dirty="0">
                          <a:ln>
                            <a:noFill/>
                          </a:ln>
                          <a:effectLst/>
                          <a:uLnTx/>
                          <a:uFillTx/>
                          <a:sym typeface="DIN Alternate"/>
                        </a:rPr>
                        <a:t>Share of pupils by gender.</a:t>
                      </a:r>
                      <a:endParaRPr kumimoji="0" lang="en-GB" sz="1800" b="1" i="0" u="none" strike="noStrike" kern="0" cap="none" spc="0" normalizeH="0" baseline="0" noProof="0" dirty="0">
                        <a:ln>
                          <a:noFill/>
                        </a:ln>
                        <a:solidFill>
                          <a:srgbClr val="838787"/>
                        </a:solidFill>
                        <a:effectLst/>
                        <a:uLnTx/>
                        <a:uFillTx/>
                        <a:latin typeface="+mj-lt"/>
                        <a:sym typeface="DIN Alternate"/>
                      </a:endParaRPr>
                    </a:p>
                  </a:txBody>
                  <a:tcPr/>
                </a:tc>
                <a:tc>
                  <a:txBody>
                    <a:bodyPr/>
                    <a:lstStyle/>
                    <a:p>
                      <a:pPr algn="l">
                        <a:lnSpc>
                          <a:spcPct val="100000"/>
                        </a:lnSpc>
                        <a:spcBef>
                          <a:spcPts val="0"/>
                        </a:spcBef>
                      </a:pPr>
                      <a:r>
                        <a:rPr lang="en-GB" sz="1800" b="1" dirty="0"/>
                        <a:t>Page </a:t>
                      </a:r>
                    </a:p>
                    <a:p>
                      <a:pPr algn="l">
                        <a:lnSpc>
                          <a:spcPct val="100000"/>
                        </a:lnSpc>
                        <a:spcBef>
                          <a:spcPts val="0"/>
                        </a:spcBef>
                      </a:pPr>
                      <a:r>
                        <a:rPr lang="en-GB" sz="1800" b="1" dirty="0">
                          <a:latin typeface="+mn-lt"/>
                        </a:rPr>
                        <a:t>5</a:t>
                      </a:r>
                      <a:endParaRPr lang="en-GB" sz="1800" b="1" dirty="0">
                        <a:latin typeface="+mj-lt"/>
                      </a:endParaRPr>
                    </a:p>
                  </a:txBody>
                  <a:tcPr/>
                </a:tc>
                <a:extLst>
                  <a:ext uri="{0D108BD9-81ED-4DB2-BD59-A6C34878D82A}">
                    <a16:rowId xmlns:a16="http://schemas.microsoft.com/office/drawing/2014/main" val="10001"/>
                  </a:ext>
                </a:extLst>
              </a:tr>
              <a:tr h="370840">
                <a:tc>
                  <a:txBody>
                    <a:body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en-GB" sz="1800" b="1" u="none" strike="noStrike" kern="0" cap="none" spc="0" normalizeH="0" baseline="0" noProof="0" dirty="0">
                          <a:ln>
                            <a:noFill/>
                          </a:ln>
                          <a:effectLst/>
                          <a:uLnTx/>
                          <a:uFillTx/>
                          <a:sym typeface="Avenir Next Medium"/>
                        </a:rPr>
                        <a:t>Share of pupils by primary need.</a:t>
                      </a:r>
                    </a:p>
                    <a:p>
                      <a:pPr marL="0" marR="0" lvl="0" indent="0" algn="l" defTabSz="584200" rtl="0" eaLnBrk="1" fontAlgn="auto" latinLnBrk="0" hangingPunct="0">
                        <a:lnSpc>
                          <a:spcPct val="100000"/>
                        </a:lnSpc>
                        <a:spcBef>
                          <a:spcPts val="0"/>
                        </a:spcBef>
                        <a:spcAft>
                          <a:spcPts val="0"/>
                        </a:spcAft>
                        <a:buClrTx/>
                        <a:buSzTx/>
                        <a:buFontTx/>
                        <a:buNone/>
                        <a:tabLst/>
                        <a:defRPr/>
                      </a:pPr>
                      <a:endParaRPr kumimoji="0" lang="en-GB" sz="1800" b="1" u="none" strike="noStrike" kern="0" cap="none" spc="0" normalizeH="0" baseline="0" noProof="0" dirty="0">
                        <a:ln>
                          <a:noFill/>
                        </a:ln>
                        <a:effectLst/>
                        <a:uLnTx/>
                        <a:uFillTx/>
                        <a:sym typeface="DIN Alternate"/>
                      </a:endParaRPr>
                    </a:p>
                    <a:p>
                      <a:pPr marL="0" marR="0" lvl="0" indent="0" algn="l" defTabSz="584200" rtl="0" eaLnBrk="1" fontAlgn="auto" latinLnBrk="0" hangingPunct="0">
                        <a:lnSpc>
                          <a:spcPct val="100000"/>
                        </a:lnSpc>
                        <a:spcBef>
                          <a:spcPts val="0"/>
                        </a:spcBef>
                        <a:spcAft>
                          <a:spcPts val="0"/>
                        </a:spcAft>
                        <a:buClrTx/>
                        <a:buSzTx/>
                        <a:buFontTx/>
                        <a:buNone/>
                        <a:tabLst/>
                        <a:defRPr/>
                      </a:pPr>
                      <a:r>
                        <a:rPr kumimoji="0" lang="en-GB" sz="1800" b="1" u="none" strike="noStrike" kern="0" cap="none" spc="0" normalizeH="0" baseline="0" noProof="0" dirty="0">
                          <a:ln>
                            <a:noFill/>
                          </a:ln>
                          <a:effectLst/>
                          <a:uLnTx/>
                          <a:uFillTx/>
                          <a:sym typeface="DIN Alternate"/>
                        </a:rPr>
                        <a:t>.</a:t>
                      </a:r>
                      <a:endParaRPr kumimoji="0" lang="en-GB" sz="1800" b="1" i="0" u="none" strike="noStrike" kern="0" cap="none" spc="0" normalizeH="0" baseline="0" noProof="0" dirty="0">
                        <a:ln>
                          <a:noFill/>
                        </a:ln>
                        <a:solidFill>
                          <a:srgbClr val="838787"/>
                        </a:solidFill>
                        <a:effectLst/>
                        <a:uLnTx/>
                        <a:uFillTx/>
                        <a:latin typeface="+mj-lt"/>
                        <a:sym typeface="DIN Alternate"/>
                      </a:endParaRPr>
                    </a:p>
                  </a:txBody>
                  <a:tcPr/>
                </a:tc>
                <a:tc>
                  <a:txBody>
                    <a:bodyPr/>
                    <a:lstStyle/>
                    <a:p>
                      <a:pPr algn="l">
                        <a:lnSpc>
                          <a:spcPct val="100000"/>
                        </a:lnSpc>
                        <a:spcBef>
                          <a:spcPts val="0"/>
                        </a:spcBef>
                      </a:pPr>
                      <a:r>
                        <a:rPr lang="en-GB" sz="1800" b="1" dirty="0"/>
                        <a:t>Page </a:t>
                      </a:r>
                    </a:p>
                    <a:p>
                      <a:pPr algn="l">
                        <a:lnSpc>
                          <a:spcPct val="100000"/>
                        </a:lnSpc>
                        <a:spcBef>
                          <a:spcPts val="0"/>
                        </a:spcBef>
                      </a:pPr>
                      <a:r>
                        <a:rPr lang="en-GB" sz="1800" b="1" dirty="0">
                          <a:latin typeface="+mn-lt"/>
                        </a:rPr>
                        <a:t>6</a:t>
                      </a:r>
                      <a:endParaRPr lang="en-GB" sz="1800" b="1" dirty="0">
                        <a:latin typeface="+mj-lt"/>
                      </a:endParaRPr>
                    </a:p>
                  </a:txBody>
                  <a:tcPr/>
                </a:tc>
                <a:extLst>
                  <a:ext uri="{0D108BD9-81ED-4DB2-BD59-A6C34878D82A}">
                    <a16:rowId xmlns:a16="http://schemas.microsoft.com/office/drawing/2014/main" val="10002"/>
                  </a:ext>
                </a:extLst>
              </a:tr>
              <a:tr h="370840">
                <a:tc>
                  <a:txBody>
                    <a:body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en-GB" sz="1800" b="1" u="none" strike="noStrike" kern="0" cap="none" spc="0" normalizeH="0" baseline="0" noProof="0" dirty="0">
                          <a:ln>
                            <a:noFill/>
                          </a:ln>
                          <a:effectLst/>
                          <a:uLnTx/>
                          <a:uFillTx/>
                          <a:sym typeface="Avenir Next Medium"/>
                        </a:rPr>
                        <a:t>Share of pupils that are entitled to free school meals.</a:t>
                      </a:r>
                    </a:p>
                    <a:p>
                      <a:pPr marL="0" marR="0" lvl="0" indent="0" algn="l" defTabSz="584200" rtl="0" eaLnBrk="1" fontAlgn="auto" latinLnBrk="0" hangingPunct="0">
                        <a:lnSpc>
                          <a:spcPct val="100000"/>
                        </a:lnSpc>
                        <a:spcBef>
                          <a:spcPts val="0"/>
                        </a:spcBef>
                        <a:spcAft>
                          <a:spcPts val="0"/>
                        </a:spcAft>
                        <a:buClrTx/>
                        <a:buSzTx/>
                        <a:buFontTx/>
                        <a:buNone/>
                        <a:tabLst/>
                        <a:defRPr/>
                      </a:pPr>
                      <a:endParaRPr kumimoji="0" lang="en-GB" sz="1800" b="1" u="none" strike="noStrike" kern="0" cap="none" spc="0" normalizeH="0" baseline="0" noProof="0" dirty="0">
                        <a:ln>
                          <a:noFill/>
                        </a:ln>
                        <a:effectLst/>
                        <a:uLnTx/>
                        <a:uFillTx/>
                        <a:sym typeface="Avenir Next Medium"/>
                      </a:endParaRPr>
                    </a:p>
                    <a:p>
                      <a:pPr marL="0" marR="0" lvl="0" indent="0" algn="l" defTabSz="584200" rtl="0" eaLnBrk="1" fontAlgn="auto" latinLnBrk="0" hangingPunct="0">
                        <a:lnSpc>
                          <a:spcPct val="100000"/>
                        </a:lnSpc>
                        <a:spcBef>
                          <a:spcPts val="0"/>
                        </a:spcBef>
                        <a:spcAft>
                          <a:spcPts val="0"/>
                        </a:spcAft>
                        <a:buClrTx/>
                        <a:buSzTx/>
                        <a:buFontTx/>
                        <a:buNone/>
                        <a:tabLst/>
                        <a:defRPr/>
                      </a:pPr>
                      <a:r>
                        <a:rPr kumimoji="0" lang="en-GB" sz="1800" b="1" u="none" strike="noStrike" kern="0" cap="none" spc="0" normalizeH="0" baseline="0" noProof="0" dirty="0">
                          <a:ln>
                            <a:noFill/>
                          </a:ln>
                          <a:effectLst/>
                          <a:uLnTx/>
                          <a:uFillTx/>
                          <a:sym typeface="DIN Alternate"/>
                        </a:rPr>
                        <a:t>Share of pupils that are looked after.</a:t>
                      </a:r>
                      <a:endParaRPr kumimoji="0" lang="en-GB" sz="1800" b="1" i="0" u="none" strike="noStrike" kern="0" cap="none" spc="0" normalizeH="0" baseline="0" noProof="0" dirty="0">
                        <a:ln>
                          <a:noFill/>
                        </a:ln>
                        <a:solidFill>
                          <a:srgbClr val="838787"/>
                        </a:solidFill>
                        <a:effectLst/>
                        <a:uLnTx/>
                        <a:uFillTx/>
                        <a:latin typeface="+mj-lt"/>
                        <a:sym typeface="DIN Alternate"/>
                      </a:endParaRPr>
                    </a:p>
                  </a:txBody>
                  <a:tcPr/>
                </a:tc>
                <a:tc>
                  <a:txBody>
                    <a:bodyPr/>
                    <a:lstStyle/>
                    <a:p>
                      <a:pPr algn="l">
                        <a:lnSpc>
                          <a:spcPct val="100000"/>
                        </a:lnSpc>
                        <a:spcBef>
                          <a:spcPts val="0"/>
                        </a:spcBef>
                      </a:pPr>
                      <a:r>
                        <a:rPr lang="en-GB" sz="1800" b="1" dirty="0"/>
                        <a:t>Page </a:t>
                      </a:r>
                    </a:p>
                    <a:p>
                      <a:pPr algn="l">
                        <a:lnSpc>
                          <a:spcPct val="100000"/>
                        </a:lnSpc>
                        <a:spcBef>
                          <a:spcPts val="0"/>
                        </a:spcBef>
                      </a:pPr>
                      <a:r>
                        <a:rPr lang="en-GB" sz="1800" b="1" dirty="0">
                          <a:latin typeface="+mn-lt"/>
                        </a:rPr>
                        <a:t>7</a:t>
                      </a:r>
                      <a:endParaRPr lang="en-GB" sz="1800" b="1" dirty="0">
                        <a:latin typeface="+mj-lt"/>
                      </a:endParaRPr>
                    </a:p>
                  </a:txBody>
                  <a:tcPr/>
                </a:tc>
                <a:extLst>
                  <a:ext uri="{0D108BD9-81ED-4DB2-BD59-A6C34878D82A}">
                    <a16:rowId xmlns:a16="http://schemas.microsoft.com/office/drawing/2014/main" val="10003"/>
                  </a:ext>
                </a:extLst>
              </a:tr>
              <a:tr h="370840">
                <a:tc>
                  <a:txBody>
                    <a:body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en-GB" sz="1800" b="1" u="none" strike="noStrike" kern="0" cap="none" spc="0" normalizeH="0" baseline="0" noProof="0" dirty="0">
                          <a:ln>
                            <a:noFill/>
                          </a:ln>
                          <a:effectLst/>
                          <a:uLnTx/>
                          <a:uFillTx/>
                          <a:sym typeface="Avenir Next Medium"/>
                        </a:rPr>
                        <a:t>Share of pupils with English as an additional language.</a:t>
                      </a:r>
                    </a:p>
                    <a:p>
                      <a:pPr marL="0" marR="0" lvl="0" indent="0" algn="l" defTabSz="584200" rtl="0" eaLnBrk="1" fontAlgn="auto" latinLnBrk="0" hangingPunct="0">
                        <a:lnSpc>
                          <a:spcPct val="100000"/>
                        </a:lnSpc>
                        <a:spcBef>
                          <a:spcPts val="0"/>
                        </a:spcBef>
                        <a:spcAft>
                          <a:spcPts val="0"/>
                        </a:spcAft>
                        <a:buClrTx/>
                        <a:buSzTx/>
                        <a:buFontTx/>
                        <a:buNone/>
                        <a:tabLst/>
                        <a:defRPr/>
                      </a:pPr>
                      <a:endParaRPr kumimoji="0" lang="en-GB" sz="1800" b="1" u="none" strike="noStrike" kern="0" cap="none" spc="0" normalizeH="0" baseline="0" noProof="0" dirty="0">
                        <a:ln>
                          <a:noFill/>
                        </a:ln>
                        <a:effectLst/>
                        <a:uLnTx/>
                        <a:uFillTx/>
                        <a:sym typeface="Avenir Next Medium"/>
                      </a:endParaRPr>
                    </a:p>
                    <a:p>
                      <a:pPr marL="0" marR="0" lvl="0" indent="0" algn="l" defTabSz="584200" rtl="0" eaLnBrk="1" fontAlgn="auto" latinLnBrk="0" hangingPunct="0">
                        <a:lnSpc>
                          <a:spcPct val="100000"/>
                        </a:lnSpc>
                        <a:spcBef>
                          <a:spcPts val="0"/>
                        </a:spcBef>
                        <a:spcAft>
                          <a:spcPts val="0"/>
                        </a:spcAft>
                        <a:buClrTx/>
                        <a:buSzTx/>
                        <a:buFontTx/>
                        <a:buNone/>
                        <a:tabLst/>
                        <a:defRPr/>
                      </a:pPr>
                      <a:r>
                        <a:rPr kumimoji="0" lang="en-GB" sz="1800" b="1" u="none" strike="noStrike" kern="0" cap="none" spc="0" normalizeH="0" baseline="0" noProof="0" dirty="0">
                          <a:ln>
                            <a:noFill/>
                          </a:ln>
                          <a:effectLst/>
                          <a:uLnTx/>
                          <a:uFillTx/>
                          <a:sym typeface="DIN Alternate"/>
                        </a:rPr>
                        <a:t>Distribution of pupils with English as an additional language.</a:t>
                      </a:r>
                      <a:endParaRPr kumimoji="0" lang="en-GB" sz="1800" b="1" i="0" u="none" strike="noStrike" kern="0" cap="none" spc="0" normalizeH="0" baseline="0" noProof="0" dirty="0">
                        <a:ln>
                          <a:noFill/>
                        </a:ln>
                        <a:solidFill>
                          <a:srgbClr val="838787"/>
                        </a:solidFill>
                        <a:effectLst/>
                        <a:uLnTx/>
                        <a:uFillTx/>
                        <a:latin typeface="+mj-lt"/>
                        <a:sym typeface="DIN Alternate"/>
                      </a:endParaRPr>
                    </a:p>
                  </a:txBody>
                  <a:tcPr/>
                </a:tc>
                <a:tc>
                  <a:txBody>
                    <a:bodyPr/>
                    <a:lstStyle/>
                    <a:p>
                      <a:pPr algn="l">
                        <a:lnSpc>
                          <a:spcPct val="100000"/>
                        </a:lnSpc>
                        <a:spcBef>
                          <a:spcPts val="0"/>
                        </a:spcBef>
                      </a:pPr>
                      <a:r>
                        <a:rPr lang="en-GB" sz="1800" b="1" dirty="0"/>
                        <a:t>Page </a:t>
                      </a:r>
                    </a:p>
                    <a:p>
                      <a:pPr algn="l">
                        <a:lnSpc>
                          <a:spcPct val="100000"/>
                        </a:lnSpc>
                        <a:spcBef>
                          <a:spcPts val="0"/>
                        </a:spcBef>
                      </a:pPr>
                      <a:r>
                        <a:rPr lang="en-GB" sz="1800" b="1" dirty="0">
                          <a:latin typeface="+mn-lt"/>
                        </a:rPr>
                        <a:t>8</a:t>
                      </a:r>
                      <a:endParaRPr lang="en-GB" sz="1800" b="1" dirty="0">
                        <a:latin typeface="+mj-lt"/>
                      </a:endParaRPr>
                    </a:p>
                  </a:txBody>
                  <a:tcPr/>
                </a:tc>
                <a:extLst>
                  <a:ext uri="{0D108BD9-81ED-4DB2-BD59-A6C34878D82A}">
                    <a16:rowId xmlns:a16="http://schemas.microsoft.com/office/drawing/2014/main" val="10004"/>
                  </a:ext>
                </a:extLst>
              </a:tr>
              <a:tr h="370840">
                <a:tc>
                  <a:txBody>
                    <a:body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en-GB" sz="1800" b="1" u="none" strike="noStrike" kern="0" cap="none" spc="0" normalizeH="0" baseline="0" noProof="0" dirty="0">
                          <a:ln>
                            <a:noFill/>
                          </a:ln>
                          <a:effectLst/>
                          <a:uLnTx/>
                          <a:uFillTx/>
                          <a:sym typeface="Avenir Next Medium"/>
                        </a:rPr>
                        <a:t>Share of pupils by ethnic background.</a:t>
                      </a:r>
                    </a:p>
                    <a:p>
                      <a:pPr marL="0" marR="0" lvl="0" indent="0" algn="l" defTabSz="584200" rtl="0" eaLnBrk="1" fontAlgn="auto" latinLnBrk="0" hangingPunct="0">
                        <a:lnSpc>
                          <a:spcPct val="100000"/>
                        </a:lnSpc>
                        <a:spcBef>
                          <a:spcPts val="0"/>
                        </a:spcBef>
                        <a:spcAft>
                          <a:spcPts val="0"/>
                        </a:spcAft>
                        <a:buClrTx/>
                        <a:buSzTx/>
                        <a:buFontTx/>
                        <a:buNone/>
                        <a:tabLst/>
                        <a:defRPr/>
                      </a:pPr>
                      <a:endParaRPr kumimoji="0" lang="en-GB" sz="1800" b="1" u="none" strike="noStrike" kern="0" cap="none" spc="0" normalizeH="0" baseline="0" noProof="0" dirty="0">
                        <a:ln>
                          <a:noFill/>
                        </a:ln>
                        <a:effectLst/>
                        <a:uLnTx/>
                        <a:uFillTx/>
                        <a:sym typeface="Avenir Next Medium"/>
                      </a:endParaRPr>
                    </a:p>
                    <a:p>
                      <a:pPr marL="0" marR="0" lvl="0" indent="0" algn="l" defTabSz="584200" rtl="0" eaLnBrk="1" fontAlgn="auto" latinLnBrk="0" hangingPunct="0">
                        <a:lnSpc>
                          <a:spcPct val="100000"/>
                        </a:lnSpc>
                        <a:spcBef>
                          <a:spcPts val="0"/>
                        </a:spcBef>
                        <a:spcAft>
                          <a:spcPts val="0"/>
                        </a:spcAft>
                        <a:buClrTx/>
                        <a:buSzTx/>
                        <a:buFontTx/>
                        <a:buNone/>
                        <a:tabLst/>
                        <a:defRPr/>
                      </a:pPr>
                      <a:r>
                        <a:rPr kumimoji="0" lang="en-GB" sz="1800" b="1" u="none" strike="noStrike" kern="0" cap="none" spc="0" normalizeH="0" baseline="0" noProof="0" dirty="0">
                          <a:ln>
                            <a:noFill/>
                          </a:ln>
                          <a:effectLst/>
                          <a:uLnTx/>
                          <a:uFillTx/>
                          <a:sym typeface="DIN Alternate"/>
                        </a:rPr>
                        <a:t>Distribution of pupils by ethnic background. </a:t>
                      </a:r>
                      <a:endParaRPr kumimoji="0" lang="en-GB" sz="1800" b="1" i="0" u="none" strike="noStrike" kern="0" cap="none" spc="0" normalizeH="0" baseline="0" noProof="0" dirty="0">
                        <a:ln>
                          <a:noFill/>
                        </a:ln>
                        <a:solidFill>
                          <a:srgbClr val="838787"/>
                        </a:solidFill>
                        <a:effectLst/>
                        <a:uLnTx/>
                        <a:uFillTx/>
                        <a:latin typeface="+mj-lt"/>
                        <a:sym typeface="DIN Alternate"/>
                      </a:endParaRPr>
                    </a:p>
                  </a:txBody>
                  <a:tcPr/>
                </a:tc>
                <a:tc>
                  <a:txBody>
                    <a:bodyPr/>
                    <a:lstStyle/>
                    <a:p>
                      <a:pPr algn="l">
                        <a:lnSpc>
                          <a:spcPct val="100000"/>
                        </a:lnSpc>
                        <a:spcBef>
                          <a:spcPts val="0"/>
                        </a:spcBef>
                      </a:pPr>
                      <a:r>
                        <a:rPr lang="en-GB" sz="1800" b="1" dirty="0"/>
                        <a:t>Page </a:t>
                      </a:r>
                    </a:p>
                    <a:p>
                      <a:pPr algn="l">
                        <a:lnSpc>
                          <a:spcPct val="100000"/>
                        </a:lnSpc>
                        <a:spcBef>
                          <a:spcPts val="0"/>
                        </a:spcBef>
                      </a:pPr>
                      <a:r>
                        <a:rPr lang="en-GB" sz="1800" b="1" dirty="0">
                          <a:latin typeface="+mn-lt"/>
                        </a:rPr>
                        <a:t>9</a:t>
                      </a:r>
                      <a:endParaRPr lang="en-GB" sz="1800" b="1" dirty="0">
                        <a:latin typeface="+mj-lt"/>
                      </a:endParaRPr>
                    </a:p>
                  </a:txBody>
                  <a:tcPr/>
                </a:tc>
                <a:extLst>
                  <a:ext uri="{0D108BD9-81ED-4DB2-BD59-A6C34878D82A}">
                    <a16:rowId xmlns:a16="http://schemas.microsoft.com/office/drawing/2014/main" val="10005"/>
                  </a:ext>
                </a:extLst>
              </a:tr>
              <a:tr h="370840">
                <a:tc>
                  <a:txBody>
                    <a:body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en-GB" sz="1800" b="1" u="none" strike="noStrike" kern="0" cap="none" spc="0" normalizeH="0" baseline="0" noProof="0" dirty="0">
                          <a:ln>
                            <a:noFill/>
                          </a:ln>
                          <a:effectLst/>
                          <a:uLnTx/>
                          <a:uFillTx/>
                          <a:sym typeface="Avenir Next Medium"/>
                        </a:rPr>
                        <a:t>Share of pupils following bespoke behaviour plans.</a:t>
                      </a:r>
                    </a:p>
                    <a:p>
                      <a:pPr marL="0" marR="0" lvl="0" indent="0" algn="l" defTabSz="584200" rtl="0" eaLnBrk="1" fontAlgn="auto" latinLnBrk="0" hangingPunct="0">
                        <a:lnSpc>
                          <a:spcPct val="100000"/>
                        </a:lnSpc>
                        <a:spcBef>
                          <a:spcPts val="0"/>
                        </a:spcBef>
                        <a:spcAft>
                          <a:spcPts val="0"/>
                        </a:spcAft>
                        <a:buClrTx/>
                        <a:buSzTx/>
                        <a:buFontTx/>
                        <a:buNone/>
                        <a:tabLst/>
                        <a:defRPr/>
                      </a:pPr>
                      <a:endParaRPr kumimoji="0" lang="en-GB" sz="1800" b="1" u="none" strike="noStrike" kern="0" cap="none" spc="0" normalizeH="0" baseline="0" noProof="0" dirty="0">
                        <a:ln>
                          <a:noFill/>
                        </a:ln>
                        <a:effectLst/>
                        <a:uLnTx/>
                        <a:uFillTx/>
                        <a:sym typeface="Avenir Next Medium"/>
                      </a:endParaRPr>
                    </a:p>
                    <a:p>
                      <a:pPr marL="0" marR="0" lvl="0" indent="0" algn="l" defTabSz="584200" rtl="0" eaLnBrk="1" fontAlgn="auto" latinLnBrk="0" hangingPunct="0">
                        <a:lnSpc>
                          <a:spcPct val="100000"/>
                        </a:lnSpc>
                        <a:spcBef>
                          <a:spcPts val="0"/>
                        </a:spcBef>
                        <a:spcAft>
                          <a:spcPts val="0"/>
                        </a:spcAft>
                        <a:buClrTx/>
                        <a:buSzTx/>
                        <a:buFontTx/>
                        <a:buNone/>
                        <a:tabLst/>
                        <a:defRPr/>
                      </a:pPr>
                      <a:r>
                        <a:rPr kumimoji="0" lang="en-GB" sz="1800" b="1" u="none" strike="noStrike" kern="0" cap="none" spc="0" normalizeH="0" baseline="0" noProof="0" dirty="0">
                          <a:ln>
                            <a:noFill/>
                          </a:ln>
                          <a:effectLst/>
                          <a:uLnTx/>
                          <a:uFillTx/>
                          <a:sym typeface="DIN Alternate"/>
                        </a:rPr>
                        <a:t>Share of pupils receiving Nurture intervention.</a:t>
                      </a:r>
                      <a:endParaRPr kumimoji="0" lang="en-GB" sz="1800" b="1" i="0" u="none" strike="noStrike" kern="0" cap="none" spc="0" normalizeH="0" baseline="0" noProof="0" dirty="0">
                        <a:ln>
                          <a:noFill/>
                        </a:ln>
                        <a:solidFill>
                          <a:srgbClr val="838787"/>
                        </a:solidFill>
                        <a:effectLst/>
                        <a:uLnTx/>
                        <a:uFillTx/>
                        <a:latin typeface="+mj-lt"/>
                        <a:ea typeface="Avenir Next Medium"/>
                        <a:cs typeface="Avenir Next Medium"/>
                        <a:sym typeface="Avenir Next Medium"/>
                      </a:endParaRPr>
                    </a:p>
                  </a:txBody>
                  <a:tcPr/>
                </a:tc>
                <a:tc>
                  <a:txBody>
                    <a:bodyPr/>
                    <a:lstStyle/>
                    <a:p>
                      <a:pPr algn="l">
                        <a:lnSpc>
                          <a:spcPct val="100000"/>
                        </a:lnSpc>
                        <a:spcBef>
                          <a:spcPts val="0"/>
                        </a:spcBef>
                      </a:pPr>
                      <a:r>
                        <a:rPr lang="en-GB" sz="1800" b="1" dirty="0"/>
                        <a:t>Page</a:t>
                      </a:r>
                    </a:p>
                    <a:p>
                      <a:pPr algn="l">
                        <a:lnSpc>
                          <a:spcPct val="100000"/>
                        </a:lnSpc>
                        <a:spcBef>
                          <a:spcPts val="0"/>
                        </a:spcBef>
                      </a:pPr>
                      <a:r>
                        <a:rPr lang="en-GB" sz="1800" b="1" dirty="0">
                          <a:latin typeface="+mn-lt"/>
                        </a:rPr>
                        <a:t>10</a:t>
                      </a:r>
                      <a:endParaRPr lang="en-GB" sz="1800" b="1" dirty="0">
                        <a:latin typeface="+mj-lt"/>
                      </a:endParaRP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785591890"/>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Learners’ progress in literacy is good.  Oracy progress has continued to fall behind the other strands after it peaked in 2014/15.  Oracy is a focus in the thematic planning for Autumn 2017 and opportunities and strategies to improve skills have been established e.g. Talkabout. Progress in Reading and Writing remains good. The introduction of ‘The Handwriting Motorway’ in Primary has contributed to the percentage gain over the previous year, which was in itself, a huge improvement from 2014-15. This data covers 3-14 and the Teal pathway group in 14-19."/>
          <p:cNvSpPr/>
          <p:nvPr/>
        </p:nvSpPr>
        <p:spPr>
          <a:xfrm>
            <a:off x="429137" y="8073850"/>
            <a:ext cx="12146526" cy="157992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just">
              <a:spcBef>
                <a:spcPts val="2800"/>
              </a:spcBef>
              <a:defRPr sz="1600"/>
            </a:pPr>
            <a:r>
              <a:rPr lang="en-GB" sz="1600" b="1" dirty="0">
                <a:solidFill>
                  <a:srgbClr val="8ABE5E">
                    <a:hueOff val="1971429"/>
                    <a:satOff val="-6114"/>
                    <a:lumOff val="-25490"/>
                  </a:srgbClr>
                </a:solidFill>
                <a:latin typeface="Avenir Next"/>
                <a:ea typeface="Avenir Next"/>
                <a:cs typeface="Avenir Next"/>
                <a:sym typeface="Avenir Next"/>
              </a:rPr>
              <a:t>Learners with a primary diagnosis of ASC are making over 80% average progress and out-performing their peers across all curriculum areas.</a:t>
            </a:r>
            <a:r>
              <a:rPr lang="en-GB" sz="1600" dirty="0"/>
              <a:t> This is testimony to the upskilling that has occurred this year around this area. Staff have attended TEACCH training as well as attention autism lectures. Also, there has been increased emphasis on working towards becoming a ‘communication friendly’ school (now overseen by a middle leader), which will inevitably have a direct positive impact on this group of individuals. It is not surprising that the group of pupils with medical needs are making least progress across nearly all curriculum areas, as their ability to fully engage in lessons is often hindered due to the nature of their condition.</a:t>
            </a:r>
          </a:p>
        </p:txBody>
      </p:sp>
      <p:sp>
        <p:nvSpPr>
          <p:cNvPr id="260" name="Learners progress / literacy"/>
          <p:cNvSpPr/>
          <p:nvPr/>
        </p:nvSpPr>
        <p:spPr>
          <a:xfrm>
            <a:off x="-23952" y="394888"/>
            <a:ext cx="7689824" cy="1125154"/>
          </a:xfrm>
          <a:prstGeom prst="rect">
            <a:avLst/>
          </a:prstGeom>
          <a:solidFill>
            <a:schemeClr val="accent3">
              <a:lumMod val="60000"/>
              <a:lumOff val="40000"/>
            </a:schemeClr>
          </a:solidFill>
          <a:ln w="12700">
            <a:miter lim="400000"/>
          </a:ln>
          <a:extLst>
            <a:ext uri="{C572A759-6A51-4108-AA02-DFA0A04FC94B}">
              <ma14:wrappingTextBoxFlag xmlns:ma14="http://schemas.microsoft.com/office/mac/drawingml/2011/main" xmlns="" val="1"/>
            </a:ext>
          </a:extLst>
        </p:spPr>
        <p:txBody>
          <a:bodyPr lIns="50800" tIns="50800" rIns="50800" bIns="50800" anchor="b">
            <a:noAutofit/>
          </a:bodyPr>
          <a:lstStyle/>
          <a:p>
            <a:pPr algn="ctr">
              <a:lnSpc>
                <a:spcPct val="80000"/>
              </a:lnSpc>
              <a:spcBef>
                <a:spcPts val="0"/>
              </a:spcBef>
              <a:defRPr sz="2800" cap="all">
                <a:solidFill>
                  <a:srgbClr val="FFFFFF"/>
                </a:solidFill>
                <a:latin typeface="+mn-lt"/>
                <a:ea typeface="+mn-ea"/>
                <a:cs typeface="+mn-cs"/>
                <a:sym typeface="DIN Condensed"/>
              </a:defRPr>
            </a:pPr>
            <a:r>
              <a:rPr lang="en-US" sz="4000" cap="all" dirty="0">
                <a:solidFill>
                  <a:srgbClr val="FFFFFF"/>
                </a:solidFill>
                <a:latin typeface="DIN Condensed"/>
                <a:ea typeface="+mn-ea"/>
                <a:cs typeface="+mn-cs"/>
                <a:sym typeface="DIN Condensed"/>
              </a:rPr>
              <a:t>‘Primary Need’ </a:t>
            </a:r>
          </a:p>
          <a:p>
            <a:pPr algn="ctr">
              <a:lnSpc>
                <a:spcPct val="80000"/>
              </a:lnSpc>
              <a:spcBef>
                <a:spcPts val="0"/>
              </a:spcBef>
              <a:defRPr sz="2800" cap="all">
                <a:solidFill>
                  <a:srgbClr val="FFFFFF"/>
                </a:solidFill>
                <a:latin typeface="+mn-lt"/>
                <a:ea typeface="+mn-ea"/>
                <a:cs typeface="+mn-cs"/>
                <a:sym typeface="DIN Condensed"/>
              </a:defRPr>
            </a:pPr>
            <a:r>
              <a:rPr lang="en-GB" sz="4000" cap="all" dirty="0">
                <a:solidFill>
                  <a:srgbClr val="FFFFFF"/>
                </a:solidFill>
                <a:latin typeface="DIN Condensed"/>
                <a:ea typeface="+mn-ea"/>
                <a:cs typeface="+mn-cs"/>
                <a:sym typeface="DIN Condensed"/>
              </a:rPr>
              <a:t>Progress</a:t>
            </a:r>
            <a:r>
              <a:rPr sz="4000" cap="all" dirty="0">
                <a:solidFill>
                  <a:srgbClr val="FFFFFF"/>
                </a:solidFill>
                <a:latin typeface="DIN Condensed"/>
                <a:ea typeface="+mn-ea"/>
                <a:cs typeface="+mn-cs"/>
                <a:sym typeface="DIN Condensed"/>
              </a:rPr>
              <a:t>                                                                      </a:t>
            </a:r>
          </a:p>
        </p:txBody>
      </p:sp>
      <p:sp>
        <p:nvSpPr>
          <p:cNvPr id="2" name="Slide Number Placeholder 1"/>
          <p:cNvSpPr>
            <a:spLocks noGrp="1"/>
          </p:cNvSpPr>
          <p:nvPr>
            <p:ph type="sldNum" sz="quarter" idx="2"/>
          </p:nvPr>
        </p:nvSpPr>
        <p:spPr>
          <a:xfrm>
            <a:off x="12372214" y="203200"/>
            <a:ext cx="406897" cy="457200"/>
          </a:xfrm>
        </p:spPr>
        <p:txBody>
          <a:bodyPr/>
          <a:lstStyle/>
          <a:p>
            <a:fld id="{86CB4B4D-7CA3-9044-876B-883B54F8677D}" type="slidenum">
              <a:rPr lang="en-GB" smtClean="0"/>
              <a:pPr/>
              <a:t>30</a:t>
            </a:fld>
            <a:endParaRPr lang="en-GB" dirty="0"/>
          </a:p>
        </p:txBody>
      </p:sp>
      <p:graphicFrame>
        <p:nvGraphicFramePr>
          <p:cNvPr id="3" name="Chart 2"/>
          <p:cNvGraphicFramePr/>
          <p:nvPr>
            <p:extLst>
              <p:ext uri="{D42A27DB-BD31-4B8C-83A1-F6EECF244321}">
                <p14:modId xmlns:p14="http://schemas.microsoft.com/office/powerpoint/2010/main" val="280814514"/>
              </p:ext>
            </p:extLst>
          </p:nvPr>
        </p:nvGraphicFramePr>
        <p:xfrm>
          <a:off x="429137" y="3371850"/>
          <a:ext cx="11943077" cy="4419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p:nvPr>
            <p:extLst>
              <p:ext uri="{D42A27DB-BD31-4B8C-83A1-F6EECF244321}">
                <p14:modId xmlns:p14="http://schemas.microsoft.com/office/powerpoint/2010/main" val="2052404424"/>
              </p:ext>
            </p:extLst>
          </p:nvPr>
        </p:nvGraphicFramePr>
        <p:xfrm>
          <a:off x="7818272" y="394888"/>
          <a:ext cx="4392778" cy="2538813"/>
        </p:xfrm>
        <a:graphic>
          <a:graphicData uri="http://schemas.openxmlformats.org/drawingml/2006/chart">
            <c:chart xmlns:c="http://schemas.openxmlformats.org/drawingml/2006/chart" xmlns:r="http://schemas.openxmlformats.org/officeDocument/2006/relationships" r:id="rId4"/>
          </a:graphicData>
        </a:graphic>
      </p:graphicFrame>
      <p:sp>
        <p:nvSpPr>
          <p:cNvPr id="12" name="Connecting Steps (B2) Average Literacy Progress"/>
          <p:cNvSpPr/>
          <p:nvPr/>
        </p:nvSpPr>
        <p:spPr>
          <a:xfrm>
            <a:off x="2684431" y="2800930"/>
            <a:ext cx="2273058" cy="31803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r>
              <a:rPr lang="en-GB" sz="1400" dirty="0"/>
              <a:t>Cohort Average Progress</a:t>
            </a:r>
            <a:endParaRPr sz="1400" dirty="0"/>
          </a:p>
        </p:txBody>
      </p:sp>
      <p:sp>
        <p:nvSpPr>
          <p:cNvPr id="13" name="Connecting Steps (B2) Average Literacy Progress"/>
          <p:cNvSpPr/>
          <p:nvPr/>
        </p:nvSpPr>
        <p:spPr>
          <a:xfrm>
            <a:off x="5186529" y="1802442"/>
            <a:ext cx="2585644" cy="31803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r>
              <a:rPr lang="en-GB" sz="1400" dirty="0"/>
              <a:t>Breakdown of ‘Primary Need’</a:t>
            </a:r>
            <a:endParaRPr sz="1400" dirty="0"/>
          </a:p>
        </p:txBody>
      </p:sp>
    </p:spTree>
    <p:extLst>
      <p:ext uri="{BB962C8B-B14F-4D97-AF65-F5344CB8AC3E}">
        <p14:creationId xmlns:p14="http://schemas.microsoft.com/office/powerpoint/2010/main" val="2637498327"/>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Learners’ progress in literacy is good.  Oracy progress has continued to fall behind the other strands after it peaked in 2014/15.  Oracy is a focus in the thematic planning for Autumn 2017 and opportunities and strategies to improve skills have been established e.g. Talkabout. Progress in Reading and Writing remains good. The introduction of ‘The Handwriting Motorway’ in Primary has contributed to the percentage gain over the previous year, which was in itself, a huge improvement from 2014-15. This data covers 3-14 and the Teal pathway group in 14-19."/>
          <p:cNvSpPr/>
          <p:nvPr/>
        </p:nvSpPr>
        <p:spPr>
          <a:xfrm>
            <a:off x="429137" y="8673708"/>
            <a:ext cx="12146526" cy="34881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spcBef>
                <a:spcPts val="2800"/>
              </a:spcBef>
              <a:defRPr sz="1600"/>
            </a:pPr>
            <a:endParaRPr lang="en-GB" sz="1600" dirty="0"/>
          </a:p>
        </p:txBody>
      </p:sp>
      <p:sp>
        <p:nvSpPr>
          <p:cNvPr id="260" name="Learners progress / literacy"/>
          <p:cNvSpPr/>
          <p:nvPr/>
        </p:nvSpPr>
        <p:spPr>
          <a:xfrm>
            <a:off x="263717" y="394888"/>
            <a:ext cx="7689824" cy="1249590"/>
          </a:xfrm>
          <a:prstGeom prst="rect">
            <a:avLst/>
          </a:prstGeom>
          <a:solidFill>
            <a:schemeClr val="accent3">
              <a:lumMod val="60000"/>
              <a:lumOff val="40000"/>
            </a:schemeClr>
          </a:solidFill>
          <a:ln w="12700">
            <a:miter lim="400000"/>
          </a:ln>
          <a:extLst>
            <a:ext uri="{C572A759-6A51-4108-AA02-DFA0A04FC94B}">
              <ma14:wrappingTextBoxFlag xmlns:ma14="http://schemas.microsoft.com/office/mac/drawingml/2011/main" xmlns="" val="1"/>
            </a:ext>
          </a:extLst>
        </p:spPr>
        <p:txBody>
          <a:bodyPr lIns="50800" tIns="50800" rIns="50800" bIns="50800" anchor="b">
            <a:noAutofit/>
          </a:bodyPr>
          <a:lstStyle/>
          <a:p>
            <a:pPr algn="ctr">
              <a:lnSpc>
                <a:spcPct val="80000"/>
              </a:lnSpc>
              <a:spcBef>
                <a:spcPts val="0"/>
              </a:spcBef>
              <a:defRPr sz="2800" cap="all">
                <a:solidFill>
                  <a:srgbClr val="FFFFFF"/>
                </a:solidFill>
                <a:latin typeface="+mn-lt"/>
                <a:ea typeface="+mn-ea"/>
                <a:cs typeface="+mn-cs"/>
                <a:sym typeface="DIN Condensed"/>
              </a:defRPr>
            </a:pPr>
            <a:r>
              <a:rPr lang="en-GB" sz="4000" cap="all" dirty="0">
                <a:solidFill>
                  <a:srgbClr val="FFFFFF"/>
                </a:solidFill>
                <a:latin typeface="DIN Condensed"/>
                <a:ea typeface="+mn-ea"/>
                <a:cs typeface="+mn-cs"/>
                <a:sym typeface="DIN Condensed"/>
              </a:rPr>
              <a:t>Aspirational</a:t>
            </a:r>
          </a:p>
          <a:p>
            <a:pPr algn="ctr">
              <a:lnSpc>
                <a:spcPct val="80000"/>
              </a:lnSpc>
              <a:spcBef>
                <a:spcPts val="0"/>
              </a:spcBef>
              <a:defRPr sz="2800" cap="all">
                <a:solidFill>
                  <a:srgbClr val="FFFFFF"/>
                </a:solidFill>
                <a:latin typeface="+mn-lt"/>
                <a:ea typeface="+mn-ea"/>
                <a:cs typeface="+mn-cs"/>
                <a:sym typeface="DIN Condensed"/>
              </a:defRPr>
            </a:pPr>
            <a:r>
              <a:rPr lang="en-GB" sz="4000" cap="all" dirty="0">
                <a:solidFill>
                  <a:srgbClr val="FFFFFF"/>
                </a:solidFill>
                <a:latin typeface="DIN Condensed"/>
                <a:ea typeface="+mn-ea"/>
                <a:cs typeface="+mn-cs"/>
                <a:sym typeface="DIN Condensed"/>
              </a:rPr>
              <a:t>target setting</a:t>
            </a:r>
            <a:endParaRPr sz="4000" cap="all" dirty="0">
              <a:solidFill>
                <a:srgbClr val="FFFFFF"/>
              </a:solidFill>
              <a:latin typeface="DIN Condensed"/>
              <a:ea typeface="+mn-ea"/>
              <a:cs typeface="+mn-cs"/>
              <a:sym typeface="DIN Condensed"/>
            </a:endParaRPr>
          </a:p>
        </p:txBody>
      </p:sp>
      <p:graphicFrame>
        <p:nvGraphicFramePr>
          <p:cNvPr id="7" name="2D Pie Chart"/>
          <p:cNvGraphicFramePr/>
          <p:nvPr>
            <p:extLst>
              <p:ext uri="{D42A27DB-BD31-4B8C-83A1-F6EECF244321}">
                <p14:modId xmlns:p14="http://schemas.microsoft.com/office/powerpoint/2010/main" val="3871448209"/>
              </p:ext>
            </p:extLst>
          </p:nvPr>
        </p:nvGraphicFramePr>
        <p:xfrm>
          <a:off x="9046909" y="1373846"/>
          <a:ext cx="1925891" cy="1975021"/>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p:cNvSpPr/>
          <p:nvPr/>
        </p:nvSpPr>
        <p:spPr>
          <a:xfrm>
            <a:off x="476928" y="7160473"/>
            <a:ext cx="12098735" cy="3026470"/>
          </a:xfrm>
          <a:prstGeom prst="rect">
            <a:avLst/>
          </a:prstGeom>
        </p:spPr>
        <p:txBody>
          <a:bodyPr wrap="square">
            <a:spAutoFit/>
          </a:bodyPr>
          <a:lstStyle/>
          <a:p>
            <a:pPr algn="just">
              <a:spcBef>
                <a:spcPts val="2800"/>
              </a:spcBef>
              <a:defRPr sz="1600"/>
            </a:pPr>
            <a:r>
              <a:rPr lang="en-GB" sz="1600" b="1" dirty="0">
                <a:solidFill>
                  <a:srgbClr val="8ABE5E">
                    <a:hueOff val="1971429"/>
                    <a:satOff val="-6114"/>
                    <a:lumOff val="-25490"/>
                  </a:srgbClr>
                </a:solidFill>
                <a:latin typeface="Avenir Next"/>
                <a:ea typeface="Avenir Next"/>
                <a:cs typeface="Avenir Next"/>
                <a:sym typeface="Avenir Next"/>
              </a:rPr>
              <a:t>On average 90% of learners achieved this years aspirational target across all aspects of English which we deem as good. </a:t>
            </a:r>
            <a:r>
              <a:rPr lang="en-GB" sz="1600" dirty="0">
                <a:ea typeface="Avenir Next"/>
                <a:cs typeface="Avenir Next"/>
              </a:rPr>
              <a:t>Slightly less reached their target in other areas, however it still averaged at greater than 80% of targets set were achieved in all curriculum areas. </a:t>
            </a:r>
          </a:p>
          <a:p>
            <a:pPr algn="just">
              <a:spcBef>
                <a:spcPts val="2800"/>
              </a:spcBef>
              <a:defRPr sz="1600"/>
            </a:pPr>
            <a:r>
              <a:rPr lang="en-GB" sz="1600" dirty="0">
                <a:ea typeface="Avenir Next"/>
                <a:cs typeface="Avenir Next"/>
              </a:rPr>
              <a:t>Considering the ‘re-marketing’ of assessment and the introduction od ‘aspirational targets’ this year, we have deemed these results to be positive. That said, as the process becomes more robust and initial aspirational targets are set in September from much more accurate and reliable historical data, the expectation is that next year the figure will be closer to 95% of targets met within all curriculum areas. </a:t>
            </a:r>
          </a:p>
          <a:p>
            <a:pPr algn="just">
              <a:spcBef>
                <a:spcPts val="2800"/>
              </a:spcBef>
              <a:defRPr sz="1600"/>
            </a:pPr>
            <a:r>
              <a:rPr lang="en-GB" sz="1600" dirty="0">
                <a:ea typeface="Avenir Next"/>
                <a:cs typeface="Avenir Next"/>
              </a:rPr>
              <a:t>The aspirational targets for this year were set by SLT based on historical assessment information from the previous data tracker last year. Therefore the accuracy and appropriateness of targets will improve next year as this current system is more robust.</a:t>
            </a:r>
          </a:p>
        </p:txBody>
      </p:sp>
      <p:sp>
        <p:nvSpPr>
          <p:cNvPr id="3" name="Slide Number Placeholder 2"/>
          <p:cNvSpPr>
            <a:spLocks noGrp="1"/>
          </p:cNvSpPr>
          <p:nvPr>
            <p:ph type="sldNum" sz="quarter" idx="2"/>
          </p:nvPr>
        </p:nvSpPr>
        <p:spPr>
          <a:xfrm>
            <a:off x="12168766" y="390270"/>
            <a:ext cx="406897" cy="457200"/>
          </a:xfrm>
        </p:spPr>
        <p:txBody>
          <a:bodyPr/>
          <a:lstStyle/>
          <a:p>
            <a:fld id="{86CB4B4D-7CA3-9044-876B-883B54F8677D}" type="slidenum">
              <a:rPr lang="en-GB" smtClean="0"/>
              <a:pPr/>
              <a:t>31</a:t>
            </a:fld>
            <a:endParaRPr lang="en-GB" dirty="0"/>
          </a:p>
        </p:txBody>
      </p:sp>
      <p:graphicFrame>
        <p:nvGraphicFramePr>
          <p:cNvPr id="13" name="Chart 12"/>
          <p:cNvGraphicFramePr/>
          <p:nvPr>
            <p:extLst>
              <p:ext uri="{D42A27DB-BD31-4B8C-83A1-F6EECF244321}">
                <p14:modId xmlns:p14="http://schemas.microsoft.com/office/powerpoint/2010/main" val="817671187"/>
              </p:ext>
            </p:extLst>
          </p:nvPr>
        </p:nvGraphicFramePr>
        <p:xfrm>
          <a:off x="788276" y="1928847"/>
          <a:ext cx="11240814" cy="514572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82032424"/>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Targets are appropriate and sufficiently challenging and lead to pupils making very good progress. Individual Education Plans (IEP’s) are written 3 times a year by teachers. In order to measure effective progress, individual targets are categorised as mastered, engaged and experienced. During this academic year our pupils have continued to make good progress in their IEP targets. Every department has seen an improvement."/>
          <p:cNvSpPr/>
          <p:nvPr/>
        </p:nvSpPr>
        <p:spPr>
          <a:xfrm>
            <a:off x="371536" y="7870364"/>
            <a:ext cx="12146526" cy="182614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spcBef>
                <a:spcPts val="2800"/>
              </a:spcBef>
              <a:defRPr sz="1600"/>
            </a:pPr>
            <a:r>
              <a:rPr sz="1600" b="1" dirty="0">
                <a:solidFill>
                  <a:srgbClr val="8ABE5E">
                    <a:lumMod val="50000"/>
                  </a:srgbClr>
                </a:solidFill>
                <a:latin typeface="Avenir Next"/>
                <a:ea typeface="Avenir Next"/>
                <a:cs typeface="Avenir Next"/>
                <a:sym typeface="Avenir Next"/>
              </a:rPr>
              <a:t>Targets are appropriate and sufficiently challenging and lead to pupils making </a:t>
            </a:r>
            <a:r>
              <a:rPr lang="en-GB" sz="1600" b="1" dirty="0">
                <a:solidFill>
                  <a:srgbClr val="8ABE5E">
                    <a:lumMod val="50000"/>
                  </a:srgbClr>
                </a:solidFill>
                <a:latin typeface="Avenir Next"/>
                <a:ea typeface="Avenir Next"/>
                <a:cs typeface="Avenir Next"/>
                <a:sym typeface="Avenir Next"/>
              </a:rPr>
              <a:t>sufficient </a:t>
            </a:r>
            <a:r>
              <a:rPr sz="1600" b="1" dirty="0">
                <a:solidFill>
                  <a:srgbClr val="8ABE5E">
                    <a:lumMod val="50000"/>
                  </a:srgbClr>
                </a:solidFill>
                <a:latin typeface="Avenir Next"/>
                <a:ea typeface="Avenir Next"/>
                <a:cs typeface="Avenir Next"/>
                <a:sym typeface="Avenir Next"/>
              </a:rPr>
              <a:t>progress</a:t>
            </a:r>
            <a:r>
              <a:rPr sz="1600" dirty="0"/>
              <a:t>. Individual Education Plans (IEP’s) are written 3 times a year by teachers. </a:t>
            </a:r>
            <a:r>
              <a:rPr lang="en-GB" sz="1600" dirty="0"/>
              <a:t>With up-skilling taking place in the Spring term around writing an effective IEP, it is pleasing to see that the number off pupils achieving their target increased across Literacy, Numeracy and Development. The fact that this level of success was maintained in the Summer term is promising. We have already recognised that there is still an issue with the IEP’s so during the summer term, through a consultative approach we have transformed the way in which they are devised in order to make them more appropriate, more meaningful, more achievable and bring the process in line with the rationale behind the new IDP format soon to be implemented. </a:t>
            </a:r>
            <a:endParaRPr sz="1600" dirty="0"/>
          </a:p>
        </p:txBody>
      </p:sp>
      <p:sp>
        <p:nvSpPr>
          <p:cNvPr id="380" name="IEP Target Progress"/>
          <p:cNvSpPr/>
          <p:nvPr/>
        </p:nvSpPr>
        <p:spPr>
          <a:xfrm>
            <a:off x="-23952" y="394888"/>
            <a:ext cx="7689824" cy="820788"/>
          </a:xfrm>
          <a:prstGeom prst="rect">
            <a:avLst/>
          </a:prstGeom>
          <a:solidFill>
            <a:schemeClr val="accent3">
              <a:lumMod val="60000"/>
              <a:lumOff val="40000"/>
            </a:schemeClr>
          </a:solidFill>
          <a:ln w="12700">
            <a:miter lim="400000"/>
          </a:ln>
          <a:extLst>
            <a:ext uri="{C572A759-6A51-4108-AA02-DFA0A04FC94B}">
              <ma14:wrappingTextBoxFlag xmlns="" xmlns:ma14="http://schemas.microsoft.com/office/mac/drawingml/2011/main" val="1"/>
            </a:ext>
          </a:extLst>
        </p:spPr>
        <p:txBody>
          <a:bodyPr lIns="50800" tIns="50800" rIns="50800" bIns="50800" anchor="b">
            <a:normAutofit/>
          </a:bodyPr>
          <a:lstStyle/>
          <a:p>
            <a:pPr algn="ctr">
              <a:lnSpc>
                <a:spcPct val="80000"/>
              </a:lnSpc>
              <a:spcBef>
                <a:spcPts val="0"/>
              </a:spcBef>
              <a:defRPr sz="2800" cap="all">
                <a:solidFill>
                  <a:srgbClr val="FFFFFF"/>
                </a:solidFill>
                <a:latin typeface="+mn-lt"/>
                <a:ea typeface="+mn-ea"/>
                <a:cs typeface="+mn-cs"/>
                <a:sym typeface="DIN Condensed"/>
              </a:defRPr>
            </a:pPr>
            <a:r>
              <a:rPr sz="4800" cap="all" dirty="0">
                <a:solidFill>
                  <a:srgbClr val="FFFFFF"/>
                </a:solidFill>
                <a:latin typeface="DIN Condensed"/>
                <a:ea typeface="+mn-ea"/>
                <a:cs typeface="+mn-cs"/>
                <a:sym typeface="DIN Condensed"/>
              </a:rPr>
              <a:t>IEP</a:t>
            </a:r>
            <a:r>
              <a:rPr lang="en-GB" sz="4800" cap="all" dirty="0">
                <a:solidFill>
                  <a:srgbClr val="FFFFFF"/>
                </a:solidFill>
                <a:latin typeface="DIN Condensed"/>
                <a:ea typeface="+mn-ea"/>
                <a:cs typeface="+mn-cs"/>
                <a:sym typeface="DIN Condensed"/>
              </a:rPr>
              <a:t> analysis</a:t>
            </a:r>
            <a:r>
              <a:rPr sz="2800" cap="all" dirty="0">
                <a:solidFill>
                  <a:srgbClr val="FFFFFF"/>
                </a:solidFill>
                <a:latin typeface="DIN Condensed"/>
                <a:ea typeface="+mn-ea"/>
                <a:cs typeface="+mn-cs"/>
                <a:sym typeface="DIN Condensed"/>
              </a:rPr>
              <a:t>                                                                </a:t>
            </a:r>
          </a:p>
        </p:txBody>
      </p:sp>
      <p:sp>
        <p:nvSpPr>
          <p:cNvPr id="381" name="Average IEP Achievement"/>
          <p:cNvSpPr/>
          <p:nvPr/>
        </p:nvSpPr>
        <p:spPr>
          <a:xfrm>
            <a:off x="5288232" y="1415246"/>
            <a:ext cx="2313134" cy="31803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b="1">
                <a:latin typeface="Avenir Next"/>
                <a:ea typeface="Avenir Next"/>
                <a:cs typeface="Avenir Next"/>
                <a:sym typeface="Avenir Next"/>
              </a:defRPr>
            </a:lvl1pPr>
          </a:lstStyle>
          <a:p>
            <a:r>
              <a:rPr sz="1400" dirty="0"/>
              <a:t>Average IEP Achievement</a:t>
            </a:r>
          </a:p>
        </p:txBody>
      </p:sp>
      <p:sp>
        <p:nvSpPr>
          <p:cNvPr id="378" name="2015-2016"/>
          <p:cNvSpPr/>
          <p:nvPr/>
        </p:nvSpPr>
        <p:spPr>
          <a:xfrm rot="21597374">
            <a:off x="4950558" y="6737222"/>
            <a:ext cx="3595986" cy="355602"/>
          </a:xfrm>
          <a:prstGeom prst="rect">
            <a:avLst/>
          </a:prstGeom>
          <a:solidFill>
            <a:schemeClr val="accent3"/>
          </a:solidFill>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ctr">
              <a:lnSpc>
                <a:spcPct val="80000"/>
              </a:lnSpc>
              <a:spcBef>
                <a:spcPts val="0"/>
              </a:spcBef>
              <a:defRPr cap="all">
                <a:solidFill>
                  <a:srgbClr val="FFFFFF"/>
                </a:solidFill>
                <a:latin typeface="+mn-lt"/>
                <a:ea typeface="+mn-ea"/>
                <a:cs typeface="+mn-cs"/>
                <a:sym typeface="DIN Condensed"/>
              </a:defRPr>
            </a:lvl1pPr>
          </a:lstStyle>
          <a:p>
            <a:r>
              <a:rPr lang="en-GB" dirty="0"/>
              <a:t>Spring 2017-18</a:t>
            </a:r>
            <a:endParaRPr dirty="0"/>
          </a:p>
        </p:txBody>
      </p:sp>
      <p:graphicFrame>
        <p:nvGraphicFramePr>
          <p:cNvPr id="2" name="Chart 1"/>
          <p:cNvGraphicFramePr/>
          <p:nvPr>
            <p:extLst>
              <p:ext uri="{D42A27DB-BD31-4B8C-83A1-F6EECF244321}">
                <p14:modId xmlns:p14="http://schemas.microsoft.com/office/powerpoint/2010/main" val="2338740901"/>
              </p:ext>
            </p:extLst>
          </p:nvPr>
        </p:nvGraphicFramePr>
        <p:xfrm>
          <a:off x="897147" y="1774299"/>
          <a:ext cx="11210343" cy="6006727"/>
        </p:xfrm>
        <a:graphic>
          <a:graphicData uri="http://schemas.openxmlformats.org/drawingml/2006/chart">
            <c:chart xmlns:c="http://schemas.openxmlformats.org/drawingml/2006/chart" xmlns:r="http://schemas.openxmlformats.org/officeDocument/2006/relationships" r:id="rId3"/>
          </a:graphicData>
        </a:graphic>
      </p:graphicFrame>
      <p:sp>
        <p:nvSpPr>
          <p:cNvPr id="383" name="2014-2015"/>
          <p:cNvSpPr/>
          <p:nvPr/>
        </p:nvSpPr>
        <p:spPr>
          <a:xfrm rot="21597374">
            <a:off x="1397342" y="7331890"/>
            <a:ext cx="3157271" cy="360700"/>
          </a:xfrm>
          <a:prstGeom prst="rect">
            <a:avLst/>
          </a:prstGeom>
          <a:solidFill>
            <a:schemeClr val="accent3"/>
          </a:solidFill>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ctr">
              <a:lnSpc>
                <a:spcPct val="80000"/>
              </a:lnSpc>
              <a:spcBef>
                <a:spcPts val="0"/>
              </a:spcBef>
              <a:defRPr cap="all">
                <a:solidFill>
                  <a:srgbClr val="FFFFFF"/>
                </a:solidFill>
                <a:latin typeface="+mn-lt"/>
                <a:ea typeface="+mn-ea"/>
                <a:cs typeface="+mn-cs"/>
                <a:sym typeface="DIN Condensed"/>
              </a:defRPr>
            </a:lvl1pPr>
          </a:lstStyle>
          <a:p>
            <a:r>
              <a:rPr lang="en-GB" dirty="0"/>
              <a:t>sum-</a:t>
            </a:r>
            <a:r>
              <a:rPr lang="en-GB" dirty="0" err="1"/>
              <a:t>aut</a:t>
            </a:r>
            <a:r>
              <a:rPr lang="en-GB" dirty="0"/>
              <a:t> 2017-18</a:t>
            </a:r>
            <a:endParaRPr dirty="0"/>
          </a:p>
        </p:txBody>
      </p:sp>
      <p:sp>
        <p:nvSpPr>
          <p:cNvPr id="10" name="2014-2015"/>
          <p:cNvSpPr/>
          <p:nvPr/>
        </p:nvSpPr>
        <p:spPr>
          <a:xfrm rot="21597374">
            <a:off x="5011184" y="7331872"/>
            <a:ext cx="3106918" cy="357566"/>
          </a:xfrm>
          <a:prstGeom prst="rect">
            <a:avLst/>
          </a:prstGeom>
          <a:solidFill>
            <a:schemeClr val="accent3"/>
          </a:solidFill>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ctr">
              <a:lnSpc>
                <a:spcPct val="80000"/>
              </a:lnSpc>
              <a:spcBef>
                <a:spcPts val="0"/>
              </a:spcBef>
              <a:defRPr cap="all">
                <a:solidFill>
                  <a:srgbClr val="FFFFFF"/>
                </a:solidFill>
                <a:latin typeface="+mn-lt"/>
                <a:ea typeface="+mn-ea"/>
                <a:cs typeface="+mn-cs"/>
                <a:sym typeface="DIN Condensed"/>
              </a:defRPr>
            </a:lvl1pPr>
          </a:lstStyle>
          <a:p>
            <a:r>
              <a:rPr lang="en-GB" dirty="0" err="1"/>
              <a:t>aut-spr</a:t>
            </a:r>
            <a:r>
              <a:rPr lang="en-GB" dirty="0"/>
              <a:t> 2018-19</a:t>
            </a:r>
            <a:endParaRPr dirty="0"/>
          </a:p>
        </p:txBody>
      </p:sp>
      <p:sp>
        <p:nvSpPr>
          <p:cNvPr id="11" name="2014-2015"/>
          <p:cNvSpPr/>
          <p:nvPr/>
        </p:nvSpPr>
        <p:spPr>
          <a:xfrm rot="21597374">
            <a:off x="8510827" y="7328945"/>
            <a:ext cx="3117443" cy="360488"/>
          </a:xfrm>
          <a:prstGeom prst="rect">
            <a:avLst/>
          </a:prstGeom>
          <a:solidFill>
            <a:schemeClr val="accent3"/>
          </a:solidFill>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ctr">
              <a:lnSpc>
                <a:spcPct val="80000"/>
              </a:lnSpc>
              <a:spcBef>
                <a:spcPts val="0"/>
              </a:spcBef>
              <a:defRPr cap="all">
                <a:solidFill>
                  <a:srgbClr val="FFFFFF"/>
                </a:solidFill>
                <a:latin typeface="+mn-lt"/>
                <a:ea typeface="+mn-ea"/>
                <a:cs typeface="+mn-cs"/>
                <a:sym typeface="DIN Condensed"/>
              </a:defRPr>
            </a:lvl1pPr>
          </a:lstStyle>
          <a:p>
            <a:r>
              <a:rPr lang="en-GB" dirty="0" err="1"/>
              <a:t>spr</a:t>
            </a:r>
            <a:r>
              <a:rPr lang="en-GB" dirty="0"/>
              <a:t> -sum 2018-19</a:t>
            </a:r>
            <a:endParaRPr dirty="0"/>
          </a:p>
        </p:txBody>
      </p:sp>
      <p:sp>
        <p:nvSpPr>
          <p:cNvPr id="12" name="Slide Number Placeholder 2"/>
          <p:cNvSpPr>
            <a:spLocks noGrp="1"/>
          </p:cNvSpPr>
          <p:nvPr>
            <p:ph type="sldNum" sz="quarter" idx="2"/>
          </p:nvPr>
        </p:nvSpPr>
        <p:spPr>
          <a:xfrm>
            <a:off x="12351332" y="203200"/>
            <a:ext cx="445635" cy="398058"/>
          </a:xfrm>
        </p:spPr>
        <p:txBody>
          <a:bodyPr/>
          <a:lstStyle/>
          <a:p>
            <a:r>
              <a:rPr lang="en-GB" dirty="0"/>
              <a:t>28</a:t>
            </a:r>
          </a:p>
        </p:txBody>
      </p:sp>
    </p:spTree>
    <p:extLst>
      <p:ext uri="{BB962C8B-B14F-4D97-AF65-F5344CB8AC3E}">
        <p14:creationId xmlns:p14="http://schemas.microsoft.com/office/powerpoint/2010/main" val="3851936539"/>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Targets are appropriate and sufficiently challenging and lead to pupils making very good progress. Individual Education Plans (IEP’s) are written 3 times a year by teachers. In order to measure effective progress, individual targets are categorised as mastered, engaged and experienced. During this academic year our pupils have continued to make good progress in their IEP targets. Every department has seen an improvement."/>
          <p:cNvSpPr/>
          <p:nvPr/>
        </p:nvSpPr>
        <p:spPr>
          <a:xfrm>
            <a:off x="471834" y="7906644"/>
            <a:ext cx="12146526" cy="108747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spcBef>
                <a:spcPts val="2800"/>
              </a:spcBef>
              <a:defRPr sz="1600"/>
            </a:pPr>
            <a:r>
              <a:rPr lang="en-GB" sz="1600" b="1" dirty="0">
                <a:solidFill>
                  <a:srgbClr val="8ABE5E">
                    <a:lumMod val="50000"/>
                  </a:srgbClr>
                </a:solidFill>
                <a:latin typeface="Avenir Next"/>
                <a:sym typeface="Avenir Next"/>
              </a:rPr>
              <a:t>Pupils that have EAL are out-performing their peers in terms of achieving all their IEP targets.</a:t>
            </a:r>
            <a:r>
              <a:rPr sz="1600" dirty="0"/>
              <a:t>. </a:t>
            </a:r>
            <a:r>
              <a:rPr lang="en-GB" sz="1600" dirty="0"/>
              <a:t>This is the case for literacy, numeracy and development targets. Pupils that are eFSM are also out-performing their peers in terms of achieving their numeracy targets but not their literacy or development targets. Interestingly, with females out-performing males across all curriculum areas according to B2, male learners are achieving a greater percentage of literacy and development targets than their peers.</a:t>
            </a:r>
            <a:endParaRPr sz="1600" dirty="0">
              <a:solidFill>
                <a:srgbClr val="FF0000"/>
              </a:solidFill>
            </a:endParaRPr>
          </a:p>
        </p:txBody>
      </p:sp>
      <p:sp>
        <p:nvSpPr>
          <p:cNvPr id="380" name="IEP Target Progress"/>
          <p:cNvSpPr/>
          <p:nvPr/>
        </p:nvSpPr>
        <p:spPr>
          <a:xfrm>
            <a:off x="-23952" y="394888"/>
            <a:ext cx="7689824" cy="820788"/>
          </a:xfrm>
          <a:prstGeom prst="rect">
            <a:avLst/>
          </a:prstGeom>
          <a:solidFill>
            <a:schemeClr val="accent3">
              <a:lumMod val="60000"/>
              <a:lumOff val="40000"/>
            </a:schemeClr>
          </a:solidFill>
          <a:ln w="12700">
            <a:miter lim="400000"/>
          </a:ln>
          <a:extLst>
            <a:ext uri="{C572A759-6A51-4108-AA02-DFA0A04FC94B}">
              <ma14:wrappingTextBoxFlag xmlns="" xmlns:ma14="http://schemas.microsoft.com/office/mac/drawingml/2011/main" val="1"/>
            </a:ext>
          </a:extLst>
        </p:spPr>
        <p:txBody>
          <a:bodyPr lIns="50800" tIns="50800" rIns="50800" bIns="50800" anchor="b">
            <a:normAutofit/>
          </a:bodyPr>
          <a:lstStyle/>
          <a:p>
            <a:pPr algn="ctr">
              <a:lnSpc>
                <a:spcPct val="80000"/>
              </a:lnSpc>
              <a:spcBef>
                <a:spcPts val="0"/>
              </a:spcBef>
              <a:defRPr sz="2800" cap="all">
                <a:solidFill>
                  <a:srgbClr val="FFFFFF"/>
                </a:solidFill>
                <a:latin typeface="+mn-lt"/>
                <a:ea typeface="+mn-ea"/>
                <a:cs typeface="+mn-cs"/>
                <a:sym typeface="DIN Condensed"/>
              </a:defRPr>
            </a:pPr>
            <a:r>
              <a:rPr sz="4800" cap="all" dirty="0">
                <a:solidFill>
                  <a:srgbClr val="FFFFFF"/>
                </a:solidFill>
                <a:latin typeface="DIN Condensed"/>
                <a:ea typeface="+mn-ea"/>
                <a:cs typeface="+mn-cs"/>
                <a:sym typeface="DIN Condensed"/>
              </a:rPr>
              <a:t>IEP</a:t>
            </a:r>
            <a:r>
              <a:rPr lang="en-GB" sz="4800" cap="all" dirty="0">
                <a:solidFill>
                  <a:srgbClr val="FFFFFF"/>
                </a:solidFill>
                <a:latin typeface="DIN Condensed"/>
                <a:ea typeface="+mn-ea"/>
                <a:cs typeface="+mn-cs"/>
                <a:sym typeface="DIN Condensed"/>
              </a:rPr>
              <a:t> analysis</a:t>
            </a:r>
            <a:r>
              <a:rPr sz="2800" cap="all" dirty="0">
                <a:solidFill>
                  <a:srgbClr val="FFFFFF"/>
                </a:solidFill>
                <a:latin typeface="DIN Condensed"/>
                <a:ea typeface="+mn-ea"/>
                <a:cs typeface="+mn-cs"/>
                <a:sym typeface="DIN Condensed"/>
              </a:rPr>
              <a:t>                                                                </a:t>
            </a:r>
          </a:p>
        </p:txBody>
      </p:sp>
      <p:sp>
        <p:nvSpPr>
          <p:cNvPr id="381" name="Average IEP Achievement"/>
          <p:cNvSpPr/>
          <p:nvPr/>
        </p:nvSpPr>
        <p:spPr>
          <a:xfrm>
            <a:off x="5707417" y="1426726"/>
            <a:ext cx="1474763" cy="31803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b="1">
                <a:latin typeface="Avenir Next"/>
                <a:ea typeface="Avenir Next"/>
                <a:cs typeface="Avenir Next"/>
                <a:sym typeface="Avenir Next"/>
              </a:defRPr>
            </a:lvl1pPr>
          </a:lstStyle>
          <a:p>
            <a:r>
              <a:rPr lang="en-GB" sz="1400" dirty="0"/>
              <a:t>Cohort Analysis</a:t>
            </a:r>
            <a:endParaRPr sz="1400" dirty="0"/>
          </a:p>
        </p:txBody>
      </p:sp>
      <p:sp>
        <p:nvSpPr>
          <p:cNvPr id="12" name="Slide Number Placeholder 2"/>
          <p:cNvSpPr>
            <a:spLocks noGrp="1"/>
          </p:cNvSpPr>
          <p:nvPr>
            <p:ph type="sldNum" sz="quarter" idx="2"/>
          </p:nvPr>
        </p:nvSpPr>
        <p:spPr>
          <a:xfrm>
            <a:off x="12351332" y="203200"/>
            <a:ext cx="445635" cy="398058"/>
          </a:xfrm>
        </p:spPr>
        <p:txBody>
          <a:bodyPr/>
          <a:lstStyle/>
          <a:p>
            <a:r>
              <a:rPr lang="en-GB" dirty="0"/>
              <a:t>28</a:t>
            </a:r>
          </a:p>
        </p:txBody>
      </p:sp>
      <p:graphicFrame>
        <p:nvGraphicFramePr>
          <p:cNvPr id="4" name="Chart 3"/>
          <p:cNvGraphicFramePr/>
          <p:nvPr>
            <p:extLst>
              <p:ext uri="{D42A27DB-BD31-4B8C-83A1-F6EECF244321}">
                <p14:modId xmlns:p14="http://schemas.microsoft.com/office/powerpoint/2010/main" val="2701905348"/>
              </p:ext>
            </p:extLst>
          </p:nvPr>
        </p:nvGraphicFramePr>
        <p:xfrm>
          <a:off x="1292772" y="1986845"/>
          <a:ext cx="10452537" cy="527120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68132621"/>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IEP Target Progress"/>
          <p:cNvSpPr/>
          <p:nvPr/>
        </p:nvSpPr>
        <p:spPr>
          <a:xfrm>
            <a:off x="-23952" y="394888"/>
            <a:ext cx="7689824" cy="820788"/>
          </a:xfrm>
          <a:prstGeom prst="rect">
            <a:avLst/>
          </a:prstGeom>
          <a:solidFill>
            <a:schemeClr val="accent3">
              <a:lumMod val="60000"/>
              <a:lumOff val="40000"/>
            </a:schemeClr>
          </a:solidFill>
          <a:ln w="12700">
            <a:miter lim="400000"/>
          </a:ln>
          <a:extLst>
            <a:ext uri="{C572A759-6A51-4108-AA02-DFA0A04FC94B}">
              <ma14:wrappingTextBoxFlag xmlns="" xmlns:ma14="http://schemas.microsoft.com/office/mac/drawingml/2011/main" val="1"/>
            </a:ext>
          </a:extLst>
        </p:spPr>
        <p:txBody>
          <a:bodyPr lIns="50800" tIns="50800" rIns="50800" bIns="50800" anchor="b">
            <a:normAutofit fontScale="77500" lnSpcReduction="20000"/>
          </a:bodyPr>
          <a:lstStyle/>
          <a:p>
            <a:pPr algn="ctr">
              <a:lnSpc>
                <a:spcPct val="80000"/>
              </a:lnSpc>
              <a:spcBef>
                <a:spcPts val="0"/>
              </a:spcBef>
              <a:defRPr sz="2800" cap="all">
                <a:solidFill>
                  <a:srgbClr val="FFFFFF"/>
                </a:solidFill>
                <a:latin typeface="+mn-lt"/>
                <a:ea typeface="+mn-ea"/>
                <a:cs typeface="+mn-cs"/>
                <a:sym typeface="DIN Condensed"/>
              </a:defRPr>
            </a:pPr>
            <a:r>
              <a:rPr lang="en-GB" sz="4800" cap="all" dirty="0">
                <a:solidFill>
                  <a:srgbClr val="FFFFFF"/>
                </a:solidFill>
                <a:latin typeface="DIN Condensed"/>
                <a:ea typeface="+mn-ea"/>
                <a:cs typeface="+mn-cs"/>
                <a:sym typeface="DIN Condensed"/>
              </a:rPr>
              <a:t>Individual Pupil Journey</a:t>
            </a:r>
          </a:p>
          <a:p>
            <a:pPr algn="ctr">
              <a:lnSpc>
                <a:spcPct val="80000"/>
              </a:lnSpc>
              <a:spcBef>
                <a:spcPts val="0"/>
              </a:spcBef>
              <a:defRPr sz="2800" cap="all">
                <a:solidFill>
                  <a:srgbClr val="FFFFFF"/>
                </a:solidFill>
                <a:latin typeface="+mn-lt"/>
                <a:ea typeface="+mn-ea"/>
                <a:cs typeface="+mn-cs"/>
                <a:sym typeface="DIN Condensed"/>
              </a:defRPr>
            </a:pPr>
            <a:r>
              <a:rPr lang="en-GB" sz="4800" cap="all" dirty="0">
                <a:solidFill>
                  <a:srgbClr val="FFFFFF"/>
                </a:solidFill>
                <a:latin typeface="DIN Condensed"/>
                <a:ea typeface="+mn-ea"/>
                <a:cs typeface="+mn-cs"/>
                <a:sym typeface="DIN Condensed"/>
              </a:rPr>
              <a:t>-Reading</a:t>
            </a:r>
            <a:endParaRPr sz="2800" cap="all" dirty="0">
              <a:solidFill>
                <a:srgbClr val="FFFFFF"/>
              </a:solidFill>
              <a:latin typeface="DIN Condensed"/>
              <a:ea typeface="+mn-ea"/>
              <a:cs typeface="+mn-cs"/>
              <a:sym typeface="DIN Condensed"/>
            </a:endParaRPr>
          </a:p>
        </p:txBody>
      </p:sp>
      <p:sp>
        <p:nvSpPr>
          <p:cNvPr id="381" name="Average IEP Achievement"/>
          <p:cNvSpPr/>
          <p:nvPr/>
        </p:nvSpPr>
        <p:spPr>
          <a:xfrm>
            <a:off x="8356666" y="897640"/>
            <a:ext cx="4119718" cy="31803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b="1">
                <a:latin typeface="Avenir Next"/>
                <a:ea typeface="Avenir Next"/>
                <a:cs typeface="Avenir Next"/>
                <a:sym typeface="Avenir Next"/>
              </a:defRPr>
            </a:lvl1pPr>
          </a:lstStyle>
          <a:p>
            <a:r>
              <a:rPr lang="en-GB" sz="1400" dirty="0"/>
              <a:t>School Leavers – Duration of time at Riverbank</a:t>
            </a:r>
            <a:endParaRPr sz="1400" dirty="0"/>
          </a:p>
        </p:txBody>
      </p:sp>
      <p:sp>
        <p:nvSpPr>
          <p:cNvPr id="12" name="Slide Number Placeholder 2"/>
          <p:cNvSpPr>
            <a:spLocks noGrp="1"/>
          </p:cNvSpPr>
          <p:nvPr>
            <p:ph type="sldNum" sz="quarter" idx="2"/>
          </p:nvPr>
        </p:nvSpPr>
        <p:spPr>
          <a:xfrm>
            <a:off x="12351332" y="203200"/>
            <a:ext cx="445635" cy="398058"/>
          </a:xfrm>
        </p:spPr>
        <p:txBody>
          <a:bodyPr/>
          <a:lstStyle/>
          <a:p>
            <a:r>
              <a:rPr lang="en-GB" dirty="0"/>
              <a:t>28</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599" y="1411595"/>
            <a:ext cx="12568367" cy="32937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598" y="4862371"/>
            <a:ext cx="12601521" cy="33881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8" name="Targets are appropriate and sufficiently challenging and lead to pupils making very good progress. Individual Education Plans (IEP’s) are written 3 times a year by teachers. In order to measure effective progress, individual targets are categorised as mastered, engaged and experienced. During this academic year our pupils have continued to make good progress in their IEP targets. Every department has seen an improvement."/>
          <p:cNvSpPr/>
          <p:nvPr/>
        </p:nvSpPr>
        <p:spPr>
          <a:xfrm>
            <a:off x="371536" y="8602187"/>
            <a:ext cx="12146526" cy="841256"/>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spcBef>
                <a:spcPts val="2800"/>
              </a:spcBef>
              <a:defRPr sz="1600"/>
            </a:pPr>
            <a:r>
              <a:rPr lang="en-GB" sz="1600" b="1" dirty="0">
                <a:solidFill>
                  <a:srgbClr val="8ABE5E">
                    <a:lumMod val="50000"/>
                  </a:srgbClr>
                </a:solidFill>
                <a:latin typeface="Avenir Next"/>
                <a:ea typeface="Avenir Next"/>
                <a:cs typeface="Avenir Next"/>
                <a:sym typeface="Avenir Next"/>
              </a:rPr>
              <a:t>All year 6 learners have made significant progress during their time at Riverbank School</a:t>
            </a:r>
            <a:r>
              <a:rPr sz="1600" dirty="0"/>
              <a:t>. </a:t>
            </a:r>
            <a:r>
              <a:rPr lang="en-GB" sz="1600" dirty="0"/>
              <a:t>Progress is a lot more obvious within the first few years at Riverbank (top graph) and as expected, it plateaus slightly towards the higher end of the P-scale assessment framework and national curriculum levels. </a:t>
            </a:r>
            <a:endParaRPr sz="1600" dirty="0">
              <a:solidFill>
                <a:srgbClr val="FF0000"/>
              </a:solidFill>
            </a:endParaRPr>
          </a:p>
        </p:txBody>
      </p:sp>
    </p:spTree>
    <p:extLst>
      <p:ext uri="{BB962C8B-B14F-4D97-AF65-F5344CB8AC3E}">
        <p14:creationId xmlns:p14="http://schemas.microsoft.com/office/powerpoint/2010/main" val="1429465888"/>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IEP Target Progress"/>
          <p:cNvSpPr/>
          <p:nvPr/>
        </p:nvSpPr>
        <p:spPr>
          <a:xfrm>
            <a:off x="-23952" y="394888"/>
            <a:ext cx="7689824" cy="820788"/>
          </a:xfrm>
          <a:prstGeom prst="rect">
            <a:avLst/>
          </a:prstGeom>
          <a:solidFill>
            <a:schemeClr val="accent3">
              <a:lumMod val="60000"/>
              <a:lumOff val="40000"/>
            </a:schemeClr>
          </a:solidFill>
          <a:ln w="12700">
            <a:miter lim="400000"/>
          </a:ln>
          <a:extLst>
            <a:ext uri="{C572A759-6A51-4108-AA02-DFA0A04FC94B}">
              <ma14:wrappingTextBoxFlag xmlns="" xmlns:ma14="http://schemas.microsoft.com/office/mac/drawingml/2011/main" val="1"/>
            </a:ext>
          </a:extLst>
        </p:spPr>
        <p:txBody>
          <a:bodyPr lIns="50800" tIns="50800" rIns="50800" bIns="50800" anchor="b">
            <a:normAutofit fontScale="77500" lnSpcReduction="20000"/>
          </a:bodyPr>
          <a:lstStyle/>
          <a:p>
            <a:pPr algn="ctr">
              <a:lnSpc>
                <a:spcPct val="80000"/>
              </a:lnSpc>
              <a:spcBef>
                <a:spcPts val="0"/>
              </a:spcBef>
              <a:defRPr sz="2800" cap="all">
                <a:solidFill>
                  <a:srgbClr val="FFFFFF"/>
                </a:solidFill>
                <a:latin typeface="+mn-lt"/>
                <a:ea typeface="+mn-ea"/>
                <a:cs typeface="+mn-cs"/>
                <a:sym typeface="DIN Condensed"/>
              </a:defRPr>
            </a:pPr>
            <a:r>
              <a:rPr lang="en-GB" sz="4800" cap="all" dirty="0">
                <a:solidFill>
                  <a:srgbClr val="FFFFFF"/>
                </a:solidFill>
                <a:latin typeface="DIN Condensed"/>
                <a:ea typeface="+mn-ea"/>
                <a:cs typeface="+mn-cs"/>
                <a:sym typeface="DIN Condensed"/>
              </a:rPr>
              <a:t>Individual Pupil Journey</a:t>
            </a:r>
          </a:p>
          <a:p>
            <a:pPr algn="ctr">
              <a:lnSpc>
                <a:spcPct val="80000"/>
              </a:lnSpc>
              <a:spcBef>
                <a:spcPts val="0"/>
              </a:spcBef>
              <a:defRPr sz="2800" cap="all">
                <a:solidFill>
                  <a:srgbClr val="FFFFFF"/>
                </a:solidFill>
                <a:latin typeface="+mn-lt"/>
                <a:ea typeface="+mn-ea"/>
                <a:cs typeface="+mn-cs"/>
                <a:sym typeface="DIN Condensed"/>
              </a:defRPr>
            </a:pPr>
            <a:r>
              <a:rPr lang="en-GB" sz="4800" cap="all" dirty="0">
                <a:solidFill>
                  <a:srgbClr val="FFFFFF"/>
                </a:solidFill>
                <a:latin typeface="DIN Condensed"/>
                <a:ea typeface="+mn-ea"/>
                <a:cs typeface="+mn-cs"/>
                <a:sym typeface="DIN Condensed"/>
              </a:rPr>
              <a:t>-writing</a:t>
            </a:r>
            <a:endParaRPr sz="2800" cap="all" dirty="0">
              <a:solidFill>
                <a:srgbClr val="FFFFFF"/>
              </a:solidFill>
              <a:latin typeface="DIN Condensed"/>
              <a:ea typeface="+mn-ea"/>
              <a:cs typeface="+mn-cs"/>
              <a:sym typeface="DIN Condensed"/>
            </a:endParaRPr>
          </a:p>
        </p:txBody>
      </p:sp>
      <p:sp>
        <p:nvSpPr>
          <p:cNvPr id="381" name="Average IEP Achievement"/>
          <p:cNvSpPr/>
          <p:nvPr/>
        </p:nvSpPr>
        <p:spPr>
          <a:xfrm>
            <a:off x="8356666" y="897640"/>
            <a:ext cx="4119718" cy="31803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b="1">
                <a:latin typeface="Avenir Next"/>
                <a:ea typeface="Avenir Next"/>
                <a:cs typeface="Avenir Next"/>
                <a:sym typeface="Avenir Next"/>
              </a:defRPr>
            </a:lvl1pPr>
          </a:lstStyle>
          <a:p>
            <a:r>
              <a:rPr lang="en-GB" sz="1400" dirty="0"/>
              <a:t>School Leavers – Duration of time at Riverbank</a:t>
            </a:r>
            <a:endParaRPr sz="1400" dirty="0"/>
          </a:p>
        </p:txBody>
      </p:sp>
      <p:sp>
        <p:nvSpPr>
          <p:cNvPr id="12" name="Slide Number Placeholder 2"/>
          <p:cNvSpPr>
            <a:spLocks noGrp="1"/>
          </p:cNvSpPr>
          <p:nvPr>
            <p:ph type="sldNum" sz="quarter" idx="2"/>
          </p:nvPr>
        </p:nvSpPr>
        <p:spPr>
          <a:xfrm>
            <a:off x="12351332" y="203200"/>
            <a:ext cx="445635" cy="398058"/>
          </a:xfrm>
        </p:spPr>
        <p:txBody>
          <a:bodyPr/>
          <a:lstStyle/>
          <a:p>
            <a:r>
              <a:rPr lang="en-GB" dirty="0"/>
              <a:t>28</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597" y="1371599"/>
            <a:ext cx="12601521" cy="33459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597" y="4876799"/>
            <a:ext cx="12568370" cy="33530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8" name="Targets are appropriate and sufficiently challenging and lead to pupils making very good progress. Individual Education Plans (IEP’s) are written 3 times a year by teachers. In order to measure effective progress, individual targets are categorised as mastered, engaged and experienced. During this academic year our pupils have continued to make good progress in their IEP targets. Every department has seen an improvement."/>
          <p:cNvSpPr/>
          <p:nvPr/>
        </p:nvSpPr>
        <p:spPr>
          <a:xfrm>
            <a:off x="371536" y="8725297"/>
            <a:ext cx="12146526" cy="59503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spcBef>
                <a:spcPts val="2800"/>
              </a:spcBef>
              <a:defRPr sz="1600"/>
            </a:pPr>
            <a:r>
              <a:rPr lang="en-GB" sz="1600" b="1" dirty="0">
                <a:solidFill>
                  <a:srgbClr val="8ABE5E">
                    <a:lumMod val="50000"/>
                  </a:srgbClr>
                </a:solidFill>
                <a:latin typeface="Avenir Next"/>
                <a:ea typeface="Avenir Next"/>
                <a:cs typeface="Avenir Next"/>
                <a:sym typeface="Avenir Next"/>
              </a:rPr>
              <a:t>All year 6 learners have made significant progress during their time at Riverbank School</a:t>
            </a:r>
            <a:r>
              <a:rPr sz="1600" dirty="0"/>
              <a:t>. </a:t>
            </a:r>
            <a:r>
              <a:rPr lang="en-GB" sz="1600" dirty="0"/>
              <a:t>Progress is a lot more obvious within the first few years at Riverbank (top graph) and as expected, it plateaus slightly towards the higher end of the P-scale assessment framework. </a:t>
            </a:r>
            <a:endParaRPr sz="1600" dirty="0">
              <a:solidFill>
                <a:srgbClr val="FF0000"/>
              </a:solidFill>
            </a:endParaRPr>
          </a:p>
        </p:txBody>
      </p:sp>
    </p:spTree>
    <p:extLst>
      <p:ext uri="{BB962C8B-B14F-4D97-AF65-F5344CB8AC3E}">
        <p14:creationId xmlns:p14="http://schemas.microsoft.com/office/powerpoint/2010/main" val="2547854664"/>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Targets are appropriate and sufficiently challenging and lead to pupils making very good progress. Individual Education Plans (IEP’s) are written 3 times a year by teachers. In order to measure effective progress, individual targets are categorised as mastered, engaged and experienced. During this academic year our pupils have continued to make good progress in their IEP targets. Every department has seen an improvement."/>
          <p:cNvSpPr/>
          <p:nvPr/>
        </p:nvSpPr>
        <p:spPr>
          <a:xfrm>
            <a:off x="371536" y="8479076"/>
            <a:ext cx="12146526" cy="108747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spcBef>
                <a:spcPts val="2800"/>
              </a:spcBef>
              <a:defRPr sz="1600"/>
            </a:pPr>
            <a:r>
              <a:rPr lang="en-GB" sz="1600" b="1" dirty="0">
                <a:solidFill>
                  <a:srgbClr val="8ABE5E">
                    <a:lumMod val="50000"/>
                  </a:srgbClr>
                </a:solidFill>
                <a:latin typeface="Avenir Next"/>
                <a:ea typeface="Avenir Next"/>
                <a:cs typeface="Avenir Next"/>
                <a:sym typeface="Avenir Next"/>
              </a:rPr>
              <a:t>All year 6 learners have made significant progress during their time at Riverbank School</a:t>
            </a:r>
            <a:r>
              <a:rPr sz="1600" dirty="0"/>
              <a:t>. </a:t>
            </a:r>
            <a:r>
              <a:rPr lang="en-GB" sz="1600" dirty="0"/>
              <a:t>The bottom graph has been split as although all learners began their years at Riverbank (top graph) along the same journey, for the more able learners this diverts to a slightly different assessment pathway under the umbrella of ‘</a:t>
            </a:r>
            <a:r>
              <a:rPr lang="en-GB" sz="1600" dirty="0" err="1"/>
              <a:t>Oracy</a:t>
            </a:r>
            <a:r>
              <a:rPr lang="en-GB" sz="1600" dirty="0"/>
              <a:t>’ once the get to a certain point along their learning journey. As expected, rate of progress plateaued slightly towards the higher end of the P-scale assessment framework. </a:t>
            </a:r>
            <a:endParaRPr sz="1600" dirty="0">
              <a:solidFill>
                <a:srgbClr val="FF0000"/>
              </a:solidFill>
            </a:endParaRPr>
          </a:p>
        </p:txBody>
      </p:sp>
      <p:sp>
        <p:nvSpPr>
          <p:cNvPr id="380" name="IEP Target Progress"/>
          <p:cNvSpPr/>
          <p:nvPr/>
        </p:nvSpPr>
        <p:spPr>
          <a:xfrm>
            <a:off x="-23952" y="394888"/>
            <a:ext cx="7689824" cy="820788"/>
          </a:xfrm>
          <a:prstGeom prst="rect">
            <a:avLst/>
          </a:prstGeom>
          <a:solidFill>
            <a:schemeClr val="accent3">
              <a:lumMod val="60000"/>
              <a:lumOff val="40000"/>
            </a:schemeClr>
          </a:solidFill>
          <a:ln w="12700">
            <a:miter lim="400000"/>
          </a:ln>
          <a:extLst>
            <a:ext uri="{C572A759-6A51-4108-AA02-DFA0A04FC94B}">
              <ma14:wrappingTextBoxFlag xmlns="" xmlns:ma14="http://schemas.microsoft.com/office/mac/drawingml/2011/main" val="1"/>
            </a:ext>
          </a:extLst>
        </p:spPr>
        <p:txBody>
          <a:bodyPr lIns="50800" tIns="50800" rIns="50800" bIns="50800" anchor="b">
            <a:normAutofit fontScale="77500" lnSpcReduction="20000"/>
          </a:bodyPr>
          <a:lstStyle/>
          <a:p>
            <a:pPr algn="ctr">
              <a:lnSpc>
                <a:spcPct val="80000"/>
              </a:lnSpc>
              <a:spcBef>
                <a:spcPts val="0"/>
              </a:spcBef>
              <a:defRPr sz="2800" cap="all">
                <a:solidFill>
                  <a:srgbClr val="FFFFFF"/>
                </a:solidFill>
                <a:latin typeface="+mn-lt"/>
                <a:ea typeface="+mn-ea"/>
                <a:cs typeface="+mn-cs"/>
                <a:sym typeface="DIN Condensed"/>
              </a:defRPr>
            </a:pPr>
            <a:r>
              <a:rPr lang="en-GB" sz="4800" cap="all" dirty="0">
                <a:solidFill>
                  <a:srgbClr val="FFFFFF"/>
                </a:solidFill>
                <a:latin typeface="DIN Condensed"/>
                <a:ea typeface="+mn-ea"/>
                <a:cs typeface="+mn-cs"/>
                <a:sym typeface="DIN Condensed"/>
              </a:rPr>
              <a:t>Individual Pupil Journey</a:t>
            </a:r>
          </a:p>
          <a:p>
            <a:pPr algn="ctr">
              <a:lnSpc>
                <a:spcPct val="80000"/>
              </a:lnSpc>
              <a:spcBef>
                <a:spcPts val="0"/>
              </a:spcBef>
              <a:defRPr sz="2800" cap="all">
                <a:solidFill>
                  <a:srgbClr val="FFFFFF"/>
                </a:solidFill>
                <a:latin typeface="+mn-lt"/>
                <a:ea typeface="+mn-ea"/>
                <a:cs typeface="+mn-cs"/>
                <a:sym typeface="DIN Condensed"/>
              </a:defRPr>
            </a:pPr>
            <a:r>
              <a:rPr lang="en-GB" sz="4800" cap="all" dirty="0">
                <a:solidFill>
                  <a:srgbClr val="FFFFFF"/>
                </a:solidFill>
                <a:latin typeface="DIN Condensed"/>
                <a:ea typeface="+mn-ea"/>
                <a:cs typeface="+mn-cs"/>
                <a:sym typeface="DIN Condensed"/>
              </a:rPr>
              <a:t>-</a:t>
            </a:r>
            <a:r>
              <a:rPr lang="en-GB" sz="4800" cap="all" dirty="0" err="1">
                <a:solidFill>
                  <a:srgbClr val="FFFFFF"/>
                </a:solidFill>
                <a:latin typeface="DIN Condensed"/>
                <a:ea typeface="+mn-ea"/>
                <a:cs typeface="+mn-cs"/>
                <a:sym typeface="DIN Condensed"/>
              </a:rPr>
              <a:t>oracy</a:t>
            </a:r>
            <a:endParaRPr sz="2800" cap="all" dirty="0">
              <a:solidFill>
                <a:srgbClr val="FFFFFF"/>
              </a:solidFill>
              <a:latin typeface="DIN Condensed"/>
              <a:ea typeface="+mn-ea"/>
              <a:cs typeface="+mn-cs"/>
              <a:sym typeface="DIN Condensed"/>
            </a:endParaRPr>
          </a:p>
        </p:txBody>
      </p:sp>
      <p:sp>
        <p:nvSpPr>
          <p:cNvPr id="381" name="Average IEP Achievement"/>
          <p:cNvSpPr/>
          <p:nvPr/>
        </p:nvSpPr>
        <p:spPr>
          <a:xfrm>
            <a:off x="8356666" y="897640"/>
            <a:ext cx="4119718" cy="31803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b="1">
                <a:latin typeface="Avenir Next"/>
                <a:ea typeface="Avenir Next"/>
                <a:cs typeface="Avenir Next"/>
                <a:sym typeface="Avenir Next"/>
              </a:defRPr>
            </a:lvl1pPr>
          </a:lstStyle>
          <a:p>
            <a:r>
              <a:rPr lang="en-GB" sz="1400" dirty="0"/>
              <a:t>School Leavers – Duration of time at Riverbank</a:t>
            </a:r>
            <a:endParaRPr sz="1400" dirty="0"/>
          </a:p>
        </p:txBody>
      </p:sp>
      <p:sp>
        <p:nvSpPr>
          <p:cNvPr id="12" name="Slide Number Placeholder 2"/>
          <p:cNvSpPr>
            <a:spLocks noGrp="1"/>
          </p:cNvSpPr>
          <p:nvPr>
            <p:ph type="sldNum" sz="quarter" idx="2"/>
          </p:nvPr>
        </p:nvSpPr>
        <p:spPr>
          <a:xfrm>
            <a:off x="12351332" y="203200"/>
            <a:ext cx="445635" cy="398058"/>
          </a:xfrm>
        </p:spPr>
        <p:txBody>
          <a:bodyPr/>
          <a:lstStyle/>
          <a:p>
            <a:r>
              <a:rPr lang="en-GB" dirty="0"/>
              <a:t>28</a:t>
            </a: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508" y="1406220"/>
            <a:ext cx="12576459" cy="33038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503" y="6140523"/>
            <a:ext cx="12584991" cy="2133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078"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b="15391"/>
          <a:stretch/>
        </p:blipFill>
        <p:spPr bwMode="auto">
          <a:xfrm>
            <a:off x="228503" y="4864646"/>
            <a:ext cx="12568464" cy="10572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845493094"/>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IEP Target Progress"/>
          <p:cNvSpPr/>
          <p:nvPr/>
        </p:nvSpPr>
        <p:spPr>
          <a:xfrm>
            <a:off x="-23952" y="394888"/>
            <a:ext cx="7689824" cy="820788"/>
          </a:xfrm>
          <a:prstGeom prst="rect">
            <a:avLst/>
          </a:prstGeom>
          <a:solidFill>
            <a:schemeClr val="accent3">
              <a:lumMod val="60000"/>
              <a:lumOff val="40000"/>
            </a:schemeClr>
          </a:solidFill>
          <a:ln w="12700">
            <a:miter lim="400000"/>
          </a:ln>
          <a:extLst>
            <a:ext uri="{C572A759-6A51-4108-AA02-DFA0A04FC94B}">
              <ma14:wrappingTextBoxFlag xmlns="" xmlns:ma14="http://schemas.microsoft.com/office/mac/drawingml/2011/main" val="1"/>
            </a:ext>
          </a:extLst>
        </p:spPr>
        <p:txBody>
          <a:bodyPr lIns="50800" tIns="50800" rIns="50800" bIns="50800" anchor="b">
            <a:normAutofit fontScale="77500" lnSpcReduction="20000"/>
          </a:bodyPr>
          <a:lstStyle/>
          <a:p>
            <a:pPr algn="ctr">
              <a:lnSpc>
                <a:spcPct val="80000"/>
              </a:lnSpc>
              <a:spcBef>
                <a:spcPts val="0"/>
              </a:spcBef>
              <a:defRPr sz="2800" cap="all">
                <a:solidFill>
                  <a:srgbClr val="FFFFFF"/>
                </a:solidFill>
                <a:latin typeface="+mn-lt"/>
                <a:ea typeface="+mn-ea"/>
                <a:cs typeface="+mn-cs"/>
                <a:sym typeface="DIN Condensed"/>
              </a:defRPr>
            </a:pPr>
            <a:r>
              <a:rPr lang="en-GB" sz="4800" cap="all" dirty="0">
                <a:solidFill>
                  <a:srgbClr val="FFFFFF"/>
                </a:solidFill>
                <a:latin typeface="DIN Condensed"/>
                <a:ea typeface="+mn-ea"/>
                <a:cs typeface="+mn-cs"/>
                <a:sym typeface="DIN Condensed"/>
              </a:rPr>
              <a:t>Individual Pupil Journey</a:t>
            </a:r>
          </a:p>
          <a:p>
            <a:pPr algn="ctr">
              <a:lnSpc>
                <a:spcPct val="80000"/>
              </a:lnSpc>
              <a:spcBef>
                <a:spcPts val="0"/>
              </a:spcBef>
              <a:defRPr sz="2800" cap="all">
                <a:solidFill>
                  <a:srgbClr val="FFFFFF"/>
                </a:solidFill>
                <a:latin typeface="+mn-lt"/>
                <a:ea typeface="+mn-ea"/>
                <a:cs typeface="+mn-cs"/>
                <a:sym typeface="DIN Condensed"/>
              </a:defRPr>
            </a:pPr>
            <a:r>
              <a:rPr lang="en-GB" sz="4800" cap="all" dirty="0">
                <a:solidFill>
                  <a:srgbClr val="FFFFFF"/>
                </a:solidFill>
                <a:latin typeface="DIN Condensed"/>
                <a:ea typeface="+mn-ea"/>
                <a:cs typeface="+mn-cs"/>
                <a:sym typeface="DIN Condensed"/>
              </a:rPr>
              <a:t>-Mathematics</a:t>
            </a:r>
            <a:endParaRPr sz="2800" cap="all" dirty="0">
              <a:solidFill>
                <a:srgbClr val="FFFFFF"/>
              </a:solidFill>
              <a:latin typeface="DIN Condensed"/>
              <a:ea typeface="+mn-ea"/>
              <a:cs typeface="+mn-cs"/>
              <a:sym typeface="DIN Condensed"/>
            </a:endParaRPr>
          </a:p>
        </p:txBody>
      </p:sp>
      <p:sp>
        <p:nvSpPr>
          <p:cNvPr id="381" name="Average IEP Achievement"/>
          <p:cNvSpPr/>
          <p:nvPr/>
        </p:nvSpPr>
        <p:spPr>
          <a:xfrm>
            <a:off x="8356666" y="897640"/>
            <a:ext cx="4119718" cy="31803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b="1">
                <a:latin typeface="Avenir Next"/>
                <a:ea typeface="Avenir Next"/>
                <a:cs typeface="Avenir Next"/>
                <a:sym typeface="Avenir Next"/>
              </a:defRPr>
            </a:lvl1pPr>
          </a:lstStyle>
          <a:p>
            <a:r>
              <a:rPr lang="en-GB" sz="1400" dirty="0"/>
              <a:t>School Leavers – Duration of time at Riverbank</a:t>
            </a:r>
            <a:endParaRPr sz="1400" dirty="0"/>
          </a:p>
        </p:txBody>
      </p:sp>
      <p:sp>
        <p:nvSpPr>
          <p:cNvPr id="12" name="Slide Number Placeholder 2"/>
          <p:cNvSpPr>
            <a:spLocks noGrp="1"/>
          </p:cNvSpPr>
          <p:nvPr>
            <p:ph type="sldNum" sz="quarter" idx="2"/>
          </p:nvPr>
        </p:nvSpPr>
        <p:spPr>
          <a:xfrm>
            <a:off x="12351332" y="203200"/>
            <a:ext cx="445635" cy="398058"/>
          </a:xfrm>
        </p:spPr>
        <p:txBody>
          <a:bodyPr/>
          <a:lstStyle/>
          <a:p>
            <a:r>
              <a:rPr lang="en-GB" dirty="0"/>
              <a:t>28</a:t>
            </a:r>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910" y="4876800"/>
            <a:ext cx="12577057" cy="33538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910" y="1368189"/>
            <a:ext cx="12577057" cy="33466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8" name="Targets are appropriate and sufficiently challenging and lead to pupils making very good progress. Individual Education Plans (IEP’s) are written 3 times a year by teachers. In order to measure effective progress, individual targets are categorised as mastered, engaged and experienced. During this academic year our pupils have continued to make good progress in their IEP targets. Every department has seen an improvement."/>
          <p:cNvSpPr/>
          <p:nvPr/>
        </p:nvSpPr>
        <p:spPr>
          <a:xfrm>
            <a:off x="371536" y="8725297"/>
            <a:ext cx="12146526" cy="59503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spcBef>
                <a:spcPts val="2800"/>
              </a:spcBef>
              <a:defRPr sz="1600"/>
            </a:pPr>
            <a:r>
              <a:rPr lang="en-GB" sz="1600" b="1" dirty="0">
                <a:solidFill>
                  <a:srgbClr val="8ABE5E">
                    <a:lumMod val="50000"/>
                  </a:srgbClr>
                </a:solidFill>
                <a:latin typeface="Avenir Next"/>
                <a:ea typeface="Avenir Next"/>
                <a:cs typeface="Avenir Next"/>
                <a:sym typeface="Avenir Next"/>
              </a:rPr>
              <a:t>All year 6 learners have made significant progress during their time at Riverbank School</a:t>
            </a:r>
            <a:r>
              <a:rPr sz="1600" dirty="0"/>
              <a:t>. </a:t>
            </a:r>
            <a:r>
              <a:rPr lang="en-GB" sz="1600" dirty="0"/>
              <a:t>Progress is a lot more obvious within the first few years at Riverbank (top graph) and as expected, it plateaus slightly towards the higher end of the P-scale assessment framework. </a:t>
            </a:r>
            <a:endParaRPr sz="1600" dirty="0">
              <a:solidFill>
                <a:srgbClr val="FF0000"/>
              </a:solidFill>
            </a:endParaRPr>
          </a:p>
        </p:txBody>
      </p:sp>
    </p:spTree>
    <p:extLst>
      <p:ext uri="{BB962C8B-B14F-4D97-AF65-F5344CB8AC3E}">
        <p14:creationId xmlns:p14="http://schemas.microsoft.com/office/powerpoint/2010/main" val="2604985816"/>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IEP Target Progress"/>
          <p:cNvSpPr/>
          <p:nvPr/>
        </p:nvSpPr>
        <p:spPr>
          <a:xfrm>
            <a:off x="-23952" y="394888"/>
            <a:ext cx="7689824" cy="820788"/>
          </a:xfrm>
          <a:prstGeom prst="rect">
            <a:avLst/>
          </a:prstGeom>
          <a:solidFill>
            <a:schemeClr val="accent3">
              <a:lumMod val="60000"/>
              <a:lumOff val="40000"/>
            </a:schemeClr>
          </a:solidFill>
          <a:ln w="12700">
            <a:miter lim="400000"/>
          </a:ln>
          <a:extLst>
            <a:ext uri="{C572A759-6A51-4108-AA02-DFA0A04FC94B}">
              <ma14:wrappingTextBoxFlag xmlns="" xmlns:ma14="http://schemas.microsoft.com/office/mac/drawingml/2011/main" val="1"/>
            </a:ext>
          </a:extLst>
        </p:spPr>
        <p:txBody>
          <a:bodyPr lIns="50800" tIns="50800" rIns="50800" bIns="50800" anchor="b">
            <a:normAutofit fontScale="77500" lnSpcReduction="20000"/>
          </a:bodyPr>
          <a:lstStyle/>
          <a:p>
            <a:pPr algn="ctr">
              <a:lnSpc>
                <a:spcPct val="80000"/>
              </a:lnSpc>
              <a:spcBef>
                <a:spcPts val="0"/>
              </a:spcBef>
              <a:defRPr sz="2800" cap="all">
                <a:solidFill>
                  <a:srgbClr val="FFFFFF"/>
                </a:solidFill>
                <a:latin typeface="+mn-lt"/>
                <a:ea typeface="+mn-ea"/>
                <a:cs typeface="+mn-cs"/>
                <a:sym typeface="DIN Condensed"/>
              </a:defRPr>
            </a:pPr>
            <a:r>
              <a:rPr lang="en-GB" sz="4800" cap="all" dirty="0">
                <a:solidFill>
                  <a:srgbClr val="FFFFFF"/>
                </a:solidFill>
                <a:latin typeface="DIN Condensed"/>
                <a:ea typeface="+mn-ea"/>
                <a:cs typeface="+mn-cs"/>
                <a:sym typeface="DIN Condensed"/>
              </a:rPr>
              <a:t>Individual Pupil Journey</a:t>
            </a:r>
          </a:p>
          <a:p>
            <a:pPr algn="ctr">
              <a:lnSpc>
                <a:spcPct val="80000"/>
              </a:lnSpc>
              <a:spcBef>
                <a:spcPts val="0"/>
              </a:spcBef>
              <a:defRPr sz="2800" cap="all">
                <a:solidFill>
                  <a:srgbClr val="FFFFFF"/>
                </a:solidFill>
                <a:latin typeface="+mn-lt"/>
                <a:ea typeface="+mn-ea"/>
                <a:cs typeface="+mn-cs"/>
                <a:sym typeface="DIN Condensed"/>
              </a:defRPr>
            </a:pPr>
            <a:r>
              <a:rPr lang="en-GB" sz="4800" cap="all" dirty="0">
                <a:solidFill>
                  <a:srgbClr val="FFFFFF"/>
                </a:solidFill>
                <a:latin typeface="DIN Condensed"/>
                <a:ea typeface="+mn-ea"/>
                <a:cs typeface="+mn-cs"/>
                <a:sym typeface="DIN Condensed"/>
              </a:rPr>
              <a:t>-</a:t>
            </a:r>
            <a:r>
              <a:rPr lang="en-GB" sz="4800" cap="all" dirty="0" err="1">
                <a:solidFill>
                  <a:srgbClr val="FFFFFF"/>
                </a:solidFill>
                <a:latin typeface="DIN Condensed"/>
                <a:ea typeface="+mn-ea"/>
                <a:cs typeface="+mn-cs"/>
                <a:sym typeface="DIN Condensed"/>
              </a:rPr>
              <a:t>pshe</a:t>
            </a:r>
            <a:endParaRPr sz="2800" cap="all" dirty="0">
              <a:solidFill>
                <a:srgbClr val="FFFFFF"/>
              </a:solidFill>
              <a:latin typeface="DIN Condensed"/>
              <a:ea typeface="+mn-ea"/>
              <a:cs typeface="+mn-cs"/>
              <a:sym typeface="DIN Condensed"/>
            </a:endParaRPr>
          </a:p>
        </p:txBody>
      </p:sp>
      <p:sp>
        <p:nvSpPr>
          <p:cNvPr id="381" name="Average IEP Achievement"/>
          <p:cNvSpPr/>
          <p:nvPr/>
        </p:nvSpPr>
        <p:spPr>
          <a:xfrm>
            <a:off x="8356666" y="897640"/>
            <a:ext cx="4119718" cy="31803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b="1">
                <a:latin typeface="Avenir Next"/>
                <a:ea typeface="Avenir Next"/>
                <a:cs typeface="Avenir Next"/>
                <a:sym typeface="Avenir Next"/>
              </a:defRPr>
            </a:lvl1pPr>
          </a:lstStyle>
          <a:p>
            <a:r>
              <a:rPr lang="en-GB" sz="1400" dirty="0"/>
              <a:t>School Leavers – Duration of time at Riverbank</a:t>
            </a:r>
            <a:endParaRPr sz="1400" dirty="0"/>
          </a:p>
        </p:txBody>
      </p:sp>
      <p:sp>
        <p:nvSpPr>
          <p:cNvPr id="12" name="Slide Number Placeholder 2"/>
          <p:cNvSpPr>
            <a:spLocks noGrp="1"/>
          </p:cNvSpPr>
          <p:nvPr>
            <p:ph type="sldNum" sz="quarter" idx="2"/>
          </p:nvPr>
        </p:nvSpPr>
        <p:spPr>
          <a:xfrm>
            <a:off x="12351332" y="203200"/>
            <a:ext cx="445635" cy="398058"/>
          </a:xfrm>
        </p:spPr>
        <p:txBody>
          <a:bodyPr/>
          <a:lstStyle/>
          <a:p>
            <a:r>
              <a:rPr lang="en-GB" dirty="0"/>
              <a:t>28</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597" y="1371600"/>
            <a:ext cx="12558183" cy="3324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597" y="4876800"/>
            <a:ext cx="12558184" cy="33718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8" name="Targets are appropriate and sufficiently challenging and lead to pupils making very good progress. Individual Education Plans (IEP’s) are written 3 times a year by teachers. In order to measure effective progress, individual targets are categorised as mastered, engaged and experienced. During this academic year our pupils have continued to make good progress in their IEP targets. Every department has seen an improvement."/>
          <p:cNvSpPr/>
          <p:nvPr/>
        </p:nvSpPr>
        <p:spPr>
          <a:xfrm>
            <a:off x="371536" y="8602187"/>
            <a:ext cx="12146526" cy="841256"/>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spcBef>
                <a:spcPts val="2800"/>
              </a:spcBef>
              <a:defRPr sz="1600"/>
            </a:pPr>
            <a:r>
              <a:rPr lang="en-GB" sz="1600" b="1" dirty="0">
                <a:solidFill>
                  <a:srgbClr val="8ABE5E">
                    <a:lumMod val="50000"/>
                  </a:srgbClr>
                </a:solidFill>
                <a:latin typeface="Avenir Next"/>
                <a:ea typeface="Avenir Next"/>
                <a:cs typeface="Avenir Next"/>
                <a:sym typeface="Avenir Next"/>
              </a:rPr>
              <a:t>All year 6 learners have made significant progress during their time at Riverbank School</a:t>
            </a:r>
            <a:r>
              <a:rPr sz="1600" dirty="0"/>
              <a:t>. </a:t>
            </a:r>
            <a:r>
              <a:rPr lang="en-GB" sz="1600" dirty="0"/>
              <a:t>Progress is a lot more obvious within the first few years at Riverbank (top graph) and as expected, it plateaus slightly towards the higher end of the P-scale assessment framework. </a:t>
            </a:r>
            <a:endParaRPr sz="1600" dirty="0">
              <a:solidFill>
                <a:srgbClr val="FF0000"/>
              </a:solidFill>
            </a:endParaRPr>
          </a:p>
        </p:txBody>
      </p:sp>
    </p:spTree>
    <p:extLst>
      <p:ext uri="{BB962C8B-B14F-4D97-AF65-F5344CB8AC3E}">
        <p14:creationId xmlns:p14="http://schemas.microsoft.com/office/powerpoint/2010/main" val="10682733"/>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IEP Target Progress"/>
          <p:cNvSpPr/>
          <p:nvPr/>
        </p:nvSpPr>
        <p:spPr>
          <a:xfrm>
            <a:off x="-23952" y="394888"/>
            <a:ext cx="7689824" cy="820788"/>
          </a:xfrm>
          <a:prstGeom prst="rect">
            <a:avLst/>
          </a:prstGeom>
          <a:solidFill>
            <a:schemeClr val="accent3">
              <a:lumMod val="60000"/>
              <a:lumOff val="40000"/>
            </a:schemeClr>
          </a:solidFill>
          <a:ln w="12700">
            <a:miter lim="400000"/>
          </a:ln>
          <a:extLst>
            <a:ext uri="{C572A759-6A51-4108-AA02-DFA0A04FC94B}">
              <ma14:wrappingTextBoxFlag xmlns="" xmlns:ma14="http://schemas.microsoft.com/office/mac/drawingml/2011/main" val="1"/>
            </a:ext>
          </a:extLst>
        </p:spPr>
        <p:txBody>
          <a:bodyPr lIns="50800" tIns="50800" rIns="50800" bIns="50800" anchor="b">
            <a:normAutofit fontScale="77500" lnSpcReduction="20000"/>
          </a:bodyPr>
          <a:lstStyle/>
          <a:p>
            <a:pPr algn="ctr">
              <a:lnSpc>
                <a:spcPct val="80000"/>
              </a:lnSpc>
              <a:spcBef>
                <a:spcPts val="0"/>
              </a:spcBef>
              <a:defRPr sz="2800" cap="all">
                <a:solidFill>
                  <a:srgbClr val="FFFFFF"/>
                </a:solidFill>
                <a:latin typeface="+mn-lt"/>
                <a:ea typeface="+mn-ea"/>
                <a:cs typeface="+mn-cs"/>
                <a:sym typeface="DIN Condensed"/>
              </a:defRPr>
            </a:pPr>
            <a:r>
              <a:rPr lang="en-GB" sz="4800" cap="all" dirty="0">
                <a:solidFill>
                  <a:srgbClr val="FFFFFF"/>
                </a:solidFill>
                <a:latin typeface="DIN Condensed"/>
                <a:ea typeface="+mn-ea"/>
                <a:cs typeface="+mn-cs"/>
                <a:sym typeface="DIN Condensed"/>
              </a:rPr>
              <a:t>Individual Pupil Journey</a:t>
            </a:r>
          </a:p>
          <a:p>
            <a:pPr algn="ctr">
              <a:lnSpc>
                <a:spcPct val="80000"/>
              </a:lnSpc>
              <a:spcBef>
                <a:spcPts val="0"/>
              </a:spcBef>
              <a:defRPr sz="2800" cap="all">
                <a:solidFill>
                  <a:srgbClr val="FFFFFF"/>
                </a:solidFill>
                <a:latin typeface="+mn-lt"/>
                <a:ea typeface="+mn-ea"/>
                <a:cs typeface="+mn-cs"/>
                <a:sym typeface="DIN Condensed"/>
              </a:defRPr>
            </a:pPr>
            <a:r>
              <a:rPr lang="en-GB" sz="4800" cap="all" dirty="0">
                <a:solidFill>
                  <a:srgbClr val="FFFFFF"/>
                </a:solidFill>
                <a:latin typeface="DIN Condensed"/>
                <a:ea typeface="+mn-ea"/>
                <a:cs typeface="+mn-cs"/>
                <a:sym typeface="DIN Condensed"/>
              </a:rPr>
              <a:t>-computing</a:t>
            </a:r>
            <a:endParaRPr sz="2800" cap="all" dirty="0">
              <a:solidFill>
                <a:srgbClr val="FFFFFF"/>
              </a:solidFill>
              <a:latin typeface="DIN Condensed"/>
              <a:ea typeface="+mn-ea"/>
              <a:cs typeface="+mn-cs"/>
              <a:sym typeface="DIN Condensed"/>
            </a:endParaRPr>
          </a:p>
        </p:txBody>
      </p:sp>
      <p:sp>
        <p:nvSpPr>
          <p:cNvPr id="381" name="Average IEP Achievement"/>
          <p:cNvSpPr/>
          <p:nvPr/>
        </p:nvSpPr>
        <p:spPr>
          <a:xfrm>
            <a:off x="8356666" y="897640"/>
            <a:ext cx="4119718" cy="31803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b="1">
                <a:latin typeface="Avenir Next"/>
                <a:ea typeface="Avenir Next"/>
                <a:cs typeface="Avenir Next"/>
                <a:sym typeface="Avenir Next"/>
              </a:defRPr>
            </a:lvl1pPr>
          </a:lstStyle>
          <a:p>
            <a:r>
              <a:rPr lang="en-GB" sz="1400" dirty="0"/>
              <a:t>School Leavers – Duration of time at Riverbank</a:t>
            </a:r>
            <a:endParaRPr sz="1400" dirty="0"/>
          </a:p>
        </p:txBody>
      </p:sp>
      <p:sp>
        <p:nvSpPr>
          <p:cNvPr id="12" name="Slide Number Placeholder 2"/>
          <p:cNvSpPr>
            <a:spLocks noGrp="1"/>
          </p:cNvSpPr>
          <p:nvPr>
            <p:ph type="sldNum" sz="quarter" idx="2"/>
          </p:nvPr>
        </p:nvSpPr>
        <p:spPr>
          <a:xfrm>
            <a:off x="12351332" y="203200"/>
            <a:ext cx="445635" cy="398058"/>
          </a:xfrm>
        </p:spPr>
        <p:txBody>
          <a:bodyPr/>
          <a:lstStyle/>
          <a:p>
            <a:r>
              <a:rPr lang="en-GB" dirty="0"/>
              <a:t>28</a:t>
            </a:r>
          </a:p>
        </p:txBody>
      </p:sp>
      <p:sp>
        <p:nvSpPr>
          <p:cNvPr id="8" name="Targets are appropriate and sufficiently challenging and lead to pupils making very good progress. Individual Education Plans (IEP’s) are written 3 times a year by teachers. In order to measure effective progress, individual targets are categorised as mastered, engaged and experienced. During this academic year our pupils have continued to make good progress in their IEP targets. Every department has seen an improvement."/>
          <p:cNvSpPr/>
          <p:nvPr/>
        </p:nvSpPr>
        <p:spPr>
          <a:xfrm>
            <a:off x="371536" y="8602187"/>
            <a:ext cx="12146526" cy="841256"/>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spcBef>
                <a:spcPts val="2800"/>
              </a:spcBef>
              <a:defRPr sz="1600"/>
            </a:pPr>
            <a:r>
              <a:rPr lang="en-GB" sz="1600" b="1" dirty="0">
                <a:solidFill>
                  <a:srgbClr val="8ABE5E">
                    <a:lumMod val="50000"/>
                  </a:srgbClr>
                </a:solidFill>
                <a:latin typeface="Avenir Next"/>
                <a:ea typeface="Avenir Next"/>
                <a:cs typeface="Avenir Next"/>
                <a:sym typeface="Avenir Next"/>
              </a:rPr>
              <a:t>All year 6 learners have made significant progress during their time at Riverbank School</a:t>
            </a:r>
            <a:r>
              <a:rPr sz="1600" dirty="0"/>
              <a:t>. </a:t>
            </a:r>
            <a:r>
              <a:rPr lang="en-GB" sz="1600" dirty="0"/>
              <a:t>Progress is a lot more obvious within the first few years at Riverbank (top graph) and as expected, it plateaus slightly towards the higher end of the P-scale assessment framework. </a:t>
            </a:r>
            <a:endParaRPr sz="1600" dirty="0">
              <a:solidFill>
                <a:srgbClr val="FF000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597" y="4876801"/>
            <a:ext cx="12568370" cy="34670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597" y="1357314"/>
            <a:ext cx="12568370" cy="33289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58305357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Learners progress / literacy"/>
          <p:cNvSpPr/>
          <p:nvPr/>
        </p:nvSpPr>
        <p:spPr>
          <a:xfrm>
            <a:off x="-23952" y="394888"/>
            <a:ext cx="7689824" cy="820788"/>
          </a:xfrm>
          <a:prstGeom prst="rect">
            <a:avLst/>
          </a:prstGeom>
          <a:solidFill>
            <a:schemeClr val="accent3">
              <a:lumMod val="60000"/>
              <a:lumOff val="40000"/>
            </a:schemeClr>
          </a:solidFill>
          <a:ln w="12700">
            <a:miter lim="400000"/>
          </a:ln>
          <a:extLst>
            <a:ext uri="{C572A759-6A51-4108-AA02-DFA0A04FC94B}">
              <ma14:wrappingTextBoxFlag xmlns:ma14="http://schemas.microsoft.com/office/mac/drawingml/2011/main" xmlns="" val="1"/>
            </a:ext>
          </a:extLst>
        </p:spPr>
        <p:txBody>
          <a:bodyPr lIns="50800" tIns="50800" rIns="50800" bIns="50800" anchor="b">
            <a:normAutofit/>
          </a:bodyPr>
          <a:lstStyle/>
          <a:p>
            <a:pPr algn="ctr">
              <a:lnSpc>
                <a:spcPct val="80000"/>
              </a:lnSpc>
              <a:spcBef>
                <a:spcPts val="0"/>
              </a:spcBef>
              <a:defRPr sz="2800" cap="all">
                <a:solidFill>
                  <a:srgbClr val="FFFFFF"/>
                </a:solidFill>
                <a:latin typeface="+mn-lt"/>
                <a:ea typeface="+mn-ea"/>
                <a:cs typeface="+mn-cs"/>
                <a:sym typeface="DIN Condensed"/>
              </a:defRPr>
            </a:pPr>
            <a:r>
              <a:rPr lang="en-GB" sz="4800" cap="all" dirty="0">
                <a:solidFill>
                  <a:srgbClr val="FFFFFF"/>
                </a:solidFill>
                <a:latin typeface="DIN Condensed"/>
                <a:ea typeface="+mn-ea"/>
                <a:cs typeface="+mn-cs"/>
                <a:sym typeface="DIN Condensed"/>
              </a:rPr>
              <a:t>Contextual data</a:t>
            </a:r>
            <a:r>
              <a:rPr sz="2800" cap="all" dirty="0">
                <a:solidFill>
                  <a:srgbClr val="FFFFFF"/>
                </a:solidFill>
                <a:latin typeface="DIN Condensed"/>
                <a:ea typeface="+mn-ea"/>
                <a:cs typeface="+mn-cs"/>
                <a:sym typeface="DIN Condensed"/>
              </a:rPr>
              <a:t>                                                                      </a:t>
            </a:r>
          </a:p>
        </p:txBody>
      </p:sp>
      <p:sp>
        <p:nvSpPr>
          <p:cNvPr id="261" name="Connecting Steps (B2) Average Literacy Progress"/>
          <p:cNvSpPr/>
          <p:nvPr/>
        </p:nvSpPr>
        <p:spPr>
          <a:xfrm>
            <a:off x="1929843" y="1539353"/>
            <a:ext cx="102657" cy="37959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endParaRPr dirty="0"/>
          </a:p>
        </p:txBody>
      </p:sp>
      <p:sp>
        <p:nvSpPr>
          <p:cNvPr id="3" name="Slide Number Placeholder 2"/>
          <p:cNvSpPr>
            <a:spLocks noGrp="1"/>
          </p:cNvSpPr>
          <p:nvPr>
            <p:ph type="sldNum" sz="quarter" idx="2"/>
          </p:nvPr>
        </p:nvSpPr>
        <p:spPr>
          <a:xfrm>
            <a:off x="12390070" y="166288"/>
            <a:ext cx="406897" cy="457200"/>
          </a:xfrm>
        </p:spPr>
        <p:txBody>
          <a:bodyPr/>
          <a:lstStyle/>
          <a:p>
            <a:fld id="{86CB4B4D-7CA3-9044-876B-883B54F8677D}" type="slidenum">
              <a:rPr lang="en-GB" smtClean="0"/>
              <a:pPr/>
              <a:t>4</a:t>
            </a:fld>
            <a:endParaRPr lang="en-GB"/>
          </a:p>
        </p:txBody>
      </p:sp>
      <p:graphicFrame>
        <p:nvGraphicFramePr>
          <p:cNvPr id="4" name="Chart 3"/>
          <p:cNvGraphicFramePr/>
          <p:nvPr>
            <p:extLst>
              <p:ext uri="{D42A27DB-BD31-4B8C-83A1-F6EECF244321}">
                <p14:modId xmlns:p14="http://schemas.microsoft.com/office/powerpoint/2010/main" val="3281552138"/>
              </p:ext>
            </p:extLst>
          </p:nvPr>
        </p:nvGraphicFramePr>
        <p:xfrm>
          <a:off x="760309" y="2228383"/>
          <a:ext cx="5344318" cy="37756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p:nvPr>
            <p:extLst>
              <p:ext uri="{D42A27DB-BD31-4B8C-83A1-F6EECF244321}">
                <p14:modId xmlns:p14="http://schemas.microsoft.com/office/powerpoint/2010/main" val="3002999063"/>
              </p:ext>
            </p:extLst>
          </p:nvPr>
        </p:nvGraphicFramePr>
        <p:xfrm>
          <a:off x="6470997" y="4251957"/>
          <a:ext cx="5344318" cy="377560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Table 1"/>
          <p:cNvGraphicFramePr>
            <a:graphicFrameLocks noGrp="1"/>
          </p:cNvGraphicFramePr>
          <p:nvPr>
            <p:extLst>
              <p:ext uri="{D42A27DB-BD31-4B8C-83A1-F6EECF244321}">
                <p14:modId xmlns:p14="http://schemas.microsoft.com/office/powerpoint/2010/main" val="3396802979"/>
              </p:ext>
            </p:extLst>
          </p:nvPr>
        </p:nvGraphicFramePr>
        <p:xfrm>
          <a:off x="6104627" y="2228383"/>
          <a:ext cx="5710688" cy="1222184"/>
        </p:xfrm>
        <a:graphic>
          <a:graphicData uri="http://schemas.openxmlformats.org/drawingml/2006/table">
            <a:tbl>
              <a:tblPr firstRow="1" bandRow="1">
                <a:tableStyleId>{9D7B26C5-4107-4FEC-AEDC-1716B250A1EF}</a:tableStyleId>
              </a:tblPr>
              <a:tblGrid>
                <a:gridCol w="1427672">
                  <a:extLst>
                    <a:ext uri="{9D8B030D-6E8A-4147-A177-3AD203B41FA5}">
                      <a16:colId xmlns:a16="http://schemas.microsoft.com/office/drawing/2014/main" val="20000"/>
                    </a:ext>
                  </a:extLst>
                </a:gridCol>
                <a:gridCol w="1427672">
                  <a:extLst>
                    <a:ext uri="{9D8B030D-6E8A-4147-A177-3AD203B41FA5}">
                      <a16:colId xmlns:a16="http://schemas.microsoft.com/office/drawing/2014/main" val="20001"/>
                    </a:ext>
                  </a:extLst>
                </a:gridCol>
                <a:gridCol w="1427672">
                  <a:extLst>
                    <a:ext uri="{9D8B030D-6E8A-4147-A177-3AD203B41FA5}">
                      <a16:colId xmlns:a16="http://schemas.microsoft.com/office/drawing/2014/main" val="20002"/>
                    </a:ext>
                  </a:extLst>
                </a:gridCol>
                <a:gridCol w="1427672">
                  <a:extLst>
                    <a:ext uri="{9D8B030D-6E8A-4147-A177-3AD203B41FA5}">
                      <a16:colId xmlns:a16="http://schemas.microsoft.com/office/drawing/2014/main" val="20003"/>
                    </a:ext>
                  </a:extLst>
                </a:gridCol>
              </a:tblGrid>
              <a:tr h="611092">
                <a:tc rowSpan="2">
                  <a:txBody>
                    <a:bodyPr/>
                    <a:lstStyle/>
                    <a:p>
                      <a:pPr algn="ctr"/>
                      <a:r>
                        <a:rPr lang="en-GB" sz="1600" dirty="0"/>
                        <a:t>Number </a:t>
                      </a:r>
                    </a:p>
                    <a:p>
                      <a:pPr algn="ctr"/>
                      <a:r>
                        <a:rPr lang="en-GB" sz="1600" dirty="0"/>
                        <a:t>On</a:t>
                      </a:r>
                    </a:p>
                    <a:p>
                      <a:pPr algn="ctr"/>
                      <a:r>
                        <a:rPr lang="en-GB" sz="1600" dirty="0"/>
                        <a:t> Roll</a:t>
                      </a:r>
                      <a:endParaRPr lang="en-GB" sz="1600" b="1" dirty="0">
                        <a:solidFill>
                          <a:schemeClr val="bg1"/>
                        </a:solidFill>
                      </a:endParaRPr>
                    </a:p>
                  </a:txBody>
                  <a:tcPr/>
                </a:tc>
                <a:tc>
                  <a:txBody>
                    <a:bodyPr/>
                    <a:lstStyle/>
                    <a:p>
                      <a:pPr algn="ctr"/>
                      <a:r>
                        <a:rPr lang="en-GB" sz="1600" dirty="0"/>
                        <a:t>2016-17</a:t>
                      </a:r>
                      <a:endParaRPr lang="en-GB" sz="1600" b="1" dirty="0">
                        <a:solidFill>
                          <a:schemeClr val="bg1"/>
                        </a:solidFill>
                      </a:endParaRPr>
                    </a:p>
                  </a:txBody>
                  <a:tcPr/>
                </a:tc>
                <a:tc>
                  <a:txBody>
                    <a:bodyPr/>
                    <a:lstStyle/>
                    <a:p>
                      <a:pPr algn="ctr"/>
                      <a:r>
                        <a:rPr lang="en-GB" sz="1600" dirty="0"/>
                        <a:t>2017-18</a:t>
                      </a:r>
                      <a:endParaRPr lang="en-GB" sz="1600" b="1" dirty="0">
                        <a:solidFill>
                          <a:schemeClr val="bg1"/>
                        </a:solidFill>
                      </a:endParaRPr>
                    </a:p>
                  </a:txBody>
                  <a:tcPr/>
                </a:tc>
                <a:tc>
                  <a:txBody>
                    <a:bodyPr/>
                    <a:lstStyle/>
                    <a:p>
                      <a:pPr algn="ctr"/>
                      <a:r>
                        <a:rPr lang="en-GB" sz="1600" dirty="0"/>
                        <a:t>2018-19</a:t>
                      </a:r>
                      <a:endParaRPr lang="en-GB" sz="1600" b="1" dirty="0">
                        <a:solidFill>
                          <a:schemeClr val="bg1"/>
                        </a:solidFill>
                      </a:endParaRPr>
                    </a:p>
                  </a:txBody>
                  <a:tcPr/>
                </a:tc>
                <a:extLst>
                  <a:ext uri="{0D108BD9-81ED-4DB2-BD59-A6C34878D82A}">
                    <a16:rowId xmlns:a16="http://schemas.microsoft.com/office/drawing/2014/main" val="10000"/>
                  </a:ext>
                </a:extLst>
              </a:tr>
              <a:tr h="611092">
                <a:tc vMerge="1">
                  <a:txBody>
                    <a:bodyPr/>
                    <a:lstStyle/>
                    <a:p>
                      <a:endParaRPr lang="en-GB" dirty="0"/>
                    </a:p>
                  </a:txBody>
                  <a:tcPr/>
                </a:tc>
                <a:tc>
                  <a:txBody>
                    <a:bodyPr/>
                    <a:lstStyle/>
                    <a:p>
                      <a:pPr algn="ctr"/>
                      <a:r>
                        <a:rPr lang="en-GB" sz="1600" dirty="0"/>
                        <a:t>68</a:t>
                      </a:r>
                    </a:p>
                  </a:txBody>
                  <a:tcPr/>
                </a:tc>
                <a:tc>
                  <a:txBody>
                    <a:bodyPr/>
                    <a:lstStyle/>
                    <a:p>
                      <a:pPr algn="ctr"/>
                      <a:r>
                        <a:rPr lang="en-GB" sz="1600" dirty="0"/>
                        <a:t>70</a:t>
                      </a:r>
                    </a:p>
                  </a:txBody>
                  <a:tcPr/>
                </a:tc>
                <a:tc>
                  <a:txBody>
                    <a:bodyPr/>
                    <a:lstStyle/>
                    <a:p>
                      <a:pPr algn="ctr"/>
                      <a:r>
                        <a:rPr lang="en-GB" sz="1600" dirty="0"/>
                        <a:t>70</a:t>
                      </a:r>
                    </a:p>
                  </a:txBody>
                  <a:tcPr/>
                </a:tc>
                <a:extLst>
                  <a:ext uri="{0D108BD9-81ED-4DB2-BD59-A6C34878D82A}">
                    <a16:rowId xmlns:a16="http://schemas.microsoft.com/office/drawing/2014/main" val="10001"/>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3039622089"/>
              </p:ext>
            </p:extLst>
          </p:nvPr>
        </p:nvGraphicFramePr>
        <p:xfrm>
          <a:off x="807410" y="6805374"/>
          <a:ext cx="5710688" cy="1222184"/>
        </p:xfrm>
        <a:graphic>
          <a:graphicData uri="http://schemas.openxmlformats.org/drawingml/2006/table">
            <a:tbl>
              <a:tblPr firstRow="1" bandRow="1">
                <a:tableStyleId>{9D7B26C5-4107-4FEC-AEDC-1716B250A1EF}</a:tableStyleId>
              </a:tblPr>
              <a:tblGrid>
                <a:gridCol w="1427672">
                  <a:extLst>
                    <a:ext uri="{9D8B030D-6E8A-4147-A177-3AD203B41FA5}">
                      <a16:colId xmlns:a16="http://schemas.microsoft.com/office/drawing/2014/main" val="20000"/>
                    </a:ext>
                  </a:extLst>
                </a:gridCol>
                <a:gridCol w="1427672">
                  <a:extLst>
                    <a:ext uri="{9D8B030D-6E8A-4147-A177-3AD203B41FA5}">
                      <a16:colId xmlns:a16="http://schemas.microsoft.com/office/drawing/2014/main" val="20001"/>
                    </a:ext>
                  </a:extLst>
                </a:gridCol>
                <a:gridCol w="1427672">
                  <a:extLst>
                    <a:ext uri="{9D8B030D-6E8A-4147-A177-3AD203B41FA5}">
                      <a16:colId xmlns:a16="http://schemas.microsoft.com/office/drawing/2014/main" val="20002"/>
                    </a:ext>
                  </a:extLst>
                </a:gridCol>
                <a:gridCol w="1427672">
                  <a:extLst>
                    <a:ext uri="{9D8B030D-6E8A-4147-A177-3AD203B41FA5}">
                      <a16:colId xmlns:a16="http://schemas.microsoft.com/office/drawing/2014/main" val="20003"/>
                    </a:ext>
                  </a:extLst>
                </a:gridCol>
              </a:tblGrid>
              <a:tr h="611092">
                <a:tc rowSpan="2">
                  <a:txBody>
                    <a:bodyPr/>
                    <a:lstStyle/>
                    <a:p>
                      <a:pPr algn="ctr"/>
                      <a:r>
                        <a:rPr lang="en-GB" sz="1600" dirty="0"/>
                        <a:t>Average </a:t>
                      </a:r>
                    </a:p>
                    <a:p>
                      <a:pPr algn="ctr"/>
                      <a:endParaRPr lang="en-GB" sz="1600" dirty="0"/>
                    </a:p>
                    <a:p>
                      <a:pPr algn="ctr"/>
                      <a:r>
                        <a:rPr lang="en-GB" sz="1600" dirty="0"/>
                        <a:t>Percentage</a:t>
                      </a:r>
                    </a:p>
                    <a:p>
                      <a:pPr algn="ctr"/>
                      <a:endParaRPr lang="en-GB" sz="1600" dirty="0"/>
                    </a:p>
                    <a:p>
                      <a:pPr algn="ctr"/>
                      <a:r>
                        <a:rPr lang="en-GB" sz="1600" dirty="0"/>
                        <a:t>Attendance</a:t>
                      </a:r>
                      <a:endParaRPr lang="en-GB" sz="1600" b="1" dirty="0">
                        <a:solidFill>
                          <a:schemeClr val="bg1"/>
                        </a:solidFill>
                      </a:endParaRPr>
                    </a:p>
                  </a:txBody>
                  <a:tcPr/>
                </a:tc>
                <a:tc>
                  <a:txBody>
                    <a:bodyPr/>
                    <a:lstStyle/>
                    <a:p>
                      <a:pPr algn="ctr"/>
                      <a:r>
                        <a:rPr lang="en-GB" sz="1600" dirty="0"/>
                        <a:t>2016-17</a:t>
                      </a:r>
                      <a:endParaRPr lang="en-GB" sz="1600" b="1" dirty="0">
                        <a:solidFill>
                          <a:schemeClr val="bg1"/>
                        </a:solidFill>
                      </a:endParaRPr>
                    </a:p>
                  </a:txBody>
                  <a:tcPr/>
                </a:tc>
                <a:tc>
                  <a:txBody>
                    <a:bodyPr/>
                    <a:lstStyle/>
                    <a:p>
                      <a:pPr algn="ctr"/>
                      <a:r>
                        <a:rPr lang="en-GB" sz="1600" dirty="0"/>
                        <a:t>2017-18</a:t>
                      </a:r>
                      <a:endParaRPr lang="en-GB" sz="1600" b="1" dirty="0">
                        <a:solidFill>
                          <a:schemeClr val="bg1"/>
                        </a:solidFill>
                      </a:endParaRPr>
                    </a:p>
                  </a:txBody>
                  <a:tcPr/>
                </a:tc>
                <a:tc>
                  <a:txBody>
                    <a:bodyPr/>
                    <a:lstStyle/>
                    <a:p>
                      <a:pPr algn="ctr"/>
                      <a:r>
                        <a:rPr lang="en-GB" sz="1600" dirty="0"/>
                        <a:t>2018-19</a:t>
                      </a:r>
                      <a:endParaRPr lang="en-GB" sz="1600" b="1" dirty="0">
                        <a:solidFill>
                          <a:schemeClr val="bg1"/>
                        </a:solidFill>
                      </a:endParaRPr>
                    </a:p>
                  </a:txBody>
                  <a:tcPr/>
                </a:tc>
                <a:extLst>
                  <a:ext uri="{0D108BD9-81ED-4DB2-BD59-A6C34878D82A}">
                    <a16:rowId xmlns:a16="http://schemas.microsoft.com/office/drawing/2014/main" val="10000"/>
                  </a:ext>
                </a:extLst>
              </a:tr>
              <a:tr h="611092">
                <a:tc vMerge="1">
                  <a:txBody>
                    <a:bodyPr/>
                    <a:lstStyle/>
                    <a:p>
                      <a:endParaRPr lang="en-GB" dirty="0"/>
                    </a:p>
                  </a:txBody>
                  <a:tcPr/>
                </a:tc>
                <a:tc>
                  <a:txBody>
                    <a:bodyPr/>
                    <a:lstStyle/>
                    <a:p>
                      <a:pPr algn="ctr"/>
                      <a:r>
                        <a:rPr lang="en-GB" sz="1600" dirty="0"/>
                        <a:t>90.4%</a:t>
                      </a:r>
                    </a:p>
                  </a:txBody>
                  <a:tcPr/>
                </a:tc>
                <a:tc>
                  <a:txBody>
                    <a:bodyPr/>
                    <a:lstStyle/>
                    <a:p>
                      <a:pPr algn="ctr"/>
                      <a:r>
                        <a:rPr lang="en-GB" sz="1600" dirty="0"/>
                        <a:t>92%</a:t>
                      </a:r>
                    </a:p>
                  </a:txBody>
                  <a:tcPr/>
                </a:tc>
                <a:tc>
                  <a:txBody>
                    <a:bodyPr/>
                    <a:lstStyle/>
                    <a:p>
                      <a:pPr algn="ctr"/>
                      <a:r>
                        <a:rPr lang="en-GB" sz="1600" dirty="0"/>
                        <a:t>93%</a:t>
                      </a:r>
                    </a:p>
                  </a:txBody>
                  <a:tcPr/>
                </a:tc>
                <a:extLst>
                  <a:ext uri="{0D108BD9-81ED-4DB2-BD59-A6C34878D82A}">
                    <a16:rowId xmlns:a16="http://schemas.microsoft.com/office/drawing/2014/main" val="10001"/>
                  </a:ext>
                </a:extLst>
              </a:tr>
            </a:tbl>
          </a:graphicData>
        </a:graphic>
      </p:graphicFrame>
      <p:sp>
        <p:nvSpPr>
          <p:cNvPr id="10" name="Connecting Steps (B2) Average Literacy Progress"/>
          <p:cNvSpPr/>
          <p:nvPr/>
        </p:nvSpPr>
        <p:spPr>
          <a:xfrm>
            <a:off x="2032500" y="1894958"/>
            <a:ext cx="2170466" cy="31803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r>
              <a:rPr lang="en-GB" sz="1400" dirty="0"/>
              <a:t>Number of pupils on roll</a:t>
            </a:r>
            <a:endParaRPr sz="1400" dirty="0"/>
          </a:p>
        </p:txBody>
      </p:sp>
      <p:sp>
        <p:nvSpPr>
          <p:cNvPr id="11" name="Connecting Steps (B2) Average Literacy Progress"/>
          <p:cNvSpPr/>
          <p:nvPr/>
        </p:nvSpPr>
        <p:spPr>
          <a:xfrm>
            <a:off x="7665872" y="3918532"/>
            <a:ext cx="2426946" cy="31803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r>
              <a:rPr lang="en-GB" sz="1400" dirty="0"/>
              <a:t>Average school attendance</a:t>
            </a:r>
            <a:endParaRPr sz="1400" dirty="0"/>
          </a:p>
        </p:txBody>
      </p:sp>
      <p:sp>
        <p:nvSpPr>
          <p:cNvPr id="12" name="School attendance is good and is improving. Although authorised absences are above 10% these are attributed to pupils’ high medical needs and a small number of complex autism school refusers. Unauthorised absences are very low and very few pupils are in receipt of fixed term exclusions. The school has a varied population with pupils from many different ethnic backgrounds. 9.8% of our pupils are  from alternative ethnicities which is above the LA, consortium and Wales."/>
          <p:cNvSpPr/>
          <p:nvPr/>
        </p:nvSpPr>
        <p:spPr>
          <a:xfrm>
            <a:off x="457200" y="8228401"/>
            <a:ext cx="12060622" cy="1333698"/>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a:spcBef>
                <a:spcPts val="2800"/>
              </a:spcBef>
              <a:defRPr sz="1600"/>
            </a:pPr>
            <a:r>
              <a:rPr sz="1600" b="1" dirty="0">
                <a:solidFill>
                  <a:srgbClr val="8ABE5E">
                    <a:hueOff val="1971429"/>
                    <a:satOff val="-6114"/>
                    <a:lumOff val="-25490"/>
                  </a:srgbClr>
                </a:solidFill>
                <a:latin typeface="Avenir Next"/>
                <a:ea typeface="Avenir Next"/>
                <a:cs typeface="Avenir Next"/>
                <a:sym typeface="Avenir Next"/>
              </a:rPr>
              <a:t>School attendance </a:t>
            </a:r>
            <a:r>
              <a:rPr lang="en-GB" sz="1600" b="1" dirty="0">
                <a:solidFill>
                  <a:srgbClr val="8ABE5E">
                    <a:hueOff val="1971429"/>
                    <a:satOff val="-6114"/>
                    <a:lumOff val="-25490"/>
                  </a:srgbClr>
                </a:solidFill>
                <a:latin typeface="Avenir Next"/>
                <a:ea typeface="Avenir Next"/>
                <a:cs typeface="Avenir Next"/>
                <a:sym typeface="Avenir Next"/>
              </a:rPr>
              <a:t>remains</a:t>
            </a:r>
            <a:r>
              <a:rPr sz="1600" b="1" dirty="0">
                <a:solidFill>
                  <a:srgbClr val="8ABE5E">
                    <a:hueOff val="1971429"/>
                    <a:satOff val="-6114"/>
                    <a:lumOff val="-25490"/>
                  </a:srgbClr>
                </a:solidFill>
                <a:latin typeface="Avenir Next"/>
                <a:ea typeface="Avenir Next"/>
                <a:cs typeface="Avenir Next"/>
                <a:sym typeface="Avenir Next"/>
              </a:rPr>
              <a:t> good</a:t>
            </a:r>
            <a:r>
              <a:rPr lang="en-GB" sz="1600" b="1" dirty="0">
                <a:solidFill>
                  <a:srgbClr val="8ABE5E">
                    <a:hueOff val="1971429"/>
                    <a:satOff val="-6114"/>
                    <a:lumOff val="-25490"/>
                  </a:srgbClr>
                </a:solidFill>
                <a:latin typeface="Avenir Next"/>
                <a:ea typeface="Avenir Next"/>
                <a:cs typeface="Avenir Next"/>
                <a:sym typeface="Avenir Next"/>
              </a:rPr>
              <a:t> and school places are over subscribed</a:t>
            </a:r>
            <a:r>
              <a:rPr sz="1600" b="1" dirty="0">
                <a:solidFill>
                  <a:srgbClr val="8ABE5E">
                    <a:hueOff val="1971429"/>
                    <a:satOff val="-6114"/>
                    <a:lumOff val="-25490"/>
                  </a:srgbClr>
                </a:solidFill>
                <a:latin typeface="Avenir Next"/>
                <a:ea typeface="Avenir Next"/>
                <a:cs typeface="Avenir Next"/>
                <a:sym typeface="Avenir Next"/>
              </a:rPr>
              <a:t>. </a:t>
            </a:r>
            <a:r>
              <a:rPr lang="en-GB" sz="1600" dirty="0">
                <a:ea typeface="Avenir Next"/>
                <a:cs typeface="Avenir Next"/>
              </a:rPr>
              <a:t>Over the last two years the annual attendance has superseded the previous year by 1.6%. The target attendance percentage is 92%, so although we are meeting it, with the designated responsibility of closer monitoring from a member of leadership next year it is our intention to improve this figure.. Absences are </a:t>
            </a:r>
            <a:r>
              <a:rPr sz="1600" dirty="0"/>
              <a:t>attributed to</a:t>
            </a:r>
            <a:r>
              <a:rPr lang="en-GB" sz="1600" dirty="0"/>
              <a:t> certain</a:t>
            </a:r>
            <a:r>
              <a:rPr sz="1600" dirty="0"/>
              <a:t> pupils’ high medical needs and a small number of complex </a:t>
            </a:r>
            <a:r>
              <a:rPr lang="en-GB" sz="1600" dirty="0"/>
              <a:t>individual cases</a:t>
            </a:r>
            <a:r>
              <a:rPr sz="1600" dirty="0"/>
              <a:t>. </a:t>
            </a:r>
            <a:r>
              <a:rPr lang="en-GB" sz="1600" dirty="0"/>
              <a:t> We are now at maximum capacity and places are in high demand. This has led to confirmation of a much larger ‘new build’ in place for 2023.</a:t>
            </a:r>
            <a:endParaRPr sz="1600" dirty="0">
              <a:solidFill>
                <a:srgbClr val="FF0000"/>
              </a:solidFill>
            </a:endParaRPr>
          </a:p>
        </p:txBody>
      </p:sp>
    </p:spTree>
    <p:extLst>
      <p:ext uri="{BB962C8B-B14F-4D97-AF65-F5344CB8AC3E}">
        <p14:creationId xmlns:p14="http://schemas.microsoft.com/office/powerpoint/2010/main" val="4065262853"/>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Learners progress / literacy"/>
          <p:cNvSpPr/>
          <p:nvPr/>
        </p:nvSpPr>
        <p:spPr>
          <a:xfrm>
            <a:off x="0" y="397774"/>
            <a:ext cx="7689824" cy="820788"/>
          </a:xfrm>
          <a:prstGeom prst="rect">
            <a:avLst/>
          </a:prstGeom>
          <a:solidFill>
            <a:schemeClr val="accent3">
              <a:lumMod val="60000"/>
              <a:lumOff val="40000"/>
            </a:schemeClr>
          </a:solidFill>
          <a:ln w="12700">
            <a:miter lim="400000"/>
          </a:ln>
          <a:extLst>
            <a:ext uri="{C572A759-6A51-4108-AA02-DFA0A04FC94B}">
              <ma14:wrappingTextBoxFlag xmlns="" xmlns:ma14="http://schemas.microsoft.com/office/mac/drawingml/2011/main" val="1"/>
            </a:ext>
          </a:extLst>
        </p:spPr>
        <p:txBody>
          <a:bodyPr lIns="50800" tIns="50800" rIns="50800" bIns="50800" anchor="b">
            <a:normAutofit fontScale="85000" lnSpcReduction="20000"/>
          </a:bodyPr>
          <a:lstStyle/>
          <a:p>
            <a:pPr algn="ctr">
              <a:lnSpc>
                <a:spcPct val="80000"/>
              </a:lnSpc>
              <a:spcBef>
                <a:spcPts val="0"/>
              </a:spcBef>
              <a:defRPr sz="2800" cap="all">
                <a:solidFill>
                  <a:srgbClr val="FFFFFF"/>
                </a:solidFill>
                <a:latin typeface="+mn-lt"/>
                <a:ea typeface="+mn-ea"/>
                <a:cs typeface="+mn-cs"/>
                <a:sym typeface="DIN Condensed"/>
              </a:defRPr>
            </a:pPr>
            <a:r>
              <a:rPr lang="en-GB" sz="2800" b="1" cap="all" dirty="0">
                <a:solidFill>
                  <a:srgbClr val="FFFFFF"/>
                </a:solidFill>
                <a:latin typeface="DIN Condensed"/>
                <a:ea typeface="+mn-ea"/>
                <a:cs typeface="+mn-cs"/>
                <a:sym typeface="DIN Condensed"/>
              </a:rPr>
              <a:t>Performance</a:t>
            </a:r>
          </a:p>
          <a:p>
            <a:pPr algn="ctr">
              <a:lnSpc>
                <a:spcPct val="80000"/>
              </a:lnSpc>
              <a:spcBef>
                <a:spcPts val="0"/>
              </a:spcBef>
              <a:defRPr sz="2800" cap="all">
                <a:solidFill>
                  <a:srgbClr val="FFFFFF"/>
                </a:solidFill>
                <a:latin typeface="+mn-lt"/>
                <a:ea typeface="+mn-ea"/>
                <a:cs typeface="+mn-cs"/>
                <a:sym typeface="DIN Condensed"/>
              </a:defRPr>
            </a:pPr>
            <a:r>
              <a:rPr lang="en-GB" sz="2800" b="1" cap="all" dirty="0">
                <a:solidFill>
                  <a:srgbClr val="FFFFFF"/>
                </a:solidFill>
                <a:latin typeface="DIN Condensed"/>
                <a:ea typeface="+mn-ea"/>
                <a:cs typeface="+mn-cs"/>
                <a:sym typeface="DIN Condensed"/>
              </a:rPr>
              <a:t>data </a:t>
            </a:r>
          </a:p>
          <a:p>
            <a:pPr algn="ctr">
              <a:lnSpc>
                <a:spcPct val="80000"/>
              </a:lnSpc>
              <a:spcBef>
                <a:spcPts val="0"/>
              </a:spcBef>
              <a:defRPr sz="2800" cap="all">
                <a:solidFill>
                  <a:srgbClr val="FFFFFF"/>
                </a:solidFill>
                <a:latin typeface="+mn-lt"/>
                <a:ea typeface="+mn-ea"/>
                <a:cs typeface="+mn-cs"/>
                <a:sym typeface="DIN Condensed"/>
              </a:defRPr>
            </a:pPr>
            <a:r>
              <a:rPr lang="en-GB" sz="2800" b="1" cap="all" dirty="0">
                <a:solidFill>
                  <a:srgbClr val="FFFFFF"/>
                </a:solidFill>
                <a:latin typeface="DIN Condensed"/>
                <a:ea typeface="+mn-ea"/>
                <a:cs typeface="+mn-cs"/>
                <a:sym typeface="DIN Condensed"/>
              </a:rPr>
              <a:t>(3 years)</a:t>
            </a:r>
            <a:endParaRPr sz="2800" b="1" cap="all" dirty="0">
              <a:solidFill>
                <a:srgbClr val="FFFFFF"/>
              </a:solidFill>
              <a:latin typeface="DIN Condensed"/>
              <a:ea typeface="+mn-ea"/>
              <a:cs typeface="+mn-cs"/>
              <a:sym typeface="DIN Condensed"/>
            </a:endParaRPr>
          </a:p>
        </p:txBody>
      </p:sp>
      <p:sp>
        <p:nvSpPr>
          <p:cNvPr id="261" name="Connecting Steps (B2) Average Literacy Progress"/>
          <p:cNvSpPr/>
          <p:nvPr/>
        </p:nvSpPr>
        <p:spPr>
          <a:xfrm>
            <a:off x="1929843" y="1539353"/>
            <a:ext cx="102657" cy="37959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endParaRPr dirty="0"/>
          </a:p>
        </p:txBody>
      </p:sp>
      <p:sp>
        <p:nvSpPr>
          <p:cNvPr id="3" name="Slide Number Placeholder 2"/>
          <p:cNvSpPr>
            <a:spLocks noGrp="1"/>
          </p:cNvSpPr>
          <p:nvPr>
            <p:ph type="sldNum" sz="quarter" idx="2"/>
          </p:nvPr>
        </p:nvSpPr>
        <p:spPr>
          <a:xfrm>
            <a:off x="12390070" y="203200"/>
            <a:ext cx="406897" cy="457200"/>
          </a:xfrm>
        </p:spPr>
        <p:txBody>
          <a:bodyPr/>
          <a:lstStyle/>
          <a:p>
            <a:fld id="{86CB4B4D-7CA3-9044-876B-883B54F8677D}" type="slidenum">
              <a:rPr lang="en-GB" smtClean="0"/>
              <a:pPr/>
              <a:t>40</a:t>
            </a:fld>
            <a:endParaRPr lang="en-GB"/>
          </a:p>
        </p:txBody>
      </p:sp>
      <p:graphicFrame>
        <p:nvGraphicFramePr>
          <p:cNvPr id="4" name="Table 3"/>
          <p:cNvGraphicFramePr>
            <a:graphicFrameLocks noGrp="1"/>
          </p:cNvGraphicFramePr>
          <p:nvPr>
            <p:extLst>
              <p:ext uri="{D42A27DB-BD31-4B8C-83A1-F6EECF244321}">
                <p14:modId xmlns:p14="http://schemas.microsoft.com/office/powerpoint/2010/main" val="2866109050"/>
              </p:ext>
            </p:extLst>
          </p:nvPr>
        </p:nvGraphicFramePr>
        <p:xfrm>
          <a:off x="592720" y="2078645"/>
          <a:ext cx="11593902" cy="5760720"/>
        </p:xfrm>
        <a:graphic>
          <a:graphicData uri="http://schemas.openxmlformats.org/drawingml/2006/table">
            <a:tbl>
              <a:tblPr firstRow="1" bandRow="1">
                <a:tableStyleId>{8799B23B-EC83-4686-B30A-512413B5E67A}</a:tableStyleId>
              </a:tblPr>
              <a:tblGrid>
                <a:gridCol w="9678837">
                  <a:extLst>
                    <a:ext uri="{9D8B030D-6E8A-4147-A177-3AD203B41FA5}">
                      <a16:colId xmlns:a16="http://schemas.microsoft.com/office/drawing/2014/main" val="20000"/>
                    </a:ext>
                  </a:extLst>
                </a:gridCol>
                <a:gridCol w="1915065">
                  <a:extLst>
                    <a:ext uri="{9D8B030D-6E8A-4147-A177-3AD203B41FA5}">
                      <a16:colId xmlns:a16="http://schemas.microsoft.com/office/drawing/2014/main" val="20001"/>
                    </a:ext>
                  </a:extLst>
                </a:gridCol>
              </a:tblGrid>
              <a:tr h="370840">
                <a:tc>
                  <a:txBody>
                    <a:bodyPr/>
                    <a:lstStyle/>
                    <a:p>
                      <a:pPr marL="0" marR="0" lvl="0" indent="0" algn="l" defTabSz="584200" rtl="0" eaLnBrk="1" fontAlgn="auto" latinLnBrk="0" hangingPunct="0">
                        <a:lnSpc>
                          <a:spcPct val="100000"/>
                        </a:lnSpc>
                        <a:spcBef>
                          <a:spcPts val="0"/>
                        </a:spcBef>
                        <a:spcAft>
                          <a:spcPts val="0"/>
                        </a:spcAft>
                        <a:buClrTx/>
                        <a:buSzTx/>
                        <a:buFontTx/>
                        <a:buNone/>
                        <a:tabLst/>
                        <a:defRPr/>
                      </a:pPr>
                      <a:r>
                        <a:rPr lang="en-GB" sz="1800" b="1" u="sng" dirty="0">
                          <a:latin typeface="+mj-lt"/>
                        </a:rPr>
                        <a:t>Core Subject Analysis:</a:t>
                      </a:r>
                    </a:p>
                    <a:p>
                      <a:pPr marL="0" marR="0" lvl="0" indent="0" algn="l" defTabSz="584200" rtl="0" eaLnBrk="1" fontAlgn="auto" latinLnBrk="0" hangingPunct="0">
                        <a:lnSpc>
                          <a:spcPct val="100000"/>
                        </a:lnSpc>
                        <a:spcBef>
                          <a:spcPts val="0"/>
                        </a:spcBef>
                        <a:spcAft>
                          <a:spcPts val="0"/>
                        </a:spcAft>
                        <a:buClrTx/>
                        <a:buSzTx/>
                        <a:buFontTx/>
                        <a:buNone/>
                        <a:tabLst/>
                        <a:defRPr/>
                      </a:pPr>
                      <a:r>
                        <a:rPr lang="en-GB" sz="1800" b="1" dirty="0">
                          <a:latin typeface="+mj-lt"/>
                        </a:rPr>
                        <a:t>Average B2 progress in English</a:t>
                      </a:r>
                    </a:p>
                    <a:p>
                      <a:pPr marL="0" marR="0" lvl="0" indent="0" algn="l" defTabSz="584200" rtl="0" eaLnBrk="1" fontAlgn="auto" latinLnBrk="0" hangingPunct="0">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838787"/>
                          </a:solidFill>
                          <a:effectLst/>
                          <a:uLnTx/>
                          <a:uFillTx/>
                          <a:latin typeface="+mn-lt"/>
                          <a:sym typeface="DIN Alternate"/>
                        </a:rPr>
                        <a:t>Average B2 progress in English by key stage</a:t>
                      </a:r>
                    </a:p>
                    <a:p>
                      <a:pPr marL="0" marR="0" lvl="0" indent="0" algn="l" defTabSz="584200" rtl="0" eaLnBrk="1" fontAlgn="auto" latinLnBrk="0" hangingPunct="0">
                        <a:lnSpc>
                          <a:spcPct val="100000"/>
                        </a:lnSpc>
                        <a:spcBef>
                          <a:spcPts val="0"/>
                        </a:spcBef>
                        <a:spcAft>
                          <a:spcPts val="0"/>
                        </a:spcAft>
                        <a:buClrTx/>
                        <a:buSzTx/>
                        <a:buFontTx/>
                        <a:buNone/>
                        <a:tabLst/>
                        <a:defRPr/>
                      </a:pPr>
                      <a:r>
                        <a:rPr lang="en-GB" sz="1800" b="1" i="0" u="none" strike="noStrike" cap="none" spc="0" baseline="0" dirty="0">
                          <a:ln>
                            <a:noFill/>
                          </a:ln>
                          <a:solidFill>
                            <a:schemeClr val="tx1"/>
                          </a:solidFill>
                          <a:uFillTx/>
                          <a:latin typeface="+mn-lt"/>
                          <a:ea typeface="+mn-ea"/>
                          <a:cs typeface="+mn-cs"/>
                          <a:sym typeface="DIN Alternate"/>
                        </a:rPr>
                        <a:t>Average B2 progress in Mathematics</a:t>
                      </a:r>
                    </a:p>
                    <a:p>
                      <a:pPr marL="0" marR="0" lvl="0" indent="0" algn="l" defTabSz="584200" rtl="0" eaLnBrk="1" fontAlgn="auto" latinLnBrk="0" hangingPunct="0">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838787"/>
                          </a:solidFill>
                          <a:effectLst/>
                          <a:uLnTx/>
                          <a:uFillTx/>
                          <a:latin typeface="+mn-lt"/>
                          <a:sym typeface="DIN Alternate"/>
                        </a:rPr>
                        <a:t>Average B2 progress in Mathematics by key stage</a:t>
                      </a:r>
                    </a:p>
                    <a:p>
                      <a:pPr marL="0" marR="0" lvl="0" indent="0" algn="l" defTabSz="584200" rtl="0" eaLnBrk="1" fontAlgn="auto" latinLnBrk="0" hangingPunct="0">
                        <a:lnSpc>
                          <a:spcPct val="100000"/>
                        </a:lnSpc>
                        <a:spcBef>
                          <a:spcPts val="0"/>
                        </a:spcBef>
                        <a:spcAft>
                          <a:spcPts val="0"/>
                        </a:spcAft>
                        <a:buClrTx/>
                        <a:buSzTx/>
                        <a:buFontTx/>
                        <a:buNone/>
                        <a:tabLst/>
                        <a:defRPr/>
                      </a:pPr>
                      <a:r>
                        <a:rPr lang="en-GB" sz="1800" b="1" i="0" u="none" strike="noStrike" cap="none" spc="0" baseline="0" dirty="0">
                          <a:ln>
                            <a:noFill/>
                          </a:ln>
                          <a:solidFill>
                            <a:schemeClr val="tx1"/>
                          </a:solidFill>
                          <a:uFillTx/>
                          <a:latin typeface="+mn-lt"/>
                          <a:ea typeface="+mn-ea"/>
                          <a:cs typeface="+mn-cs"/>
                          <a:sym typeface="DIN Alternate"/>
                        </a:rPr>
                        <a:t>Average B2 progress in PSHE</a:t>
                      </a:r>
                    </a:p>
                    <a:p>
                      <a:pPr marL="0" marR="0" lvl="0" indent="0" algn="l" defTabSz="584200" rtl="0" eaLnBrk="1" fontAlgn="auto" latinLnBrk="0" hangingPunct="0">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838787"/>
                          </a:solidFill>
                          <a:effectLst/>
                          <a:uLnTx/>
                          <a:uFillTx/>
                          <a:latin typeface="+mn-lt"/>
                          <a:sym typeface="DIN Alternate"/>
                        </a:rPr>
                        <a:t>Average B2 progress in PSHE by key stage</a:t>
                      </a:r>
                    </a:p>
                    <a:p>
                      <a:pPr marL="0" marR="0" lvl="0" indent="0" algn="l" defTabSz="584200" rtl="0" eaLnBrk="1" fontAlgn="auto" latinLnBrk="0" hangingPunct="0">
                        <a:lnSpc>
                          <a:spcPct val="100000"/>
                        </a:lnSpc>
                        <a:spcBef>
                          <a:spcPts val="0"/>
                        </a:spcBef>
                        <a:spcAft>
                          <a:spcPts val="0"/>
                        </a:spcAft>
                        <a:buClrTx/>
                        <a:buSzTx/>
                        <a:buFontTx/>
                        <a:buNone/>
                        <a:tabLst/>
                        <a:defRPr/>
                      </a:pPr>
                      <a:r>
                        <a:rPr lang="en-GB" sz="1800" b="1" i="0" u="none" strike="noStrike" cap="none" spc="0" baseline="0" dirty="0">
                          <a:ln>
                            <a:noFill/>
                          </a:ln>
                          <a:solidFill>
                            <a:schemeClr val="tx1"/>
                          </a:solidFill>
                          <a:uFillTx/>
                          <a:latin typeface="+mn-lt"/>
                          <a:ea typeface="+mn-ea"/>
                          <a:cs typeface="+mn-cs"/>
                          <a:sym typeface="DIN Alternate"/>
                        </a:rPr>
                        <a:t>Average B2 progress in Computing</a:t>
                      </a:r>
                    </a:p>
                    <a:p>
                      <a:pPr marL="0" marR="0" lvl="0" indent="0" algn="l" defTabSz="584200" rtl="0" eaLnBrk="1" fontAlgn="auto" latinLnBrk="0" hangingPunct="0">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838787"/>
                          </a:solidFill>
                          <a:effectLst/>
                          <a:uLnTx/>
                          <a:uFillTx/>
                          <a:latin typeface="+mn-lt"/>
                          <a:sym typeface="DIN Alternate"/>
                        </a:rPr>
                        <a:t>Average B2 progress in Computing by key stage</a:t>
                      </a:r>
                    </a:p>
                  </a:txBody>
                  <a:tcPr/>
                </a:tc>
                <a:tc>
                  <a:txBody>
                    <a:bodyPr/>
                    <a:lstStyle/>
                    <a:p>
                      <a:pPr algn="l">
                        <a:lnSpc>
                          <a:spcPct val="100000"/>
                        </a:lnSpc>
                        <a:spcBef>
                          <a:spcPts val="0"/>
                        </a:spcBef>
                      </a:pPr>
                      <a:r>
                        <a:rPr lang="en-GB" sz="1800" b="1" dirty="0">
                          <a:latin typeface="+mj-lt"/>
                        </a:rPr>
                        <a:t>Pages</a:t>
                      </a:r>
                    </a:p>
                    <a:p>
                      <a:pPr algn="l">
                        <a:lnSpc>
                          <a:spcPct val="100000"/>
                        </a:lnSpc>
                        <a:spcBef>
                          <a:spcPts val="0"/>
                        </a:spcBef>
                      </a:pPr>
                      <a:r>
                        <a:rPr lang="en-GB" sz="1800" b="1" dirty="0">
                          <a:latin typeface="+mj-lt"/>
                        </a:rPr>
                        <a:t>42-45</a:t>
                      </a:r>
                    </a:p>
                  </a:txBody>
                  <a:tcPr/>
                </a:tc>
                <a:extLst>
                  <a:ext uri="{0D108BD9-81ED-4DB2-BD59-A6C34878D82A}">
                    <a16:rowId xmlns:a16="http://schemas.microsoft.com/office/drawing/2014/main" val="10000"/>
                  </a:ext>
                </a:extLst>
              </a:tr>
              <a:tr h="370840">
                <a:tc>
                  <a:txBody>
                    <a:body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en-GB" sz="1800" b="1" i="0" u="sng" strike="noStrike" kern="0" cap="none" spc="0" normalizeH="0" baseline="0" noProof="0" dirty="0">
                          <a:ln>
                            <a:noFill/>
                          </a:ln>
                          <a:solidFill>
                            <a:srgbClr val="838787"/>
                          </a:solidFill>
                          <a:effectLst/>
                          <a:uLnTx/>
                          <a:uFillTx/>
                          <a:latin typeface="+mj-lt"/>
                          <a:sym typeface="DIN Alternate"/>
                        </a:rPr>
                        <a:t>Cohort Analysis:</a:t>
                      </a:r>
                    </a:p>
                    <a:p>
                      <a:pPr marL="0" marR="0" lvl="0" indent="0" algn="l" defTabSz="584200" rtl="0" eaLnBrk="1" fontAlgn="auto" latinLnBrk="0" hangingPunct="0">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838787"/>
                          </a:solidFill>
                          <a:effectLst/>
                          <a:uLnTx/>
                          <a:uFillTx/>
                          <a:latin typeface="+mj-lt"/>
                          <a:sym typeface="DIN Alternate"/>
                        </a:rPr>
                        <a:t>EAL – Comparative analysis in all curriculum areas</a:t>
                      </a:r>
                    </a:p>
                    <a:p>
                      <a:pPr marL="0" marR="0" lvl="0" indent="0" algn="l" defTabSz="584200" rtl="0" eaLnBrk="1" fontAlgn="auto" latinLnBrk="0" hangingPunct="0">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838787"/>
                          </a:solidFill>
                          <a:effectLst/>
                          <a:uLnTx/>
                          <a:uFillTx/>
                          <a:latin typeface="+mn-lt"/>
                          <a:ea typeface="+mn-ea"/>
                          <a:cs typeface="+mn-cs"/>
                          <a:sym typeface="DIN Alternate"/>
                        </a:rPr>
                        <a:t>eFSM – Comparative analysis in all curriculum areas</a:t>
                      </a:r>
                    </a:p>
                    <a:p>
                      <a:pPr marL="0" marR="0" lvl="0" indent="0" algn="l" defTabSz="584200" rtl="0" eaLnBrk="1" fontAlgn="auto" latinLnBrk="0" hangingPunct="0">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838787"/>
                          </a:solidFill>
                          <a:effectLst/>
                          <a:uLnTx/>
                          <a:uFillTx/>
                          <a:latin typeface="+mn-lt"/>
                          <a:ea typeface="+mn-ea"/>
                          <a:cs typeface="+mn-cs"/>
                          <a:sym typeface="DIN Alternate"/>
                        </a:rPr>
                        <a:t>LAC/LACE – Comparative analysis in all curriculum areas</a:t>
                      </a:r>
                    </a:p>
                    <a:p>
                      <a:pPr marL="0" marR="0" lvl="0" indent="0" algn="l" defTabSz="584200" rtl="0" eaLnBrk="1" fontAlgn="auto" latinLnBrk="0" hangingPunct="0">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838787"/>
                          </a:solidFill>
                          <a:effectLst/>
                          <a:uLnTx/>
                          <a:uFillTx/>
                          <a:latin typeface="+mn-lt"/>
                          <a:ea typeface="+mn-ea"/>
                          <a:cs typeface="+mn-cs"/>
                          <a:sym typeface="DIN Alternate"/>
                        </a:rPr>
                        <a:t>IBP’s – Comparative analysis in all curriculum areas</a:t>
                      </a:r>
                    </a:p>
                    <a:p>
                      <a:pPr marL="0" marR="0" lvl="0" indent="0" algn="l" defTabSz="584200" rtl="0" eaLnBrk="1" fontAlgn="auto" latinLnBrk="0" hangingPunct="0">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838787"/>
                          </a:solidFill>
                          <a:effectLst/>
                          <a:uLnTx/>
                          <a:uFillTx/>
                          <a:latin typeface="+mn-lt"/>
                          <a:ea typeface="+mn-ea"/>
                          <a:cs typeface="+mn-cs"/>
                          <a:sym typeface="DIN Alternate"/>
                        </a:rPr>
                        <a:t>Wellbeing – Comparative analysis in all curriculum areas</a:t>
                      </a:r>
                    </a:p>
                    <a:p>
                      <a:pPr marL="0" marR="0" lvl="0" indent="0" algn="l" defTabSz="584200" rtl="0" eaLnBrk="1" fontAlgn="auto" latinLnBrk="0" hangingPunct="0">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838787"/>
                          </a:solidFill>
                          <a:effectLst/>
                          <a:uLnTx/>
                          <a:uFillTx/>
                          <a:latin typeface="+mn-lt"/>
                          <a:ea typeface="+mn-ea"/>
                          <a:cs typeface="+mn-cs"/>
                          <a:sym typeface="DIN Alternate"/>
                        </a:rPr>
                        <a:t>Gender – Comparative analysis in all curriculum areas</a:t>
                      </a:r>
                    </a:p>
                    <a:p>
                      <a:pPr marL="0" marR="0" lvl="0" indent="0" algn="l" defTabSz="584200" rtl="0" eaLnBrk="1" fontAlgn="auto" latinLnBrk="0" hangingPunct="0">
                        <a:lnSpc>
                          <a:spcPct val="100000"/>
                        </a:lnSpc>
                        <a:spcBef>
                          <a:spcPts val="0"/>
                        </a:spcBef>
                        <a:spcAft>
                          <a:spcPts val="0"/>
                        </a:spcAft>
                        <a:buClrTx/>
                        <a:buSzTx/>
                        <a:buFontTx/>
                        <a:buNone/>
                        <a:tabLst/>
                        <a:defRPr/>
                      </a:pPr>
                      <a:endParaRPr kumimoji="0" lang="en-GB" sz="1800" b="1" i="0" u="none" strike="noStrike" kern="0" cap="none" spc="0" normalizeH="0" baseline="0" noProof="0" dirty="0">
                        <a:ln>
                          <a:noFill/>
                        </a:ln>
                        <a:solidFill>
                          <a:srgbClr val="838787"/>
                        </a:solidFill>
                        <a:effectLst/>
                        <a:uLnTx/>
                        <a:uFillTx/>
                        <a:latin typeface="+mn-lt"/>
                        <a:ea typeface="+mn-ea"/>
                        <a:cs typeface="+mn-cs"/>
                        <a:sym typeface="DIN Alternate"/>
                      </a:endParaRPr>
                    </a:p>
                  </a:txBody>
                  <a:tcPr/>
                </a:tc>
                <a:tc>
                  <a:txBody>
                    <a:bodyPr/>
                    <a:lstStyle/>
                    <a:p>
                      <a:pPr algn="l">
                        <a:lnSpc>
                          <a:spcPct val="100000"/>
                        </a:lnSpc>
                        <a:spcBef>
                          <a:spcPts val="0"/>
                        </a:spcBef>
                      </a:pPr>
                      <a:r>
                        <a:rPr lang="en-GB" sz="1800" b="1" dirty="0">
                          <a:latin typeface="+mj-lt"/>
                        </a:rPr>
                        <a:t>Pages</a:t>
                      </a:r>
                    </a:p>
                    <a:p>
                      <a:pPr algn="l">
                        <a:lnSpc>
                          <a:spcPct val="100000"/>
                        </a:lnSpc>
                        <a:spcBef>
                          <a:spcPts val="0"/>
                        </a:spcBef>
                      </a:pPr>
                      <a:r>
                        <a:rPr lang="en-GB" sz="1800" b="1" dirty="0">
                          <a:latin typeface="+mj-lt"/>
                        </a:rPr>
                        <a:t>46-53</a:t>
                      </a:r>
                    </a:p>
                  </a:txBody>
                  <a:tcPr/>
                </a:tc>
                <a:extLst>
                  <a:ext uri="{0D108BD9-81ED-4DB2-BD59-A6C34878D82A}">
                    <a16:rowId xmlns:a16="http://schemas.microsoft.com/office/drawing/2014/main" val="10001"/>
                  </a:ext>
                </a:extLst>
              </a:tr>
              <a:tr h="370840">
                <a:tc>
                  <a:txBody>
                    <a:body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en-GB" sz="1800" b="1" i="0" u="sng" strike="noStrike" kern="0" cap="none" spc="0" normalizeH="0" baseline="0" noProof="0" dirty="0">
                          <a:ln>
                            <a:noFill/>
                          </a:ln>
                          <a:solidFill>
                            <a:srgbClr val="838787"/>
                          </a:solidFill>
                          <a:effectLst/>
                          <a:uLnTx/>
                          <a:uFillTx/>
                          <a:latin typeface="+mj-lt"/>
                          <a:sym typeface="DIN Alternate"/>
                        </a:rPr>
                        <a:t>IEP Progress:</a:t>
                      </a:r>
                    </a:p>
                    <a:p>
                      <a:pPr marL="0" marR="0" lvl="0" indent="0" algn="l" defTabSz="584200" rtl="0" eaLnBrk="1" fontAlgn="auto" latinLnBrk="0" hangingPunct="0">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838787"/>
                          </a:solidFill>
                          <a:effectLst/>
                          <a:uLnTx/>
                          <a:uFillTx/>
                          <a:latin typeface="+mj-lt"/>
                          <a:sym typeface="DIN Alternate"/>
                        </a:rPr>
                        <a:t>Whole School analysis</a:t>
                      </a:r>
                    </a:p>
                    <a:p>
                      <a:pPr marL="0" marR="0" lvl="0" indent="0" algn="l" defTabSz="584200" rtl="0" eaLnBrk="1" fontAlgn="auto" latinLnBrk="0" hangingPunct="0">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838787"/>
                          </a:solidFill>
                          <a:effectLst/>
                          <a:uLnTx/>
                          <a:uFillTx/>
                          <a:latin typeface="+mj-lt"/>
                          <a:sym typeface="DIN Alternate"/>
                        </a:rPr>
                        <a:t>Cohort Analysis</a:t>
                      </a:r>
                    </a:p>
                  </a:txBody>
                  <a:tcPr/>
                </a:tc>
                <a:tc>
                  <a:txBody>
                    <a:bodyPr/>
                    <a:lstStyle/>
                    <a:p>
                      <a:pPr algn="l">
                        <a:lnSpc>
                          <a:spcPct val="100000"/>
                        </a:lnSpc>
                        <a:spcBef>
                          <a:spcPts val="0"/>
                        </a:spcBef>
                      </a:pPr>
                      <a:r>
                        <a:rPr lang="en-GB" sz="1800" b="1" dirty="0">
                          <a:latin typeface="+mj-lt"/>
                        </a:rPr>
                        <a:t>Page</a:t>
                      </a:r>
                    </a:p>
                    <a:p>
                      <a:pPr algn="l">
                        <a:lnSpc>
                          <a:spcPct val="100000"/>
                        </a:lnSpc>
                        <a:spcBef>
                          <a:spcPts val="0"/>
                        </a:spcBef>
                      </a:pPr>
                      <a:r>
                        <a:rPr lang="en-GB" sz="1800" b="1" dirty="0">
                          <a:latin typeface="+mj-lt"/>
                        </a:rPr>
                        <a:t>54-55</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240393996"/>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Learners progress / literacy"/>
          <p:cNvSpPr/>
          <p:nvPr/>
        </p:nvSpPr>
        <p:spPr>
          <a:xfrm>
            <a:off x="0" y="397774"/>
            <a:ext cx="7689824" cy="820788"/>
          </a:xfrm>
          <a:prstGeom prst="rect">
            <a:avLst/>
          </a:prstGeom>
          <a:solidFill>
            <a:schemeClr val="accent3">
              <a:lumMod val="60000"/>
              <a:lumOff val="40000"/>
            </a:schemeClr>
          </a:solidFill>
          <a:ln w="12700">
            <a:miter lim="400000"/>
          </a:ln>
          <a:extLst>
            <a:ext uri="{C572A759-6A51-4108-AA02-DFA0A04FC94B}">
              <ma14:wrappingTextBoxFlag xmlns="" xmlns:ma14="http://schemas.microsoft.com/office/mac/drawingml/2011/main" val="1"/>
            </a:ext>
          </a:extLst>
        </p:spPr>
        <p:txBody>
          <a:bodyPr lIns="50800" tIns="50800" rIns="50800" bIns="50800" anchor="b">
            <a:normAutofit/>
          </a:bodyPr>
          <a:lstStyle/>
          <a:p>
            <a:pPr algn="ctr">
              <a:lnSpc>
                <a:spcPct val="80000"/>
              </a:lnSpc>
              <a:spcBef>
                <a:spcPts val="0"/>
              </a:spcBef>
              <a:defRPr sz="2800" cap="all">
                <a:solidFill>
                  <a:srgbClr val="FFFFFF"/>
                </a:solidFill>
                <a:latin typeface="+mn-lt"/>
                <a:ea typeface="+mn-ea"/>
                <a:cs typeface="+mn-cs"/>
                <a:sym typeface="DIN Condensed"/>
              </a:defRPr>
            </a:pPr>
            <a:r>
              <a:rPr lang="en-GB" sz="2800" b="1" cap="all" dirty="0">
                <a:solidFill>
                  <a:srgbClr val="FFFFFF"/>
                </a:solidFill>
                <a:latin typeface="DIN Condensed"/>
                <a:ea typeface="+mn-ea"/>
                <a:cs typeface="+mn-cs"/>
                <a:sym typeface="DIN Condensed"/>
              </a:rPr>
              <a:t>Note:</a:t>
            </a:r>
          </a:p>
          <a:p>
            <a:pPr algn="ctr">
              <a:lnSpc>
                <a:spcPct val="80000"/>
              </a:lnSpc>
              <a:spcBef>
                <a:spcPts val="0"/>
              </a:spcBef>
              <a:defRPr sz="2800" cap="all">
                <a:solidFill>
                  <a:srgbClr val="FFFFFF"/>
                </a:solidFill>
                <a:latin typeface="+mn-lt"/>
                <a:ea typeface="+mn-ea"/>
                <a:cs typeface="+mn-cs"/>
                <a:sym typeface="DIN Condensed"/>
              </a:defRPr>
            </a:pPr>
            <a:r>
              <a:rPr lang="en-GB" sz="2800" b="1" cap="all" dirty="0">
                <a:solidFill>
                  <a:srgbClr val="FFFFFF"/>
                </a:solidFill>
                <a:latin typeface="DIN Condensed"/>
                <a:ea typeface="+mn-ea"/>
                <a:cs typeface="+mn-cs"/>
                <a:sym typeface="DIN Condensed"/>
              </a:rPr>
              <a:t>---------</a:t>
            </a:r>
          </a:p>
        </p:txBody>
      </p:sp>
      <p:sp>
        <p:nvSpPr>
          <p:cNvPr id="261" name="Connecting Steps (B2) Average Literacy Progress"/>
          <p:cNvSpPr/>
          <p:nvPr/>
        </p:nvSpPr>
        <p:spPr>
          <a:xfrm>
            <a:off x="1929843" y="1539353"/>
            <a:ext cx="102657" cy="37959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endParaRPr dirty="0"/>
          </a:p>
        </p:txBody>
      </p:sp>
      <p:sp>
        <p:nvSpPr>
          <p:cNvPr id="3" name="Slide Number Placeholder 2"/>
          <p:cNvSpPr>
            <a:spLocks noGrp="1"/>
          </p:cNvSpPr>
          <p:nvPr>
            <p:ph type="sldNum" sz="quarter" idx="2"/>
          </p:nvPr>
        </p:nvSpPr>
        <p:spPr>
          <a:xfrm>
            <a:off x="12390070" y="203200"/>
            <a:ext cx="406897" cy="457200"/>
          </a:xfrm>
        </p:spPr>
        <p:txBody>
          <a:bodyPr/>
          <a:lstStyle/>
          <a:p>
            <a:fld id="{86CB4B4D-7CA3-9044-876B-883B54F8677D}" type="slidenum">
              <a:rPr lang="en-GB" smtClean="0"/>
              <a:pPr/>
              <a:t>41</a:t>
            </a:fld>
            <a:endParaRPr lang="en-GB"/>
          </a:p>
        </p:txBody>
      </p:sp>
      <p:graphicFrame>
        <p:nvGraphicFramePr>
          <p:cNvPr id="4" name="Table 3"/>
          <p:cNvGraphicFramePr>
            <a:graphicFrameLocks noGrp="1"/>
          </p:cNvGraphicFramePr>
          <p:nvPr>
            <p:extLst>
              <p:ext uri="{D42A27DB-BD31-4B8C-83A1-F6EECF244321}">
                <p14:modId xmlns:p14="http://schemas.microsoft.com/office/powerpoint/2010/main" val="385261019"/>
              </p:ext>
            </p:extLst>
          </p:nvPr>
        </p:nvGraphicFramePr>
        <p:xfrm>
          <a:off x="592720" y="2241691"/>
          <a:ext cx="11593902" cy="5029200"/>
        </p:xfrm>
        <a:graphic>
          <a:graphicData uri="http://schemas.openxmlformats.org/drawingml/2006/table">
            <a:tbl>
              <a:tblPr firstRow="1" bandRow="1">
                <a:tableStyleId>{306799F8-075E-4A3A-A7F6-7FBC6576F1A4}</a:tableStyleId>
              </a:tblPr>
              <a:tblGrid>
                <a:gridCol w="11593902">
                  <a:extLst>
                    <a:ext uri="{9D8B030D-6E8A-4147-A177-3AD203B41FA5}">
                      <a16:colId xmlns:a16="http://schemas.microsoft.com/office/drawing/2014/main" val="20000"/>
                    </a:ext>
                  </a:extLst>
                </a:gridCol>
              </a:tblGrid>
              <a:tr h="4653231">
                <a:tc>
                  <a:txBody>
                    <a:bodyPr/>
                    <a:lstStyle/>
                    <a:p>
                      <a:pPr marL="0" marR="0" lvl="0" indent="0" algn="l" defTabSz="584200" rtl="0" eaLnBrk="1" fontAlgn="auto" latinLnBrk="0" hangingPunct="0">
                        <a:lnSpc>
                          <a:spcPct val="100000"/>
                        </a:lnSpc>
                        <a:spcBef>
                          <a:spcPts val="0"/>
                        </a:spcBef>
                        <a:spcAft>
                          <a:spcPts val="0"/>
                        </a:spcAft>
                        <a:buClrTx/>
                        <a:buSzTx/>
                        <a:buFontTx/>
                        <a:buNone/>
                        <a:tabLst/>
                        <a:defRPr/>
                      </a:pPr>
                      <a:r>
                        <a:rPr lang="en-GB" sz="1800" b="1" dirty="0">
                          <a:latin typeface="+mj-lt"/>
                        </a:rPr>
                        <a:t>Following the appointment of</a:t>
                      </a:r>
                      <a:r>
                        <a:rPr lang="en-GB" sz="1800" b="1" baseline="0" dirty="0">
                          <a:latin typeface="+mj-lt"/>
                        </a:rPr>
                        <a:t> a new senior leadership team in January 2019, addressing Data and Assessment became an immediate priority. Following consultation meetings with staff, it became apparent that:</a:t>
                      </a:r>
                    </a:p>
                    <a:p>
                      <a:pPr marL="285750" marR="0" lvl="0" indent="-285750" algn="l" defTabSz="584200" rtl="0" eaLnBrk="1" fontAlgn="auto" latinLnBrk="0" hangingPunct="0">
                        <a:lnSpc>
                          <a:spcPct val="100000"/>
                        </a:lnSpc>
                        <a:spcBef>
                          <a:spcPts val="0"/>
                        </a:spcBef>
                        <a:spcAft>
                          <a:spcPts val="0"/>
                        </a:spcAft>
                        <a:buClrTx/>
                        <a:buSzTx/>
                        <a:buFont typeface="Wingdings" panose="05000000000000000000" pitchFamily="2" charset="2"/>
                        <a:buChar char="§"/>
                        <a:tabLst/>
                        <a:defRPr/>
                      </a:pPr>
                      <a:r>
                        <a:rPr lang="en-GB" sz="1800" b="1" baseline="0" dirty="0">
                          <a:latin typeface="+mj-lt"/>
                        </a:rPr>
                        <a:t>Data was inaccurate in a number of cases</a:t>
                      </a:r>
                    </a:p>
                    <a:p>
                      <a:pPr marL="285750" marR="0" lvl="0" indent="-285750" algn="l" defTabSz="584200" rtl="0" eaLnBrk="1" fontAlgn="auto" latinLnBrk="0" hangingPunct="0">
                        <a:lnSpc>
                          <a:spcPct val="100000"/>
                        </a:lnSpc>
                        <a:spcBef>
                          <a:spcPts val="0"/>
                        </a:spcBef>
                        <a:spcAft>
                          <a:spcPts val="0"/>
                        </a:spcAft>
                        <a:buClrTx/>
                        <a:buSzTx/>
                        <a:buFont typeface="Wingdings" panose="05000000000000000000" pitchFamily="2" charset="2"/>
                        <a:buChar char="§"/>
                        <a:tabLst/>
                        <a:defRPr/>
                      </a:pPr>
                      <a:r>
                        <a:rPr lang="en-GB" sz="1800" b="1" baseline="0" dirty="0">
                          <a:latin typeface="+mj-lt"/>
                        </a:rPr>
                        <a:t>There was a lack of clarity in terms of expected progress</a:t>
                      </a:r>
                    </a:p>
                    <a:p>
                      <a:pPr marL="285750" marR="0" lvl="0" indent="-285750" algn="l" defTabSz="584200" rtl="0" eaLnBrk="1" fontAlgn="auto" latinLnBrk="0" hangingPunct="0">
                        <a:lnSpc>
                          <a:spcPct val="100000"/>
                        </a:lnSpc>
                        <a:spcBef>
                          <a:spcPts val="0"/>
                        </a:spcBef>
                        <a:spcAft>
                          <a:spcPts val="0"/>
                        </a:spcAft>
                        <a:buClrTx/>
                        <a:buSzTx/>
                        <a:buFont typeface="Wingdings" panose="05000000000000000000" pitchFamily="2" charset="2"/>
                        <a:buChar char="§"/>
                        <a:tabLst/>
                        <a:defRPr/>
                      </a:pPr>
                      <a:r>
                        <a:rPr lang="en-GB" sz="1800" b="1" baseline="0" dirty="0">
                          <a:latin typeface="+mj-lt"/>
                        </a:rPr>
                        <a:t>Teachers were unsure as to when skills should be ticked off.</a:t>
                      </a:r>
                    </a:p>
                    <a:p>
                      <a:pPr marL="285750" marR="0" lvl="0" indent="-285750" algn="l" defTabSz="584200" rtl="0" eaLnBrk="1" fontAlgn="auto" latinLnBrk="0" hangingPunct="0">
                        <a:lnSpc>
                          <a:spcPct val="100000"/>
                        </a:lnSpc>
                        <a:spcBef>
                          <a:spcPts val="0"/>
                        </a:spcBef>
                        <a:spcAft>
                          <a:spcPts val="0"/>
                        </a:spcAft>
                        <a:buClrTx/>
                        <a:buSzTx/>
                        <a:buFont typeface="Wingdings" panose="05000000000000000000" pitchFamily="2" charset="2"/>
                        <a:buChar char="§"/>
                        <a:tabLst/>
                        <a:defRPr/>
                      </a:pPr>
                      <a:r>
                        <a:rPr lang="en-GB" sz="1800" b="1" baseline="0" dirty="0">
                          <a:latin typeface="+mj-lt"/>
                        </a:rPr>
                        <a:t>There seemed a pressure to ‘tick boxes’ within the system</a:t>
                      </a:r>
                    </a:p>
                    <a:p>
                      <a:pPr marL="285750" marR="0" lvl="0" indent="-285750" algn="l" defTabSz="584200" rtl="0" eaLnBrk="1" fontAlgn="auto" latinLnBrk="0" hangingPunct="0">
                        <a:lnSpc>
                          <a:spcPct val="100000"/>
                        </a:lnSpc>
                        <a:spcBef>
                          <a:spcPts val="0"/>
                        </a:spcBef>
                        <a:spcAft>
                          <a:spcPts val="0"/>
                        </a:spcAft>
                        <a:buClrTx/>
                        <a:buSzTx/>
                        <a:buFont typeface="Wingdings" panose="05000000000000000000" pitchFamily="2" charset="2"/>
                        <a:buChar char="§"/>
                        <a:tabLst/>
                        <a:defRPr/>
                      </a:pPr>
                      <a:r>
                        <a:rPr lang="en-GB" sz="1800" b="1" baseline="0" dirty="0">
                          <a:latin typeface="+mj-lt"/>
                        </a:rPr>
                        <a:t>There was no requirement to evidence the acquisition of skills</a:t>
                      </a:r>
                      <a:endParaRPr lang="en-GB" sz="1800" b="1" dirty="0">
                        <a:latin typeface="+mj-lt"/>
                      </a:endParaRPr>
                    </a:p>
                    <a:p>
                      <a:pPr marL="0" marR="0" lvl="0" indent="0" algn="l" defTabSz="584200" rtl="0" eaLnBrk="1" fontAlgn="auto" latinLnBrk="0" hangingPunct="0">
                        <a:lnSpc>
                          <a:spcPct val="100000"/>
                        </a:lnSpc>
                        <a:spcBef>
                          <a:spcPts val="0"/>
                        </a:spcBef>
                        <a:spcAft>
                          <a:spcPts val="0"/>
                        </a:spcAft>
                        <a:buClrTx/>
                        <a:buSzTx/>
                        <a:buFontTx/>
                        <a:buNone/>
                        <a:tabLst/>
                        <a:defRPr/>
                      </a:pPr>
                      <a:endParaRPr lang="en-GB" sz="1800" b="1" baseline="0" dirty="0">
                        <a:latin typeface="+mj-lt"/>
                      </a:endParaRPr>
                    </a:p>
                    <a:p>
                      <a:pPr marL="0" marR="0" lvl="0" indent="0" algn="l" defTabSz="584200" rtl="0" eaLnBrk="1" fontAlgn="auto" latinLnBrk="0" hangingPunct="0">
                        <a:lnSpc>
                          <a:spcPct val="100000"/>
                        </a:lnSpc>
                        <a:spcBef>
                          <a:spcPts val="0"/>
                        </a:spcBef>
                        <a:spcAft>
                          <a:spcPts val="0"/>
                        </a:spcAft>
                        <a:buClrTx/>
                        <a:buSzTx/>
                        <a:buFontTx/>
                        <a:buNone/>
                        <a:tabLst/>
                        <a:defRPr/>
                      </a:pPr>
                      <a:r>
                        <a:rPr lang="en-GB" sz="1800" b="1" baseline="0" dirty="0">
                          <a:latin typeface="+mj-lt"/>
                        </a:rPr>
                        <a:t>Therefore, the following points were actioned:</a:t>
                      </a:r>
                    </a:p>
                    <a:p>
                      <a:pPr marL="285750" marR="0" lvl="0" indent="-285750" algn="l" defTabSz="584200" rtl="0" eaLnBrk="1" fontAlgn="auto" latinLnBrk="0" hangingPunct="0">
                        <a:lnSpc>
                          <a:spcPct val="100000"/>
                        </a:lnSpc>
                        <a:spcBef>
                          <a:spcPts val="0"/>
                        </a:spcBef>
                        <a:spcAft>
                          <a:spcPts val="0"/>
                        </a:spcAft>
                        <a:buClrTx/>
                        <a:buSzTx/>
                        <a:buFont typeface="Arial" panose="020B0604020202020204" pitchFamily="34" charset="0"/>
                        <a:buChar char="•"/>
                        <a:tabLst/>
                        <a:defRPr/>
                      </a:pPr>
                      <a:r>
                        <a:rPr lang="en-GB" sz="1800" b="1" baseline="0" dirty="0">
                          <a:latin typeface="+mj-lt"/>
                        </a:rPr>
                        <a:t>Re-baselining of a number of individuals in order for a more accurate snap shot of current working level.</a:t>
                      </a:r>
                    </a:p>
                    <a:p>
                      <a:pPr marL="285750" marR="0" lvl="0" indent="-285750" algn="l" defTabSz="584200" rtl="0" eaLnBrk="1" fontAlgn="auto" latinLnBrk="0" hangingPunct="0">
                        <a:lnSpc>
                          <a:spcPct val="100000"/>
                        </a:lnSpc>
                        <a:spcBef>
                          <a:spcPts val="0"/>
                        </a:spcBef>
                        <a:spcAft>
                          <a:spcPts val="0"/>
                        </a:spcAft>
                        <a:buClrTx/>
                        <a:buSzTx/>
                        <a:buFont typeface="Arial" panose="020B0604020202020204" pitchFamily="34" charset="0"/>
                        <a:buChar char="•"/>
                        <a:tabLst/>
                        <a:defRPr/>
                      </a:pPr>
                      <a:r>
                        <a:rPr lang="en-GB" sz="1800" b="1" baseline="0" dirty="0">
                          <a:latin typeface="+mj-lt"/>
                        </a:rPr>
                        <a:t>Introduction of a system whereby individualised ‘aspirational target’ can be set.</a:t>
                      </a:r>
                    </a:p>
                    <a:p>
                      <a:pPr marL="285750" marR="0" lvl="0" indent="-285750" algn="l" defTabSz="584200" rtl="0" eaLnBrk="1" fontAlgn="auto" latinLnBrk="0" hangingPunct="0">
                        <a:lnSpc>
                          <a:spcPct val="100000"/>
                        </a:lnSpc>
                        <a:spcBef>
                          <a:spcPts val="0"/>
                        </a:spcBef>
                        <a:spcAft>
                          <a:spcPts val="0"/>
                        </a:spcAft>
                        <a:buClrTx/>
                        <a:buSzTx/>
                        <a:buFont typeface="Arial" panose="020B0604020202020204" pitchFamily="34" charset="0"/>
                        <a:buChar char="•"/>
                        <a:tabLst/>
                        <a:defRPr/>
                      </a:pPr>
                      <a:r>
                        <a:rPr lang="en-GB" sz="1800" b="1" baseline="0" dirty="0">
                          <a:latin typeface="+mj-lt"/>
                        </a:rPr>
                        <a:t>Upskilling in terms of the concept of mastery.</a:t>
                      </a:r>
                    </a:p>
                    <a:p>
                      <a:pPr marL="285750" marR="0" lvl="0" indent="-285750" algn="l" defTabSz="584200" rtl="0" eaLnBrk="1" fontAlgn="auto" latinLnBrk="0" hangingPunct="0">
                        <a:lnSpc>
                          <a:spcPct val="100000"/>
                        </a:lnSpc>
                        <a:spcBef>
                          <a:spcPts val="0"/>
                        </a:spcBef>
                        <a:spcAft>
                          <a:spcPts val="0"/>
                        </a:spcAft>
                        <a:buClrTx/>
                        <a:buSzTx/>
                        <a:buFont typeface="Arial" panose="020B0604020202020204" pitchFamily="34" charset="0"/>
                        <a:buChar char="•"/>
                        <a:tabLst/>
                        <a:defRPr/>
                      </a:pPr>
                      <a:r>
                        <a:rPr lang="en-GB" sz="1800" b="1" baseline="0" dirty="0">
                          <a:latin typeface="+mj-lt"/>
                        </a:rPr>
                        <a:t>Re-marketing of summative assessment and appropriate progress. </a:t>
                      </a:r>
                    </a:p>
                    <a:p>
                      <a:pPr marL="285750" marR="0" lvl="0" indent="-285750" algn="l" defTabSz="584200" rtl="0" eaLnBrk="1" fontAlgn="auto" latinLnBrk="0" hangingPunct="0">
                        <a:lnSpc>
                          <a:spcPct val="100000"/>
                        </a:lnSpc>
                        <a:spcBef>
                          <a:spcPts val="0"/>
                        </a:spcBef>
                        <a:spcAft>
                          <a:spcPts val="0"/>
                        </a:spcAft>
                        <a:buClrTx/>
                        <a:buSzTx/>
                        <a:buFont typeface="Arial" panose="020B0604020202020204" pitchFamily="34" charset="0"/>
                        <a:buChar char="•"/>
                        <a:tabLst/>
                        <a:defRPr/>
                      </a:pPr>
                      <a:r>
                        <a:rPr lang="en-GB" sz="1800" b="1" baseline="0" dirty="0">
                          <a:latin typeface="+mj-lt"/>
                        </a:rPr>
                        <a:t>Teachers held to account over the data as it is now triangulated with books/evidence scrutiny. </a:t>
                      </a:r>
                    </a:p>
                    <a:p>
                      <a:pPr marL="0" marR="0" lvl="0" indent="0" algn="l" defTabSz="584200" rtl="0" eaLnBrk="1" fontAlgn="auto" latinLnBrk="0" hangingPunct="0">
                        <a:lnSpc>
                          <a:spcPct val="100000"/>
                        </a:lnSpc>
                        <a:spcBef>
                          <a:spcPts val="0"/>
                        </a:spcBef>
                        <a:spcAft>
                          <a:spcPts val="0"/>
                        </a:spcAft>
                        <a:buClrTx/>
                        <a:buSzTx/>
                        <a:buFontTx/>
                        <a:buNone/>
                        <a:tabLst/>
                        <a:defRPr/>
                      </a:pPr>
                      <a:endParaRPr lang="en-GB" sz="1800" b="1" baseline="0" dirty="0">
                        <a:latin typeface="+mj-lt"/>
                      </a:endParaRPr>
                    </a:p>
                    <a:p>
                      <a:pPr marL="0" marR="0" lvl="0" indent="0" algn="l" defTabSz="584200" rtl="0" eaLnBrk="1" fontAlgn="auto" latinLnBrk="0" hangingPunct="0">
                        <a:lnSpc>
                          <a:spcPct val="100000"/>
                        </a:lnSpc>
                        <a:spcBef>
                          <a:spcPts val="0"/>
                        </a:spcBef>
                        <a:spcAft>
                          <a:spcPts val="0"/>
                        </a:spcAft>
                        <a:buClrTx/>
                        <a:buSzTx/>
                        <a:buFontTx/>
                        <a:buNone/>
                        <a:tabLst/>
                        <a:defRPr/>
                      </a:pPr>
                      <a:r>
                        <a:rPr lang="en-GB" sz="1800" b="1" dirty="0">
                          <a:latin typeface="+mj-lt"/>
                        </a:rPr>
                        <a:t>As a result of the above, the following ‘3 year trend’ indicates</a:t>
                      </a:r>
                      <a:r>
                        <a:rPr lang="en-GB" sz="1800" b="1" baseline="0" dirty="0">
                          <a:latin typeface="+mj-lt"/>
                        </a:rPr>
                        <a:t> a slight reduction in average progress across all curriculum areas this year. However, this is now a much more robust, accurate and valid statistic. There will be no further mention of this within the pack.</a:t>
                      </a:r>
                      <a:endParaRPr lang="en-GB" sz="1800" b="1" dirty="0">
                        <a:latin typeface="+mj-lt"/>
                      </a:endParaRP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923858856"/>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Learners’ progress in literacy is good.  Oracy progress has continued to fall behind the other strands after it peaked in 2014/15.  Oracy is a focus in the thematic planning for Autumn 2017 and opportunities and strategies to improve skills have been established e.g. Talkabout. Progress in Reading and Writing remains good. The introduction of ‘The Handwriting Motorway’ in Primary has contributed to the percentage gain over the previous year, which was in itself, a huge improvement from 2014-15. This data covers 3-14 and the Teal pathway group in 14-19."/>
          <p:cNvSpPr/>
          <p:nvPr/>
        </p:nvSpPr>
        <p:spPr>
          <a:xfrm>
            <a:off x="434755" y="8451471"/>
            <a:ext cx="12146526" cy="117981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just">
              <a:spcBef>
                <a:spcPts val="2800"/>
              </a:spcBef>
              <a:defRPr sz="1600"/>
            </a:pPr>
            <a:r>
              <a:rPr lang="en-GB" sz="1400" b="1" dirty="0">
                <a:solidFill>
                  <a:srgbClr val="8ABE5E">
                    <a:hueOff val="1971429"/>
                    <a:satOff val="-6114"/>
                    <a:lumOff val="-25490"/>
                  </a:srgbClr>
                </a:solidFill>
                <a:latin typeface="Avenir Next"/>
                <a:ea typeface="Avenir Next"/>
                <a:cs typeface="Avenir Next"/>
                <a:sym typeface="Avenir Next"/>
              </a:rPr>
              <a:t>Overall, l</a:t>
            </a:r>
            <a:r>
              <a:rPr sz="1400" b="1" dirty="0">
                <a:solidFill>
                  <a:srgbClr val="8ABE5E">
                    <a:hueOff val="1971429"/>
                    <a:satOff val="-6114"/>
                    <a:lumOff val="-25490"/>
                  </a:srgbClr>
                </a:solidFill>
                <a:latin typeface="Avenir Next"/>
                <a:ea typeface="Avenir Next"/>
                <a:cs typeface="Avenir Next"/>
                <a:sym typeface="Avenir Next"/>
              </a:rPr>
              <a:t>earners’ progress in </a:t>
            </a:r>
            <a:r>
              <a:rPr lang="en-GB" sz="1400" b="1" dirty="0">
                <a:solidFill>
                  <a:srgbClr val="8ABE5E">
                    <a:hueOff val="1971429"/>
                    <a:satOff val="-6114"/>
                    <a:lumOff val="-25490"/>
                  </a:srgbClr>
                </a:solidFill>
                <a:latin typeface="Avenir Next"/>
                <a:ea typeface="Avenir Next"/>
                <a:cs typeface="Avenir Next"/>
                <a:sym typeface="Avenir Next"/>
              </a:rPr>
              <a:t>English</a:t>
            </a:r>
            <a:r>
              <a:rPr sz="1400" b="1" dirty="0">
                <a:solidFill>
                  <a:srgbClr val="8ABE5E">
                    <a:hueOff val="1971429"/>
                    <a:satOff val="-6114"/>
                    <a:lumOff val="-25490"/>
                  </a:srgbClr>
                </a:solidFill>
                <a:latin typeface="Avenir Next"/>
                <a:ea typeface="Avenir Next"/>
                <a:cs typeface="Avenir Next"/>
                <a:sym typeface="Avenir Next"/>
              </a:rPr>
              <a:t> </a:t>
            </a:r>
            <a:r>
              <a:rPr lang="en-GB" sz="1400" b="1" dirty="0">
                <a:solidFill>
                  <a:srgbClr val="8ABE5E">
                    <a:hueOff val="1971429"/>
                    <a:satOff val="-6114"/>
                    <a:lumOff val="-25490"/>
                  </a:srgbClr>
                </a:solidFill>
                <a:latin typeface="Avenir Next"/>
                <a:ea typeface="Avenir Next"/>
                <a:cs typeface="Avenir Next"/>
                <a:sym typeface="Avenir Next"/>
              </a:rPr>
              <a:t>over the last three years has been excellent. </a:t>
            </a:r>
            <a:r>
              <a:rPr lang="en-GB" sz="1400" dirty="0">
                <a:solidFill>
                  <a:schemeClr val="bg1">
                    <a:lumMod val="50000"/>
                    <a:lumOff val="50000"/>
                  </a:schemeClr>
                </a:solidFill>
                <a:latin typeface="Avenir Next"/>
                <a:ea typeface="Avenir Next"/>
                <a:cs typeface="Avenir Next"/>
                <a:sym typeface="Avenir Next"/>
              </a:rPr>
              <a:t>Interestingly, writing has gone from being the least performing aspect of the subject to the highest in the space of twelve months. This is largely due to the increased awareness around emerging writing frameworks, and prompt feedback from robust scrutiny procedures. Very recently we have introduced the ‘</a:t>
            </a:r>
            <a:r>
              <a:rPr lang="en-GB" sz="1400" dirty="0" err="1">
                <a:solidFill>
                  <a:schemeClr val="bg1">
                    <a:lumMod val="50000"/>
                    <a:lumOff val="50000"/>
                  </a:schemeClr>
                </a:solidFill>
                <a:latin typeface="Avenir Next"/>
                <a:ea typeface="Avenir Next"/>
                <a:cs typeface="Avenir Next"/>
                <a:sym typeface="Avenir Next"/>
              </a:rPr>
              <a:t>cwtch</a:t>
            </a:r>
            <a:r>
              <a:rPr lang="en-GB" sz="1400" dirty="0">
                <a:solidFill>
                  <a:schemeClr val="bg1">
                    <a:lumMod val="50000"/>
                    <a:lumOff val="50000"/>
                  </a:schemeClr>
                </a:solidFill>
                <a:latin typeface="Avenir Next"/>
                <a:ea typeface="Avenir Next"/>
                <a:cs typeface="Avenir Next"/>
                <a:sym typeface="Avenir Next"/>
              </a:rPr>
              <a:t> with a book’ initiative, as well as upskilling all staff in delivering specific programmes such as </a:t>
            </a:r>
            <a:r>
              <a:rPr lang="en-GB" sz="1400" dirty="0" err="1">
                <a:solidFill>
                  <a:schemeClr val="bg1">
                    <a:lumMod val="50000"/>
                    <a:lumOff val="50000"/>
                  </a:schemeClr>
                </a:solidFill>
                <a:latin typeface="Avenir Next"/>
                <a:ea typeface="Avenir Next"/>
                <a:cs typeface="Avenir Next"/>
                <a:sym typeface="Avenir Next"/>
              </a:rPr>
              <a:t>Popat</a:t>
            </a:r>
            <a:r>
              <a:rPr lang="en-GB" sz="1400" dirty="0">
                <a:solidFill>
                  <a:schemeClr val="bg1">
                    <a:lumMod val="50000"/>
                    <a:lumOff val="50000"/>
                  </a:schemeClr>
                </a:solidFill>
                <a:latin typeface="Avenir Next"/>
                <a:ea typeface="Avenir Next"/>
                <a:cs typeface="Avenir Next"/>
                <a:sym typeface="Avenir Next"/>
              </a:rPr>
              <a:t> and see and learn. It is hoped that this will have a positive effect this time next year. In identical fashion each year, KS1 pupils have made the most average progress and KS2 pupils the least.</a:t>
            </a:r>
            <a:endParaRPr lang="en-GB" sz="1400" dirty="0"/>
          </a:p>
        </p:txBody>
      </p:sp>
      <p:sp>
        <p:nvSpPr>
          <p:cNvPr id="260" name="Learners progress / literacy"/>
          <p:cNvSpPr/>
          <p:nvPr/>
        </p:nvSpPr>
        <p:spPr>
          <a:xfrm>
            <a:off x="-23952" y="394888"/>
            <a:ext cx="7689824" cy="820788"/>
          </a:xfrm>
          <a:prstGeom prst="rect">
            <a:avLst/>
          </a:prstGeom>
          <a:solidFill>
            <a:schemeClr val="accent3">
              <a:lumMod val="60000"/>
              <a:lumOff val="40000"/>
            </a:schemeClr>
          </a:solidFill>
          <a:ln w="12700">
            <a:miter lim="400000"/>
          </a:ln>
          <a:extLst>
            <a:ext uri="{C572A759-6A51-4108-AA02-DFA0A04FC94B}">
              <ma14:wrappingTextBoxFlag xmlns:ma14="http://schemas.microsoft.com/office/mac/drawingml/2011/main" xmlns="" val="1"/>
            </a:ext>
          </a:extLst>
        </p:spPr>
        <p:txBody>
          <a:bodyPr lIns="50800" tIns="50800" rIns="50800" bIns="50800" anchor="b">
            <a:normAutofit/>
          </a:bodyPr>
          <a:lstStyle/>
          <a:p>
            <a:pPr algn="ctr">
              <a:lnSpc>
                <a:spcPct val="80000"/>
              </a:lnSpc>
              <a:spcBef>
                <a:spcPts val="0"/>
              </a:spcBef>
              <a:defRPr sz="2800" cap="all">
                <a:solidFill>
                  <a:srgbClr val="FFFFFF"/>
                </a:solidFill>
                <a:latin typeface="+mn-lt"/>
                <a:ea typeface="+mn-ea"/>
                <a:cs typeface="+mn-cs"/>
                <a:sym typeface="DIN Condensed"/>
              </a:defRPr>
            </a:pPr>
            <a:r>
              <a:rPr lang="en-US" sz="4800" cap="all" dirty="0">
                <a:solidFill>
                  <a:srgbClr val="FFFFFF"/>
                </a:solidFill>
                <a:latin typeface="DIN Condensed"/>
                <a:ea typeface="+mn-ea"/>
                <a:cs typeface="+mn-cs"/>
                <a:sym typeface="DIN Condensed"/>
              </a:rPr>
              <a:t>English</a:t>
            </a:r>
            <a:r>
              <a:rPr lang="en-GB" sz="4800" cap="all" dirty="0">
                <a:solidFill>
                  <a:srgbClr val="FFFFFF"/>
                </a:solidFill>
                <a:latin typeface="DIN Condensed"/>
                <a:ea typeface="+mn-ea"/>
                <a:cs typeface="+mn-cs"/>
                <a:sym typeface="DIN Condensed"/>
              </a:rPr>
              <a:t> Progress</a:t>
            </a:r>
            <a:r>
              <a:rPr sz="2800" cap="all" dirty="0">
                <a:solidFill>
                  <a:srgbClr val="FFFFFF"/>
                </a:solidFill>
                <a:latin typeface="DIN Condensed"/>
                <a:ea typeface="+mn-ea"/>
                <a:cs typeface="+mn-cs"/>
                <a:sym typeface="DIN Condensed"/>
              </a:rPr>
              <a:t>                                                                      </a:t>
            </a:r>
          </a:p>
        </p:txBody>
      </p:sp>
      <p:sp>
        <p:nvSpPr>
          <p:cNvPr id="261" name="Connecting Steps (B2) Average Literacy Progress"/>
          <p:cNvSpPr/>
          <p:nvPr/>
        </p:nvSpPr>
        <p:spPr>
          <a:xfrm>
            <a:off x="3750854" y="1546054"/>
            <a:ext cx="5514330" cy="37959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r>
              <a:rPr dirty="0"/>
              <a:t>Connecting Steps (B2) Average </a:t>
            </a:r>
            <a:r>
              <a:rPr lang="en-GB" dirty="0"/>
              <a:t>English</a:t>
            </a:r>
            <a:r>
              <a:rPr dirty="0"/>
              <a:t> Progress</a:t>
            </a:r>
          </a:p>
        </p:txBody>
      </p:sp>
      <p:sp>
        <p:nvSpPr>
          <p:cNvPr id="3" name="Slide Number Placeholder 2"/>
          <p:cNvSpPr>
            <a:spLocks noGrp="1"/>
          </p:cNvSpPr>
          <p:nvPr>
            <p:ph type="sldNum" sz="quarter" idx="2"/>
          </p:nvPr>
        </p:nvSpPr>
        <p:spPr>
          <a:xfrm>
            <a:off x="12390070" y="203200"/>
            <a:ext cx="406897" cy="457200"/>
          </a:xfrm>
        </p:spPr>
        <p:txBody>
          <a:bodyPr/>
          <a:lstStyle/>
          <a:p>
            <a:fld id="{86CB4B4D-7CA3-9044-876B-883B54F8677D}" type="slidenum">
              <a:rPr lang="en-GB" smtClean="0"/>
              <a:pPr/>
              <a:t>42</a:t>
            </a:fld>
            <a:endParaRPr lang="en-GB"/>
          </a:p>
        </p:txBody>
      </p:sp>
      <p:graphicFrame>
        <p:nvGraphicFramePr>
          <p:cNvPr id="4" name="Chart 3"/>
          <p:cNvGraphicFramePr/>
          <p:nvPr>
            <p:extLst>
              <p:ext uri="{D42A27DB-BD31-4B8C-83A1-F6EECF244321}">
                <p14:modId xmlns:p14="http://schemas.microsoft.com/office/powerpoint/2010/main" val="2046072258"/>
              </p:ext>
            </p:extLst>
          </p:nvPr>
        </p:nvGraphicFramePr>
        <p:xfrm>
          <a:off x="1703931" y="2011240"/>
          <a:ext cx="9591857" cy="348604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p:nvPr>
            <p:extLst>
              <p:ext uri="{D42A27DB-BD31-4B8C-83A1-F6EECF244321}">
                <p14:modId xmlns:p14="http://schemas.microsoft.com/office/powerpoint/2010/main" val="3875625626"/>
              </p:ext>
            </p:extLst>
          </p:nvPr>
        </p:nvGraphicFramePr>
        <p:xfrm>
          <a:off x="792479" y="5672083"/>
          <a:ext cx="3511815" cy="26076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p:cNvGraphicFramePr/>
          <p:nvPr>
            <p:extLst>
              <p:ext uri="{D42A27DB-BD31-4B8C-83A1-F6EECF244321}">
                <p14:modId xmlns:p14="http://schemas.microsoft.com/office/powerpoint/2010/main" val="3863283205"/>
              </p:ext>
            </p:extLst>
          </p:nvPr>
        </p:nvGraphicFramePr>
        <p:xfrm>
          <a:off x="4709160" y="5672083"/>
          <a:ext cx="3581400" cy="260767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Chart 8"/>
          <p:cNvGraphicFramePr/>
          <p:nvPr>
            <p:extLst>
              <p:ext uri="{D42A27DB-BD31-4B8C-83A1-F6EECF244321}">
                <p14:modId xmlns:p14="http://schemas.microsoft.com/office/powerpoint/2010/main" val="2964047878"/>
              </p:ext>
            </p:extLst>
          </p:nvPr>
        </p:nvGraphicFramePr>
        <p:xfrm>
          <a:off x="8695426" y="5679866"/>
          <a:ext cx="3374654" cy="2599893"/>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62516400"/>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Learners’ progress in literacy is good.  Oracy progress has continued to fall behind the other strands after it peaked in 2014/15.  Oracy is a focus in the thematic planning for Autumn 2017 and opportunities and strategies to improve skills have been established e.g. Talkabout. Progress in Reading and Writing remains good. The introduction of ‘The Handwriting Motorway’ in Primary has contributed to the percentage gain over the previous year, which was in itself, a huge improvement from 2014-15. This data covers 3-14 and the Teal pathway group in 14-19."/>
          <p:cNvSpPr/>
          <p:nvPr/>
        </p:nvSpPr>
        <p:spPr>
          <a:xfrm>
            <a:off x="414697" y="8628111"/>
            <a:ext cx="12146526" cy="84125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just">
              <a:spcBef>
                <a:spcPts val="2800"/>
              </a:spcBef>
              <a:defRPr sz="1600"/>
            </a:pPr>
            <a:r>
              <a:rPr lang="en-GB" sz="1600" b="1" dirty="0">
                <a:solidFill>
                  <a:srgbClr val="8ABE5E">
                    <a:hueOff val="1971429"/>
                    <a:satOff val="-6114"/>
                    <a:lumOff val="-25490"/>
                  </a:srgbClr>
                </a:solidFill>
                <a:latin typeface="Avenir Next"/>
                <a:ea typeface="Avenir Next"/>
                <a:cs typeface="Avenir Next"/>
                <a:sym typeface="Avenir Next"/>
              </a:rPr>
              <a:t>Le</a:t>
            </a:r>
            <a:r>
              <a:rPr sz="1600" b="1" dirty="0" err="1">
                <a:solidFill>
                  <a:srgbClr val="8ABE5E">
                    <a:hueOff val="1971429"/>
                    <a:satOff val="-6114"/>
                    <a:lumOff val="-25490"/>
                  </a:srgbClr>
                </a:solidFill>
                <a:latin typeface="Avenir Next"/>
                <a:ea typeface="Avenir Next"/>
                <a:cs typeface="Avenir Next"/>
                <a:sym typeface="Avenir Next"/>
              </a:rPr>
              <a:t>arners</a:t>
            </a:r>
            <a:r>
              <a:rPr sz="1600" b="1" dirty="0">
                <a:solidFill>
                  <a:srgbClr val="8ABE5E">
                    <a:hueOff val="1971429"/>
                    <a:satOff val="-6114"/>
                    <a:lumOff val="-25490"/>
                  </a:srgbClr>
                </a:solidFill>
                <a:latin typeface="Avenir Next"/>
                <a:ea typeface="Avenir Next"/>
                <a:cs typeface="Avenir Next"/>
                <a:sym typeface="Avenir Next"/>
              </a:rPr>
              <a:t>’ progress in </a:t>
            </a:r>
            <a:r>
              <a:rPr lang="en-GB" sz="1600" b="1" dirty="0">
                <a:solidFill>
                  <a:srgbClr val="8ABE5E">
                    <a:hueOff val="1971429"/>
                    <a:satOff val="-6114"/>
                    <a:lumOff val="-25490"/>
                  </a:srgbClr>
                </a:solidFill>
                <a:latin typeface="Avenir Next"/>
                <a:ea typeface="Avenir Next"/>
                <a:cs typeface="Avenir Next"/>
                <a:sym typeface="Avenir Next"/>
              </a:rPr>
              <a:t>Mathematics has remained excellent for three years</a:t>
            </a:r>
            <a:r>
              <a:rPr sz="1600" b="1" dirty="0">
                <a:solidFill>
                  <a:srgbClr val="8ABE5E">
                    <a:hueOff val="1971429"/>
                    <a:satOff val="-6114"/>
                    <a:lumOff val="-25490"/>
                  </a:srgbClr>
                </a:solidFill>
                <a:latin typeface="Avenir Next"/>
                <a:ea typeface="Avenir Next"/>
                <a:cs typeface="Avenir Next"/>
                <a:sym typeface="Avenir Next"/>
              </a:rPr>
              <a:t>.</a:t>
            </a:r>
            <a:r>
              <a:rPr sz="1600" dirty="0"/>
              <a:t> </a:t>
            </a:r>
            <a:r>
              <a:rPr lang="en-GB" sz="1600" dirty="0"/>
              <a:t>This year has seen the </a:t>
            </a:r>
            <a:r>
              <a:rPr lang="en-GB" sz="1600" dirty="0" err="1"/>
              <a:t>Gemoetry</a:t>
            </a:r>
            <a:r>
              <a:rPr lang="en-GB" sz="1600" dirty="0"/>
              <a:t> aspect of the subject really close the gap. Statistics (only done by the older more able pupils) has seen far less average progress this year due to many pupils working at this level reaching a point in their learning whereby evidencing further progress is becoming a much greater challenge. </a:t>
            </a:r>
            <a:endParaRPr lang="en-GB" sz="1600" dirty="0">
              <a:solidFill>
                <a:srgbClr val="FF0000"/>
              </a:solidFill>
            </a:endParaRPr>
          </a:p>
        </p:txBody>
      </p:sp>
      <p:sp>
        <p:nvSpPr>
          <p:cNvPr id="260" name="Learners progress / literacy"/>
          <p:cNvSpPr/>
          <p:nvPr/>
        </p:nvSpPr>
        <p:spPr>
          <a:xfrm>
            <a:off x="-23952" y="394888"/>
            <a:ext cx="7689824" cy="820788"/>
          </a:xfrm>
          <a:prstGeom prst="rect">
            <a:avLst/>
          </a:prstGeom>
          <a:solidFill>
            <a:schemeClr val="accent3">
              <a:lumMod val="60000"/>
              <a:lumOff val="40000"/>
            </a:schemeClr>
          </a:solidFill>
          <a:ln w="12700">
            <a:miter lim="400000"/>
          </a:ln>
          <a:extLst>
            <a:ext uri="{C572A759-6A51-4108-AA02-DFA0A04FC94B}">
              <ma14:wrappingTextBoxFlag xmlns:ma14="http://schemas.microsoft.com/office/mac/drawingml/2011/main" xmlns="" val="1"/>
            </a:ext>
          </a:extLst>
        </p:spPr>
        <p:txBody>
          <a:bodyPr lIns="50800" tIns="50800" rIns="50800" bIns="50800" anchor="b">
            <a:normAutofit fontScale="92500"/>
          </a:bodyPr>
          <a:lstStyle/>
          <a:p>
            <a:pPr algn="ctr">
              <a:lnSpc>
                <a:spcPct val="80000"/>
              </a:lnSpc>
              <a:spcBef>
                <a:spcPts val="0"/>
              </a:spcBef>
              <a:defRPr sz="2800" cap="all">
                <a:solidFill>
                  <a:srgbClr val="FFFFFF"/>
                </a:solidFill>
                <a:latin typeface="+mn-lt"/>
                <a:ea typeface="+mn-ea"/>
                <a:cs typeface="+mn-cs"/>
                <a:sym typeface="DIN Condensed"/>
              </a:defRPr>
            </a:pPr>
            <a:r>
              <a:rPr lang="en-US" sz="4800" cap="all" dirty="0">
                <a:solidFill>
                  <a:srgbClr val="FFFFFF"/>
                </a:solidFill>
                <a:latin typeface="DIN Condensed"/>
                <a:ea typeface="+mn-ea"/>
                <a:cs typeface="+mn-cs"/>
                <a:sym typeface="DIN Condensed"/>
              </a:rPr>
              <a:t>mathematics</a:t>
            </a:r>
            <a:r>
              <a:rPr lang="en-GB" sz="4800" cap="all" dirty="0">
                <a:solidFill>
                  <a:srgbClr val="FFFFFF"/>
                </a:solidFill>
                <a:latin typeface="DIN Condensed"/>
                <a:ea typeface="+mn-ea"/>
                <a:cs typeface="+mn-cs"/>
                <a:sym typeface="DIN Condensed"/>
              </a:rPr>
              <a:t> Progress</a:t>
            </a:r>
            <a:r>
              <a:rPr sz="2800" cap="all" dirty="0">
                <a:solidFill>
                  <a:srgbClr val="FFFFFF"/>
                </a:solidFill>
                <a:latin typeface="DIN Condensed"/>
                <a:ea typeface="+mn-ea"/>
                <a:cs typeface="+mn-cs"/>
                <a:sym typeface="DIN Condensed"/>
              </a:rPr>
              <a:t>                                                                      </a:t>
            </a:r>
          </a:p>
        </p:txBody>
      </p:sp>
      <p:sp>
        <p:nvSpPr>
          <p:cNvPr id="261" name="Connecting Steps (B2) Average Literacy Progress"/>
          <p:cNvSpPr/>
          <p:nvPr/>
        </p:nvSpPr>
        <p:spPr>
          <a:xfrm>
            <a:off x="4054289" y="1416663"/>
            <a:ext cx="4736874" cy="31803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r>
              <a:rPr sz="1400" dirty="0"/>
              <a:t>Connecting Steps (B2) Average </a:t>
            </a:r>
            <a:r>
              <a:rPr lang="en-GB" sz="1400" dirty="0"/>
              <a:t>Mathematics</a:t>
            </a:r>
            <a:r>
              <a:rPr sz="1400" dirty="0"/>
              <a:t> Progress</a:t>
            </a:r>
          </a:p>
        </p:txBody>
      </p:sp>
      <p:sp>
        <p:nvSpPr>
          <p:cNvPr id="2" name="Slide Number Placeholder 1"/>
          <p:cNvSpPr>
            <a:spLocks noGrp="1"/>
          </p:cNvSpPr>
          <p:nvPr>
            <p:ph type="sldNum" sz="quarter" idx="2"/>
          </p:nvPr>
        </p:nvSpPr>
        <p:spPr>
          <a:xfrm>
            <a:off x="12390070" y="203200"/>
            <a:ext cx="406897" cy="457200"/>
          </a:xfrm>
        </p:spPr>
        <p:txBody>
          <a:bodyPr/>
          <a:lstStyle/>
          <a:p>
            <a:fld id="{86CB4B4D-7CA3-9044-876B-883B54F8677D}" type="slidenum">
              <a:rPr lang="en-GB" smtClean="0"/>
              <a:pPr/>
              <a:t>43</a:t>
            </a:fld>
            <a:endParaRPr lang="en-GB"/>
          </a:p>
        </p:txBody>
      </p:sp>
      <p:graphicFrame>
        <p:nvGraphicFramePr>
          <p:cNvPr id="3" name="Chart 2"/>
          <p:cNvGraphicFramePr/>
          <p:nvPr>
            <p:extLst>
              <p:ext uri="{D42A27DB-BD31-4B8C-83A1-F6EECF244321}">
                <p14:modId xmlns:p14="http://schemas.microsoft.com/office/powerpoint/2010/main" val="1434751686"/>
              </p:ext>
            </p:extLst>
          </p:nvPr>
        </p:nvGraphicFramePr>
        <p:xfrm>
          <a:off x="2167466" y="1734699"/>
          <a:ext cx="8669867" cy="344512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p:nvPr>
            <p:extLst>
              <p:ext uri="{D42A27DB-BD31-4B8C-83A1-F6EECF244321}">
                <p14:modId xmlns:p14="http://schemas.microsoft.com/office/powerpoint/2010/main" val="2979491535"/>
              </p:ext>
            </p:extLst>
          </p:nvPr>
        </p:nvGraphicFramePr>
        <p:xfrm>
          <a:off x="701300" y="5409716"/>
          <a:ext cx="3613073" cy="266087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p:cNvGraphicFramePr/>
          <p:nvPr>
            <p:extLst>
              <p:ext uri="{D42A27DB-BD31-4B8C-83A1-F6EECF244321}">
                <p14:modId xmlns:p14="http://schemas.microsoft.com/office/powerpoint/2010/main" val="412426076"/>
              </p:ext>
            </p:extLst>
          </p:nvPr>
        </p:nvGraphicFramePr>
        <p:xfrm>
          <a:off x="4681423" y="5409716"/>
          <a:ext cx="3613073" cy="26608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Chart 8"/>
          <p:cNvGraphicFramePr/>
          <p:nvPr>
            <p:extLst>
              <p:ext uri="{D42A27DB-BD31-4B8C-83A1-F6EECF244321}">
                <p14:modId xmlns:p14="http://schemas.microsoft.com/office/powerpoint/2010/main" val="1525153422"/>
              </p:ext>
            </p:extLst>
          </p:nvPr>
        </p:nvGraphicFramePr>
        <p:xfrm>
          <a:off x="8681463" y="5409716"/>
          <a:ext cx="3613073" cy="26608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8154965"/>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Learners’ progress in literacy is good.  Oracy progress has continued to fall behind the other strands after it peaked in 2014/15.  Oracy is a focus in the thematic planning for Autumn 2017 and opportunities and strategies to improve skills have been established e.g. Talkabout. Progress in Reading and Writing remains good. The introduction of ‘The Handwriting Motorway’ in Primary has contributed to the percentage gain over the previous year, which was in itself, a huge improvement from 2014-15. This data covers 3-14 and the Teal pathway group in 14-19."/>
          <p:cNvSpPr/>
          <p:nvPr/>
        </p:nvSpPr>
        <p:spPr>
          <a:xfrm>
            <a:off x="441216" y="8665360"/>
            <a:ext cx="12146526" cy="74892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just">
              <a:spcBef>
                <a:spcPts val="2800"/>
              </a:spcBef>
              <a:defRPr sz="1600"/>
            </a:pPr>
            <a:r>
              <a:rPr lang="en-GB" sz="1400" b="1" dirty="0">
                <a:solidFill>
                  <a:srgbClr val="8ABE5E">
                    <a:hueOff val="1971429"/>
                    <a:satOff val="-6114"/>
                    <a:lumOff val="-25490"/>
                  </a:srgbClr>
                </a:solidFill>
                <a:latin typeface="Avenir Next"/>
                <a:ea typeface="Avenir Next"/>
                <a:cs typeface="Avenir Next"/>
                <a:sym typeface="Avenir Next"/>
              </a:rPr>
              <a:t>Le</a:t>
            </a:r>
            <a:r>
              <a:rPr sz="1400" b="1" dirty="0" err="1">
                <a:solidFill>
                  <a:srgbClr val="8ABE5E">
                    <a:hueOff val="1971429"/>
                    <a:satOff val="-6114"/>
                    <a:lumOff val="-25490"/>
                  </a:srgbClr>
                </a:solidFill>
                <a:latin typeface="Avenir Next"/>
                <a:ea typeface="Avenir Next"/>
                <a:cs typeface="Avenir Next"/>
                <a:sym typeface="Avenir Next"/>
              </a:rPr>
              <a:t>arners</a:t>
            </a:r>
            <a:r>
              <a:rPr sz="1400" b="1" dirty="0">
                <a:solidFill>
                  <a:srgbClr val="8ABE5E">
                    <a:hueOff val="1971429"/>
                    <a:satOff val="-6114"/>
                    <a:lumOff val="-25490"/>
                  </a:srgbClr>
                </a:solidFill>
                <a:latin typeface="Avenir Next"/>
                <a:ea typeface="Avenir Next"/>
                <a:cs typeface="Avenir Next"/>
                <a:sym typeface="Avenir Next"/>
              </a:rPr>
              <a:t>’ progress in </a:t>
            </a:r>
            <a:r>
              <a:rPr lang="en-GB" sz="1400" b="1" dirty="0">
                <a:solidFill>
                  <a:srgbClr val="8ABE5E">
                    <a:hueOff val="1971429"/>
                    <a:satOff val="-6114"/>
                    <a:lumOff val="-25490"/>
                  </a:srgbClr>
                </a:solidFill>
                <a:latin typeface="Avenir Next"/>
                <a:ea typeface="Avenir Next"/>
                <a:cs typeface="Avenir Next"/>
                <a:sym typeface="Avenir Next"/>
              </a:rPr>
              <a:t>PSHE </a:t>
            </a:r>
            <a:r>
              <a:rPr sz="1400" b="1" dirty="0">
                <a:solidFill>
                  <a:srgbClr val="8ABE5E">
                    <a:hueOff val="1971429"/>
                    <a:satOff val="-6114"/>
                    <a:lumOff val="-25490"/>
                  </a:srgbClr>
                </a:solidFill>
                <a:latin typeface="Avenir Next"/>
                <a:ea typeface="Avenir Next"/>
                <a:cs typeface="Avenir Next"/>
                <a:sym typeface="Avenir Next"/>
              </a:rPr>
              <a:t>is </a:t>
            </a:r>
            <a:r>
              <a:rPr lang="en-GB" sz="1400" b="1" dirty="0">
                <a:solidFill>
                  <a:srgbClr val="8ABE5E">
                    <a:hueOff val="1971429"/>
                    <a:satOff val="-6114"/>
                    <a:lumOff val="-25490"/>
                  </a:srgbClr>
                </a:solidFill>
                <a:latin typeface="Avenir Next"/>
                <a:ea typeface="Avenir Next"/>
                <a:cs typeface="Avenir Next"/>
                <a:sym typeface="Avenir Next"/>
              </a:rPr>
              <a:t>excellent over the three years</a:t>
            </a:r>
            <a:r>
              <a:rPr sz="1400" b="1" dirty="0">
                <a:solidFill>
                  <a:srgbClr val="8ABE5E">
                    <a:hueOff val="1971429"/>
                    <a:satOff val="-6114"/>
                    <a:lumOff val="-25490"/>
                  </a:srgbClr>
                </a:solidFill>
                <a:latin typeface="Avenir Next"/>
                <a:ea typeface="Avenir Next"/>
                <a:cs typeface="Avenir Next"/>
                <a:sym typeface="Avenir Next"/>
              </a:rPr>
              <a:t>.</a:t>
            </a:r>
            <a:r>
              <a:rPr sz="1400" dirty="0"/>
              <a:t> </a:t>
            </a:r>
            <a:r>
              <a:rPr lang="en-GB" sz="1400" dirty="0"/>
              <a:t>With an ever improving Nurture provision, PSHE schemes of work and enhanced coordination capacity it is predicted that this excellent level of whole school progress will continue. The</a:t>
            </a:r>
            <a:r>
              <a:rPr lang="en-GB" sz="1400" strike="sngStrike" dirty="0">
                <a:solidFill>
                  <a:schemeClr val="bg1">
                    <a:lumMod val="50000"/>
                    <a:lumOff val="50000"/>
                  </a:schemeClr>
                </a:solidFill>
              </a:rPr>
              <a:t> </a:t>
            </a:r>
            <a:r>
              <a:rPr lang="en-GB" sz="1400" dirty="0">
                <a:solidFill>
                  <a:schemeClr val="bg1">
                    <a:lumMod val="50000"/>
                    <a:lumOff val="50000"/>
                  </a:schemeClr>
                </a:solidFill>
              </a:rPr>
              <a:t>pattern between keys stages has remained consistent over the three years with KS1 pupils making most average progress and KS2 pupils the least.</a:t>
            </a:r>
          </a:p>
        </p:txBody>
      </p:sp>
      <p:sp>
        <p:nvSpPr>
          <p:cNvPr id="260" name="Learners progress / literacy"/>
          <p:cNvSpPr/>
          <p:nvPr/>
        </p:nvSpPr>
        <p:spPr>
          <a:xfrm>
            <a:off x="-23952" y="394888"/>
            <a:ext cx="7689824" cy="820788"/>
          </a:xfrm>
          <a:prstGeom prst="rect">
            <a:avLst/>
          </a:prstGeom>
          <a:solidFill>
            <a:schemeClr val="accent3">
              <a:lumMod val="60000"/>
              <a:lumOff val="40000"/>
            </a:schemeClr>
          </a:solidFill>
          <a:ln w="12700">
            <a:miter lim="400000"/>
          </a:ln>
          <a:extLst>
            <a:ext uri="{C572A759-6A51-4108-AA02-DFA0A04FC94B}">
              <ma14:wrappingTextBoxFlag xmlns:ma14="http://schemas.microsoft.com/office/mac/drawingml/2011/main" xmlns="" val="1"/>
            </a:ext>
          </a:extLst>
        </p:spPr>
        <p:txBody>
          <a:bodyPr lIns="50800" tIns="50800" rIns="50800" bIns="50800" anchor="b">
            <a:normAutofit/>
          </a:bodyPr>
          <a:lstStyle/>
          <a:p>
            <a:pPr algn="ctr">
              <a:lnSpc>
                <a:spcPct val="80000"/>
              </a:lnSpc>
              <a:spcBef>
                <a:spcPts val="0"/>
              </a:spcBef>
              <a:defRPr sz="2800" cap="all">
                <a:solidFill>
                  <a:srgbClr val="FFFFFF"/>
                </a:solidFill>
                <a:latin typeface="+mn-lt"/>
                <a:ea typeface="+mn-ea"/>
                <a:cs typeface="+mn-cs"/>
                <a:sym typeface="DIN Condensed"/>
              </a:defRPr>
            </a:pPr>
            <a:r>
              <a:rPr lang="en-US" sz="4800" cap="all" dirty="0">
                <a:solidFill>
                  <a:srgbClr val="FFFFFF"/>
                </a:solidFill>
                <a:latin typeface="DIN Condensed"/>
                <a:ea typeface="+mn-ea"/>
                <a:cs typeface="+mn-cs"/>
                <a:sym typeface="DIN Condensed"/>
              </a:rPr>
              <a:t>PSHE</a:t>
            </a:r>
            <a:r>
              <a:rPr lang="en-GB" sz="4800" cap="all" dirty="0">
                <a:solidFill>
                  <a:srgbClr val="FFFFFF"/>
                </a:solidFill>
                <a:latin typeface="DIN Condensed"/>
                <a:ea typeface="+mn-ea"/>
                <a:cs typeface="+mn-cs"/>
                <a:sym typeface="DIN Condensed"/>
              </a:rPr>
              <a:t> Progress</a:t>
            </a:r>
            <a:r>
              <a:rPr sz="2800" cap="all" dirty="0">
                <a:solidFill>
                  <a:srgbClr val="FFFFFF"/>
                </a:solidFill>
                <a:latin typeface="DIN Condensed"/>
                <a:ea typeface="+mn-ea"/>
                <a:cs typeface="+mn-cs"/>
                <a:sym typeface="DIN Condensed"/>
              </a:rPr>
              <a:t>                                                                      </a:t>
            </a:r>
          </a:p>
        </p:txBody>
      </p:sp>
      <p:sp>
        <p:nvSpPr>
          <p:cNvPr id="261" name="Connecting Steps (B2) Average Literacy Progress"/>
          <p:cNvSpPr/>
          <p:nvPr/>
        </p:nvSpPr>
        <p:spPr>
          <a:xfrm>
            <a:off x="4085499" y="1430244"/>
            <a:ext cx="4143763" cy="31803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r>
              <a:rPr sz="1400" dirty="0"/>
              <a:t>Connecting Steps (B2) Average </a:t>
            </a:r>
            <a:r>
              <a:rPr lang="en-GB" sz="1400" dirty="0"/>
              <a:t>PSHE</a:t>
            </a:r>
            <a:r>
              <a:rPr sz="1400" dirty="0"/>
              <a:t> Progress</a:t>
            </a:r>
          </a:p>
        </p:txBody>
      </p:sp>
      <p:sp>
        <p:nvSpPr>
          <p:cNvPr id="2" name="Slide Number Placeholder 1"/>
          <p:cNvSpPr>
            <a:spLocks noGrp="1"/>
          </p:cNvSpPr>
          <p:nvPr>
            <p:ph type="sldNum" sz="quarter" idx="2"/>
          </p:nvPr>
        </p:nvSpPr>
        <p:spPr>
          <a:xfrm>
            <a:off x="12390070" y="203200"/>
            <a:ext cx="406897" cy="457200"/>
          </a:xfrm>
        </p:spPr>
        <p:txBody>
          <a:bodyPr/>
          <a:lstStyle/>
          <a:p>
            <a:fld id="{86CB4B4D-7CA3-9044-876B-883B54F8677D}" type="slidenum">
              <a:rPr lang="en-GB" smtClean="0"/>
              <a:pPr/>
              <a:t>44</a:t>
            </a:fld>
            <a:endParaRPr lang="en-GB"/>
          </a:p>
        </p:txBody>
      </p:sp>
      <p:graphicFrame>
        <p:nvGraphicFramePr>
          <p:cNvPr id="3" name="Chart 2"/>
          <p:cNvGraphicFramePr/>
          <p:nvPr>
            <p:extLst>
              <p:ext uri="{D42A27DB-BD31-4B8C-83A1-F6EECF244321}">
                <p14:modId xmlns:p14="http://schemas.microsoft.com/office/powerpoint/2010/main" val="2837929594"/>
              </p:ext>
            </p:extLst>
          </p:nvPr>
        </p:nvGraphicFramePr>
        <p:xfrm>
          <a:off x="2167466" y="1748280"/>
          <a:ext cx="8669867" cy="364287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p:nvPr>
            <p:extLst>
              <p:ext uri="{D42A27DB-BD31-4B8C-83A1-F6EECF244321}">
                <p14:modId xmlns:p14="http://schemas.microsoft.com/office/powerpoint/2010/main" val="3286835984"/>
              </p:ext>
            </p:extLst>
          </p:nvPr>
        </p:nvGraphicFramePr>
        <p:xfrm>
          <a:off x="4616189" y="5579526"/>
          <a:ext cx="3613073" cy="266087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p:cNvGraphicFramePr/>
          <p:nvPr>
            <p:extLst>
              <p:ext uri="{D42A27DB-BD31-4B8C-83A1-F6EECF244321}">
                <p14:modId xmlns:p14="http://schemas.microsoft.com/office/powerpoint/2010/main" val="2176646055"/>
              </p:ext>
            </p:extLst>
          </p:nvPr>
        </p:nvGraphicFramePr>
        <p:xfrm>
          <a:off x="8776997" y="5579526"/>
          <a:ext cx="3613073" cy="26608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Chart 9"/>
          <p:cNvGraphicFramePr/>
          <p:nvPr>
            <p:extLst>
              <p:ext uri="{D42A27DB-BD31-4B8C-83A1-F6EECF244321}">
                <p14:modId xmlns:p14="http://schemas.microsoft.com/office/powerpoint/2010/main" val="4215655313"/>
              </p:ext>
            </p:extLst>
          </p:nvPr>
        </p:nvGraphicFramePr>
        <p:xfrm>
          <a:off x="441216" y="5603194"/>
          <a:ext cx="3613073" cy="26608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593134243"/>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Learners progress / literacy"/>
          <p:cNvSpPr/>
          <p:nvPr/>
        </p:nvSpPr>
        <p:spPr>
          <a:xfrm>
            <a:off x="-23952" y="394888"/>
            <a:ext cx="7689824" cy="820788"/>
          </a:xfrm>
          <a:prstGeom prst="rect">
            <a:avLst/>
          </a:prstGeom>
          <a:solidFill>
            <a:schemeClr val="accent3">
              <a:lumMod val="60000"/>
              <a:lumOff val="40000"/>
            </a:schemeClr>
          </a:solidFill>
          <a:ln w="12700">
            <a:miter lim="400000"/>
          </a:ln>
          <a:extLst>
            <a:ext uri="{C572A759-6A51-4108-AA02-DFA0A04FC94B}">
              <ma14:wrappingTextBoxFlag xmlns:ma14="http://schemas.microsoft.com/office/mac/drawingml/2011/main" xmlns="" val="1"/>
            </a:ext>
          </a:extLst>
        </p:spPr>
        <p:txBody>
          <a:bodyPr lIns="50800" tIns="50800" rIns="50800" bIns="50800" anchor="b">
            <a:normAutofit/>
          </a:bodyPr>
          <a:lstStyle/>
          <a:p>
            <a:pPr algn="ctr">
              <a:lnSpc>
                <a:spcPct val="80000"/>
              </a:lnSpc>
              <a:spcBef>
                <a:spcPts val="0"/>
              </a:spcBef>
              <a:defRPr sz="2800" cap="all">
                <a:solidFill>
                  <a:srgbClr val="FFFFFF"/>
                </a:solidFill>
                <a:latin typeface="+mn-lt"/>
                <a:ea typeface="+mn-ea"/>
                <a:cs typeface="+mn-cs"/>
                <a:sym typeface="DIN Condensed"/>
              </a:defRPr>
            </a:pPr>
            <a:r>
              <a:rPr lang="en-US" sz="4800" cap="all" dirty="0">
                <a:solidFill>
                  <a:srgbClr val="FFFFFF"/>
                </a:solidFill>
                <a:latin typeface="DIN Condensed"/>
                <a:ea typeface="+mn-ea"/>
                <a:cs typeface="+mn-cs"/>
                <a:sym typeface="DIN Condensed"/>
              </a:rPr>
              <a:t>computing</a:t>
            </a:r>
            <a:r>
              <a:rPr lang="en-GB" sz="4800" cap="all" dirty="0">
                <a:solidFill>
                  <a:srgbClr val="FFFFFF"/>
                </a:solidFill>
                <a:latin typeface="DIN Condensed"/>
                <a:ea typeface="+mn-ea"/>
                <a:cs typeface="+mn-cs"/>
                <a:sym typeface="DIN Condensed"/>
              </a:rPr>
              <a:t> Progress</a:t>
            </a:r>
            <a:r>
              <a:rPr sz="2800" cap="all" dirty="0">
                <a:solidFill>
                  <a:srgbClr val="FFFFFF"/>
                </a:solidFill>
                <a:latin typeface="DIN Condensed"/>
                <a:ea typeface="+mn-ea"/>
                <a:cs typeface="+mn-cs"/>
                <a:sym typeface="DIN Condensed"/>
              </a:rPr>
              <a:t>                                                                      </a:t>
            </a:r>
          </a:p>
        </p:txBody>
      </p:sp>
      <p:sp>
        <p:nvSpPr>
          <p:cNvPr id="261" name="Connecting Steps (B2) Average Literacy Progress"/>
          <p:cNvSpPr/>
          <p:nvPr/>
        </p:nvSpPr>
        <p:spPr>
          <a:xfrm>
            <a:off x="3820960" y="1257645"/>
            <a:ext cx="4746492" cy="31803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r>
              <a:rPr sz="1400" dirty="0"/>
              <a:t>Connecting Steps (B2) Average </a:t>
            </a:r>
            <a:r>
              <a:rPr lang="en-GB" sz="1400" dirty="0"/>
              <a:t>Computing</a:t>
            </a:r>
            <a:r>
              <a:rPr sz="1400" dirty="0"/>
              <a:t> Progress</a:t>
            </a:r>
          </a:p>
        </p:txBody>
      </p:sp>
      <p:sp>
        <p:nvSpPr>
          <p:cNvPr id="2" name="Slide Number Placeholder 1"/>
          <p:cNvSpPr>
            <a:spLocks noGrp="1"/>
          </p:cNvSpPr>
          <p:nvPr>
            <p:ph type="sldNum" sz="quarter" idx="2"/>
          </p:nvPr>
        </p:nvSpPr>
        <p:spPr>
          <a:xfrm>
            <a:off x="12390070" y="203200"/>
            <a:ext cx="406897" cy="457200"/>
          </a:xfrm>
        </p:spPr>
        <p:txBody>
          <a:bodyPr/>
          <a:lstStyle/>
          <a:p>
            <a:fld id="{86CB4B4D-7CA3-9044-876B-883B54F8677D}" type="slidenum">
              <a:rPr lang="en-GB" smtClean="0"/>
              <a:pPr/>
              <a:t>45</a:t>
            </a:fld>
            <a:endParaRPr lang="en-GB"/>
          </a:p>
        </p:txBody>
      </p:sp>
      <p:graphicFrame>
        <p:nvGraphicFramePr>
          <p:cNvPr id="8" name="Chart 7"/>
          <p:cNvGraphicFramePr/>
          <p:nvPr>
            <p:extLst>
              <p:ext uri="{D42A27DB-BD31-4B8C-83A1-F6EECF244321}">
                <p14:modId xmlns:p14="http://schemas.microsoft.com/office/powerpoint/2010/main" val="4037374268"/>
              </p:ext>
            </p:extLst>
          </p:nvPr>
        </p:nvGraphicFramePr>
        <p:xfrm>
          <a:off x="548047" y="5389026"/>
          <a:ext cx="3613073" cy="266087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p:nvPr>
            <p:extLst>
              <p:ext uri="{D42A27DB-BD31-4B8C-83A1-F6EECF244321}">
                <p14:modId xmlns:p14="http://schemas.microsoft.com/office/powerpoint/2010/main" val="1166276981"/>
              </p:ext>
            </p:extLst>
          </p:nvPr>
        </p:nvGraphicFramePr>
        <p:xfrm>
          <a:off x="8776997" y="5389026"/>
          <a:ext cx="3613073" cy="266087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p:cNvGraphicFramePr/>
          <p:nvPr>
            <p:extLst>
              <p:ext uri="{D42A27DB-BD31-4B8C-83A1-F6EECF244321}">
                <p14:modId xmlns:p14="http://schemas.microsoft.com/office/powerpoint/2010/main" val="3811589431"/>
              </p:ext>
            </p:extLst>
          </p:nvPr>
        </p:nvGraphicFramePr>
        <p:xfrm>
          <a:off x="2319677" y="1722267"/>
          <a:ext cx="8336565" cy="344512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Chart 10"/>
          <p:cNvGraphicFramePr/>
          <p:nvPr>
            <p:extLst>
              <p:ext uri="{D42A27DB-BD31-4B8C-83A1-F6EECF244321}">
                <p14:modId xmlns:p14="http://schemas.microsoft.com/office/powerpoint/2010/main" val="3547187952"/>
              </p:ext>
            </p:extLst>
          </p:nvPr>
        </p:nvGraphicFramePr>
        <p:xfrm>
          <a:off x="4681423" y="5389026"/>
          <a:ext cx="3613073" cy="2660877"/>
        </p:xfrm>
        <a:graphic>
          <a:graphicData uri="http://schemas.openxmlformats.org/drawingml/2006/chart">
            <c:chart xmlns:c="http://schemas.openxmlformats.org/drawingml/2006/chart" xmlns:r="http://schemas.openxmlformats.org/officeDocument/2006/relationships" r:id="rId6"/>
          </a:graphicData>
        </a:graphic>
      </p:graphicFrame>
      <p:sp>
        <p:nvSpPr>
          <p:cNvPr id="12" name="Learners’ progress in literacy is good.  Oracy progress has continued to fall behind the other strands after it peaked in 2014/15.  Oracy is a focus in the thematic planning for Autumn 2017 and opportunities and strategies to improve skills have been established e.g. Talkabout. Progress in Reading and Writing remains good. The introduction of ‘The Handwriting Motorway’ in Primary has contributed to the percentage gain over the previous year, which was in itself, a huge improvement from 2014-15. This data covers 3-14 and the Teal pathway group in 14-19."/>
          <p:cNvSpPr/>
          <p:nvPr/>
        </p:nvSpPr>
        <p:spPr>
          <a:xfrm>
            <a:off x="441216" y="8557638"/>
            <a:ext cx="12146526" cy="96436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just">
              <a:spcBef>
                <a:spcPts val="2800"/>
              </a:spcBef>
              <a:defRPr sz="1600"/>
            </a:pPr>
            <a:r>
              <a:rPr lang="en-GB" sz="1400" b="1" dirty="0">
                <a:solidFill>
                  <a:srgbClr val="8ABE5E">
                    <a:hueOff val="1971429"/>
                    <a:satOff val="-6114"/>
                    <a:lumOff val="-25490"/>
                  </a:srgbClr>
                </a:solidFill>
                <a:latin typeface="Avenir Next"/>
                <a:ea typeface="Avenir Next"/>
                <a:cs typeface="Avenir Next"/>
                <a:sym typeface="Avenir Next"/>
              </a:rPr>
              <a:t>Le</a:t>
            </a:r>
            <a:r>
              <a:rPr sz="1400" b="1" dirty="0" err="1">
                <a:solidFill>
                  <a:srgbClr val="8ABE5E">
                    <a:hueOff val="1971429"/>
                    <a:satOff val="-6114"/>
                    <a:lumOff val="-25490"/>
                  </a:srgbClr>
                </a:solidFill>
                <a:latin typeface="Avenir Next"/>
                <a:ea typeface="Avenir Next"/>
                <a:cs typeface="Avenir Next"/>
                <a:sym typeface="Avenir Next"/>
              </a:rPr>
              <a:t>arners</a:t>
            </a:r>
            <a:r>
              <a:rPr sz="1400" b="1" dirty="0">
                <a:solidFill>
                  <a:srgbClr val="8ABE5E">
                    <a:hueOff val="1971429"/>
                    <a:satOff val="-6114"/>
                    <a:lumOff val="-25490"/>
                  </a:srgbClr>
                </a:solidFill>
                <a:latin typeface="Avenir Next"/>
                <a:ea typeface="Avenir Next"/>
                <a:cs typeface="Avenir Next"/>
                <a:sym typeface="Avenir Next"/>
              </a:rPr>
              <a:t>’ progress in </a:t>
            </a:r>
            <a:r>
              <a:rPr lang="en-GB" sz="1400" b="1" dirty="0">
                <a:solidFill>
                  <a:srgbClr val="8ABE5E">
                    <a:hueOff val="1971429"/>
                    <a:satOff val="-6114"/>
                    <a:lumOff val="-25490"/>
                  </a:srgbClr>
                </a:solidFill>
                <a:latin typeface="Avenir Next"/>
                <a:ea typeface="Avenir Next"/>
                <a:cs typeface="Avenir Next"/>
                <a:sym typeface="Avenir Next"/>
              </a:rPr>
              <a:t>Computing </a:t>
            </a:r>
            <a:r>
              <a:rPr sz="1400" b="1" dirty="0">
                <a:solidFill>
                  <a:srgbClr val="8ABE5E">
                    <a:hueOff val="1971429"/>
                    <a:satOff val="-6114"/>
                    <a:lumOff val="-25490"/>
                  </a:srgbClr>
                </a:solidFill>
                <a:latin typeface="Avenir Next"/>
                <a:ea typeface="Avenir Next"/>
                <a:cs typeface="Avenir Next"/>
                <a:sym typeface="Avenir Next"/>
              </a:rPr>
              <a:t>is </a:t>
            </a:r>
            <a:r>
              <a:rPr lang="en-GB" sz="1400" b="1" dirty="0">
                <a:solidFill>
                  <a:srgbClr val="8ABE5E">
                    <a:hueOff val="1971429"/>
                    <a:satOff val="-6114"/>
                    <a:lumOff val="-25490"/>
                  </a:srgbClr>
                </a:solidFill>
                <a:latin typeface="Avenir Next"/>
                <a:ea typeface="Avenir Next"/>
                <a:cs typeface="Avenir Next"/>
                <a:sym typeface="Avenir Next"/>
              </a:rPr>
              <a:t>excellent over the three years</a:t>
            </a:r>
            <a:r>
              <a:rPr sz="1400" b="1" dirty="0">
                <a:solidFill>
                  <a:srgbClr val="8ABE5E">
                    <a:hueOff val="1971429"/>
                    <a:satOff val="-6114"/>
                    <a:lumOff val="-25490"/>
                  </a:srgbClr>
                </a:solidFill>
                <a:latin typeface="Avenir Next"/>
                <a:ea typeface="Avenir Next"/>
                <a:cs typeface="Avenir Next"/>
                <a:sym typeface="Avenir Next"/>
              </a:rPr>
              <a:t>.</a:t>
            </a:r>
            <a:r>
              <a:rPr sz="1400" dirty="0"/>
              <a:t> </a:t>
            </a:r>
            <a:r>
              <a:rPr lang="en-GB" sz="1400" dirty="0"/>
              <a:t>In order to keep a drift with the onset of the new curriculum priorities, there is a lot of upskilling around the DCF and use of ICT planned. We will have a middle leader overseeing the area and staff members will sit on various steering groups and attend SIG meetings with a focus on this area. With this is mind, this excellent rate of progress is expected to continue. In addition to this, our ICT service has improved this year since we bought into </a:t>
            </a:r>
            <a:r>
              <a:rPr lang="en-GB" sz="1400" dirty="0" err="1"/>
              <a:t>iTeach</a:t>
            </a:r>
            <a:r>
              <a:rPr lang="en-GB" sz="1400" dirty="0"/>
              <a:t> and we now have considerably more iPads for our pupils to utilise in lessons. </a:t>
            </a:r>
            <a:endParaRPr lang="en-GB" sz="1400" strike="sngStrike" dirty="0">
              <a:solidFill>
                <a:schemeClr val="bg1">
                  <a:lumMod val="50000"/>
                  <a:lumOff val="50000"/>
                </a:schemeClr>
              </a:solidFill>
            </a:endParaRPr>
          </a:p>
        </p:txBody>
      </p:sp>
    </p:spTree>
    <p:extLst>
      <p:ext uri="{BB962C8B-B14F-4D97-AF65-F5344CB8AC3E}">
        <p14:creationId xmlns:p14="http://schemas.microsoft.com/office/powerpoint/2010/main" val="3531200462"/>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Learners’ progress in literacy is good.  Oracy progress has continued to fall behind the other strands after it peaked in 2014/15.  Oracy is a focus in the thematic planning for Autumn 2017 and opportunities and strategies to improve skills have been established e.g. Talkabout. Progress in Reading and Writing remains good. The introduction of ‘The Handwriting Motorway’ in Primary has contributed to the percentage gain over the previous year, which was in itself, a huge improvement from 2014-15. This data covers 3-14 and the Teal pathway group in 14-19."/>
          <p:cNvSpPr/>
          <p:nvPr/>
        </p:nvSpPr>
        <p:spPr>
          <a:xfrm>
            <a:off x="431800" y="7949415"/>
            <a:ext cx="12146526" cy="84125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just">
              <a:spcBef>
                <a:spcPts val="2800"/>
              </a:spcBef>
              <a:defRPr sz="1600"/>
            </a:pPr>
            <a:r>
              <a:rPr lang="en-GB" sz="1600" b="1" dirty="0">
                <a:solidFill>
                  <a:srgbClr val="8ABE5E">
                    <a:lumMod val="50000"/>
                  </a:srgbClr>
                </a:solidFill>
                <a:latin typeface="Avenir Next"/>
                <a:ea typeface="Avenir Next"/>
                <a:cs typeface="Avenir Next"/>
                <a:sym typeface="Avenir Next"/>
              </a:rPr>
              <a:t>Learners’ with English as an additional language have closed the gap with their peers by 19% in English. </a:t>
            </a:r>
            <a:r>
              <a:rPr lang="en-GB" sz="1600" dirty="0">
                <a:solidFill>
                  <a:srgbClr val="222222">
                    <a:lumMod val="50000"/>
                    <a:lumOff val="50000"/>
                  </a:srgbClr>
                </a:solidFill>
                <a:latin typeface="Avenir Next"/>
                <a:ea typeface="Avenir Next"/>
                <a:cs typeface="Avenir Next"/>
                <a:sym typeface="Avenir Next"/>
              </a:rPr>
              <a:t>This is testimony to the closer working relationship with EMTAS and the adoption of a total communication approach. That said, the group are still being out-performed across the board by their peers.</a:t>
            </a:r>
          </a:p>
        </p:txBody>
      </p:sp>
      <p:sp>
        <p:nvSpPr>
          <p:cNvPr id="260" name="Learners progress / literacy"/>
          <p:cNvSpPr/>
          <p:nvPr/>
        </p:nvSpPr>
        <p:spPr>
          <a:xfrm>
            <a:off x="0" y="394888"/>
            <a:ext cx="7665872" cy="820788"/>
          </a:xfrm>
          <a:prstGeom prst="rect">
            <a:avLst/>
          </a:prstGeom>
          <a:solidFill>
            <a:schemeClr val="accent3">
              <a:lumMod val="60000"/>
              <a:lumOff val="40000"/>
            </a:schemeClr>
          </a:solidFill>
          <a:ln w="12700">
            <a:miter lim="400000"/>
          </a:ln>
          <a:extLst>
            <a:ext uri="{C572A759-6A51-4108-AA02-DFA0A04FC94B}">
              <ma14:wrappingTextBoxFlag xmlns:ma14="http://schemas.microsoft.com/office/mac/drawingml/2011/main" xmlns="" val="1"/>
            </a:ext>
          </a:extLst>
        </p:spPr>
        <p:txBody>
          <a:bodyPr lIns="50800" tIns="50800" rIns="50800" bIns="50800" anchor="b">
            <a:normAutofit/>
          </a:bodyPr>
          <a:lstStyle/>
          <a:p>
            <a:pPr algn="ctr">
              <a:lnSpc>
                <a:spcPct val="80000"/>
              </a:lnSpc>
              <a:spcBef>
                <a:spcPts val="0"/>
              </a:spcBef>
              <a:defRPr sz="2800" cap="all">
                <a:solidFill>
                  <a:srgbClr val="FFFFFF"/>
                </a:solidFill>
                <a:latin typeface="+mn-lt"/>
                <a:ea typeface="+mn-ea"/>
                <a:cs typeface="+mn-cs"/>
                <a:sym typeface="DIN Condensed"/>
              </a:defRPr>
            </a:pPr>
            <a:r>
              <a:rPr lang="en-US" sz="4800" cap="all" dirty="0">
                <a:solidFill>
                  <a:srgbClr val="FFFFFF"/>
                </a:solidFill>
                <a:latin typeface="DIN Condensed"/>
                <a:ea typeface="+mn-ea"/>
                <a:cs typeface="+mn-cs"/>
                <a:sym typeface="DIN Condensed"/>
              </a:rPr>
              <a:t>EAL </a:t>
            </a:r>
            <a:r>
              <a:rPr lang="en-GB" sz="4800" cap="all" dirty="0">
                <a:solidFill>
                  <a:srgbClr val="FFFFFF"/>
                </a:solidFill>
                <a:latin typeface="DIN Condensed"/>
                <a:ea typeface="+mn-ea"/>
                <a:cs typeface="+mn-cs"/>
                <a:sym typeface="DIN Condensed"/>
              </a:rPr>
              <a:t>Progress</a:t>
            </a:r>
            <a:r>
              <a:rPr sz="2800" cap="all" dirty="0">
                <a:solidFill>
                  <a:srgbClr val="FFFFFF"/>
                </a:solidFill>
                <a:latin typeface="DIN Condensed"/>
                <a:ea typeface="+mn-ea"/>
                <a:cs typeface="+mn-cs"/>
                <a:sym typeface="DIN Condensed"/>
              </a:rPr>
              <a:t>                                                                      </a:t>
            </a:r>
          </a:p>
        </p:txBody>
      </p:sp>
      <p:graphicFrame>
        <p:nvGraphicFramePr>
          <p:cNvPr id="12" name="Chart 11"/>
          <p:cNvGraphicFramePr/>
          <p:nvPr>
            <p:extLst>
              <p:ext uri="{D42A27DB-BD31-4B8C-83A1-F6EECF244321}">
                <p14:modId xmlns:p14="http://schemas.microsoft.com/office/powerpoint/2010/main" val="4134159607"/>
              </p:ext>
            </p:extLst>
          </p:nvPr>
        </p:nvGraphicFramePr>
        <p:xfrm>
          <a:off x="6926419" y="2175759"/>
          <a:ext cx="5594888" cy="4728036"/>
        </p:xfrm>
        <a:graphic>
          <a:graphicData uri="http://schemas.openxmlformats.org/drawingml/2006/chart">
            <c:chart xmlns:c="http://schemas.openxmlformats.org/drawingml/2006/chart" xmlns:r="http://schemas.openxmlformats.org/officeDocument/2006/relationships" r:id="rId3"/>
          </a:graphicData>
        </a:graphic>
      </p:graphicFrame>
      <p:sp>
        <p:nvSpPr>
          <p:cNvPr id="13" name="Connecting Steps (B2) Average Literacy Progress"/>
          <p:cNvSpPr/>
          <p:nvPr/>
        </p:nvSpPr>
        <p:spPr>
          <a:xfrm>
            <a:off x="1979521" y="1760592"/>
            <a:ext cx="2332370" cy="31803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r>
              <a:rPr sz="1400" dirty="0"/>
              <a:t>Average </a:t>
            </a:r>
            <a:r>
              <a:rPr lang="en-GB" sz="1400" dirty="0"/>
              <a:t>English</a:t>
            </a:r>
            <a:r>
              <a:rPr sz="1400" dirty="0"/>
              <a:t> Progress</a:t>
            </a:r>
          </a:p>
        </p:txBody>
      </p:sp>
      <p:sp>
        <p:nvSpPr>
          <p:cNvPr id="16" name="Connecting Steps (B2) Average Literacy Progress"/>
          <p:cNvSpPr/>
          <p:nvPr/>
        </p:nvSpPr>
        <p:spPr>
          <a:xfrm>
            <a:off x="8369177" y="1787387"/>
            <a:ext cx="2819683" cy="31803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r>
              <a:rPr sz="1400" dirty="0"/>
              <a:t>Average </a:t>
            </a:r>
            <a:r>
              <a:rPr lang="en-GB" sz="1400" dirty="0"/>
              <a:t>Mathematics </a:t>
            </a:r>
            <a:r>
              <a:rPr sz="1400" dirty="0"/>
              <a:t> Progress</a:t>
            </a:r>
          </a:p>
        </p:txBody>
      </p:sp>
      <p:sp>
        <p:nvSpPr>
          <p:cNvPr id="2" name="Slide Number Placeholder 1"/>
          <p:cNvSpPr>
            <a:spLocks noGrp="1"/>
          </p:cNvSpPr>
          <p:nvPr>
            <p:ph type="sldNum" sz="quarter" idx="2"/>
          </p:nvPr>
        </p:nvSpPr>
        <p:spPr>
          <a:xfrm>
            <a:off x="12347669" y="207132"/>
            <a:ext cx="406897" cy="457200"/>
          </a:xfrm>
        </p:spPr>
        <p:txBody>
          <a:bodyPr/>
          <a:lstStyle/>
          <a:p>
            <a:fld id="{86CB4B4D-7CA3-9044-876B-883B54F8677D}" type="slidenum">
              <a:rPr lang="en-GB" smtClean="0"/>
              <a:pPr/>
              <a:t>46</a:t>
            </a:fld>
            <a:endParaRPr lang="en-GB" dirty="0"/>
          </a:p>
        </p:txBody>
      </p:sp>
      <p:graphicFrame>
        <p:nvGraphicFramePr>
          <p:cNvPr id="11" name="Chart 10"/>
          <p:cNvGraphicFramePr/>
          <p:nvPr>
            <p:extLst>
              <p:ext uri="{D42A27DB-BD31-4B8C-83A1-F6EECF244321}">
                <p14:modId xmlns:p14="http://schemas.microsoft.com/office/powerpoint/2010/main" val="655255671"/>
              </p:ext>
            </p:extLst>
          </p:nvPr>
        </p:nvGraphicFramePr>
        <p:xfrm>
          <a:off x="637421" y="2175759"/>
          <a:ext cx="5553829" cy="468140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25513687"/>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Learners progress / literacy"/>
          <p:cNvSpPr/>
          <p:nvPr/>
        </p:nvSpPr>
        <p:spPr>
          <a:xfrm>
            <a:off x="0" y="394888"/>
            <a:ext cx="7665872" cy="820788"/>
          </a:xfrm>
          <a:prstGeom prst="rect">
            <a:avLst/>
          </a:prstGeom>
          <a:solidFill>
            <a:schemeClr val="accent3">
              <a:lumMod val="60000"/>
              <a:lumOff val="40000"/>
            </a:schemeClr>
          </a:solidFill>
          <a:ln w="12700">
            <a:miter lim="400000"/>
          </a:ln>
          <a:extLst>
            <a:ext uri="{C572A759-6A51-4108-AA02-DFA0A04FC94B}">
              <ma14:wrappingTextBoxFlag xmlns:ma14="http://schemas.microsoft.com/office/mac/drawingml/2011/main" xmlns="" val="1"/>
            </a:ext>
          </a:extLst>
        </p:spPr>
        <p:txBody>
          <a:bodyPr lIns="50800" tIns="50800" rIns="50800" bIns="50800" anchor="b">
            <a:normAutofit/>
          </a:bodyPr>
          <a:lstStyle/>
          <a:p>
            <a:pPr algn="ctr">
              <a:lnSpc>
                <a:spcPct val="80000"/>
              </a:lnSpc>
              <a:spcBef>
                <a:spcPts val="0"/>
              </a:spcBef>
              <a:defRPr sz="2800" cap="all">
                <a:solidFill>
                  <a:srgbClr val="FFFFFF"/>
                </a:solidFill>
                <a:latin typeface="+mn-lt"/>
                <a:ea typeface="+mn-ea"/>
                <a:cs typeface="+mn-cs"/>
                <a:sym typeface="DIN Condensed"/>
              </a:defRPr>
            </a:pPr>
            <a:r>
              <a:rPr lang="en-US" sz="4800" cap="all" dirty="0">
                <a:solidFill>
                  <a:srgbClr val="FFFFFF"/>
                </a:solidFill>
                <a:latin typeface="DIN Condensed"/>
                <a:ea typeface="+mn-ea"/>
                <a:cs typeface="+mn-cs"/>
                <a:sym typeface="DIN Condensed"/>
              </a:rPr>
              <a:t>EAL </a:t>
            </a:r>
            <a:r>
              <a:rPr lang="en-GB" sz="4800" cap="all" dirty="0">
                <a:solidFill>
                  <a:srgbClr val="FFFFFF"/>
                </a:solidFill>
                <a:latin typeface="DIN Condensed"/>
                <a:ea typeface="+mn-ea"/>
                <a:cs typeface="+mn-cs"/>
                <a:sym typeface="DIN Condensed"/>
              </a:rPr>
              <a:t>Progress</a:t>
            </a:r>
            <a:r>
              <a:rPr sz="2800" cap="all" dirty="0">
                <a:solidFill>
                  <a:srgbClr val="FFFFFF"/>
                </a:solidFill>
                <a:latin typeface="DIN Condensed"/>
                <a:ea typeface="+mn-ea"/>
                <a:cs typeface="+mn-cs"/>
                <a:sym typeface="DIN Condensed"/>
              </a:rPr>
              <a:t>                                                                      </a:t>
            </a:r>
          </a:p>
        </p:txBody>
      </p:sp>
      <p:graphicFrame>
        <p:nvGraphicFramePr>
          <p:cNvPr id="12" name="Chart 11"/>
          <p:cNvGraphicFramePr/>
          <p:nvPr>
            <p:extLst>
              <p:ext uri="{D42A27DB-BD31-4B8C-83A1-F6EECF244321}">
                <p14:modId xmlns:p14="http://schemas.microsoft.com/office/powerpoint/2010/main" val="2798797957"/>
              </p:ext>
            </p:extLst>
          </p:nvPr>
        </p:nvGraphicFramePr>
        <p:xfrm>
          <a:off x="6752781" y="2648642"/>
          <a:ext cx="5594888" cy="4745322"/>
        </p:xfrm>
        <a:graphic>
          <a:graphicData uri="http://schemas.openxmlformats.org/drawingml/2006/chart">
            <c:chart xmlns:c="http://schemas.openxmlformats.org/drawingml/2006/chart" xmlns:r="http://schemas.openxmlformats.org/officeDocument/2006/relationships" r:id="rId3"/>
          </a:graphicData>
        </a:graphic>
      </p:graphicFrame>
      <p:sp>
        <p:nvSpPr>
          <p:cNvPr id="13" name="Connecting Steps (B2) Average Literacy Progress"/>
          <p:cNvSpPr/>
          <p:nvPr/>
        </p:nvSpPr>
        <p:spPr>
          <a:xfrm>
            <a:off x="1997257" y="2115130"/>
            <a:ext cx="2176878" cy="31803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r>
              <a:rPr sz="1400" dirty="0"/>
              <a:t>Average </a:t>
            </a:r>
            <a:r>
              <a:rPr lang="en-GB" sz="1400" dirty="0"/>
              <a:t>PSHE</a:t>
            </a:r>
            <a:r>
              <a:rPr sz="1400" dirty="0"/>
              <a:t> Progress</a:t>
            </a:r>
          </a:p>
        </p:txBody>
      </p:sp>
      <p:sp>
        <p:nvSpPr>
          <p:cNvPr id="16" name="Connecting Steps (B2) Average Literacy Progress"/>
          <p:cNvSpPr/>
          <p:nvPr/>
        </p:nvSpPr>
        <p:spPr>
          <a:xfrm>
            <a:off x="7953540" y="2115130"/>
            <a:ext cx="2680221" cy="31803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r>
              <a:rPr sz="1400" dirty="0"/>
              <a:t>Average </a:t>
            </a:r>
            <a:r>
              <a:rPr lang="en-GB" sz="1400" dirty="0"/>
              <a:t> Computing</a:t>
            </a:r>
            <a:r>
              <a:rPr sz="1400" dirty="0"/>
              <a:t> Progress</a:t>
            </a:r>
          </a:p>
        </p:txBody>
      </p:sp>
      <p:sp>
        <p:nvSpPr>
          <p:cNvPr id="2" name="Slide Number Placeholder 1"/>
          <p:cNvSpPr>
            <a:spLocks noGrp="1"/>
          </p:cNvSpPr>
          <p:nvPr>
            <p:ph type="sldNum" sz="quarter" idx="2"/>
          </p:nvPr>
        </p:nvSpPr>
        <p:spPr>
          <a:xfrm>
            <a:off x="12347669" y="207132"/>
            <a:ext cx="406897" cy="457200"/>
          </a:xfrm>
        </p:spPr>
        <p:txBody>
          <a:bodyPr/>
          <a:lstStyle/>
          <a:p>
            <a:fld id="{86CB4B4D-7CA3-9044-876B-883B54F8677D}" type="slidenum">
              <a:rPr lang="en-GB" smtClean="0"/>
              <a:pPr/>
              <a:t>47</a:t>
            </a:fld>
            <a:endParaRPr lang="en-GB" dirty="0"/>
          </a:p>
        </p:txBody>
      </p:sp>
      <p:graphicFrame>
        <p:nvGraphicFramePr>
          <p:cNvPr id="17" name="Chart 16"/>
          <p:cNvGraphicFramePr/>
          <p:nvPr>
            <p:extLst>
              <p:ext uri="{D42A27DB-BD31-4B8C-83A1-F6EECF244321}">
                <p14:modId xmlns:p14="http://schemas.microsoft.com/office/powerpoint/2010/main" val="2389579429"/>
              </p:ext>
            </p:extLst>
          </p:nvPr>
        </p:nvGraphicFramePr>
        <p:xfrm>
          <a:off x="637421" y="2712559"/>
          <a:ext cx="5553829" cy="4681405"/>
        </p:xfrm>
        <a:graphic>
          <a:graphicData uri="http://schemas.openxmlformats.org/drawingml/2006/chart">
            <c:chart xmlns:c="http://schemas.openxmlformats.org/drawingml/2006/chart" xmlns:r="http://schemas.openxmlformats.org/officeDocument/2006/relationships" r:id="rId4"/>
          </a:graphicData>
        </a:graphic>
      </p:graphicFrame>
      <p:sp>
        <p:nvSpPr>
          <p:cNvPr id="9" name="Learners’ progress in literacy is good.  Oracy progress has continued to fall behind the other strands after it peaked in 2014/15.  Oracy is a focus in the thematic planning for Autumn 2017 and opportunities and strategies to improve skills have been established e.g. Talkabout. Progress in Reading and Writing remains good. The introduction of ‘The Handwriting Motorway’ in Primary has contributed to the percentage gain over the previous year, which was in itself, a huge improvement from 2014-15. This data covers 3-14 and the Teal pathway group in 14-19."/>
          <p:cNvSpPr/>
          <p:nvPr/>
        </p:nvSpPr>
        <p:spPr>
          <a:xfrm>
            <a:off x="431800" y="8113188"/>
            <a:ext cx="12146526" cy="84125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just">
              <a:spcBef>
                <a:spcPts val="2800"/>
              </a:spcBef>
              <a:defRPr sz="1600"/>
            </a:pPr>
            <a:r>
              <a:rPr lang="en-GB" sz="1600" b="1" dirty="0">
                <a:solidFill>
                  <a:srgbClr val="8ABE5E">
                    <a:lumMod val="50000"/>
                  </a:srgbClr>
                </a:solidFill>
                <a:latin typeface="Avenir Next"/>
                <a:ea typeface="Avenir Next"/>
                <a:cs typeface="Avenir Next"/>
                <a:sym typeface="Avenir Next"/>
              </a:rPr>
              <a:t>Learners’ with English as an additional language have closed the gap with their peers in both PSHE and Computing. </a:t>
            </a:r>
            <a:r>
              <a:rPr lang="en-GB" sz="1600" dirty="0">
                <a:solidFill>
                  <a:srgbClr val="222222">
                    <a:lumMod val="50000"/>
                    <a:lumOff val="50000"/>
                  </a:srgbClr>
                </a:solidFill>
                <a:latin typeface="Avenir Next"/>
                <a:ea typeface="Avenir Next"/>
                <a:cs typeface="Avenir Next"/>
                <a:sym typeface="Avenir Next"/>
              </a:rPr>
              <a:t>This is testimony to the closer working relationship with EMTAS and adopting a total communitarian approach. That said, the group are still being out-performed across the board by their peers.</a:t>
            </a:r>
          </a:p>
        </p:txBody>
      </p:sp>
    </p:spTree>
    <p:extLst>
      <p:ext uri="{BB962C8B-B14F-4D97-AF65-F5344CB8AC3E}">
        <p14:creationId xmlns:p14="http://schemas.microsoft.com/office/powerpoint/2010/main" val="3035156318"/>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Learners’ progress in literacy is good.  Oracy progress has continued to fall behind the other strands after it peaked in 2014/15.  Oracy is a focus in the thematic planning for Autumn 2017 and opportunities and strategies to improve skills have been established e.g. Talkabout. Progress in Reading and Writing remains good. The introduction of ‘The Handwriting Motorway’ in Primary has contributed to the percentage gain over the previous year, which was in itself, a huge improvement from 2014-15. This data covers 3-14 and the Teal pathway group in 14-19."/>
          <p:cNvSpPr/>
          <p:nvPr/>
        </p:nvSpPr>
        <p:spPr>
          <a:xfrm>
            <a:off x="429137" y="7945876"/>
            <a:ext cx="12146526" cy="84125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spcBef>
                <a:spcPts val="2800"/>
              </a:spcBef>
              <a:defRPr sz="1600"/>
            </a:pPr>
            <a:r>
              <a:rPr lang="en-GB" sz="1600" b="1" dirty="0">
                <a:solidFill>
                  <a:srgbClr val="8ABE5E">
                    <a:hueOff val="1971429"/>
                    <a:satOff val="-6114"/>
                    <a:lumOff val="-25490"/>
                  </a:srgbClr>
                </a:solidFill>
                <a:latin typeface="Avenir Next"/>
                <a:ea typeface="Avenir Next"/>
                <a:cs typeface="Avenir Next"/>
                <a:sym typeface="Avenir Next"/>
              </a:rPr>
              <a:t>The progress of learners who are eFSM is sufficient in both Mathematics and English at just over 40% average progress.</a:t>
            </a:r>
            <a:r>
              <a:rPr lang="en-GB" sz="1600" dirty="0"/>
              <a:t> Through a robust target setting and tracking system now in place allowing SLT and coordinators to more effectively track an individual pupils journey, deciphering the reasoning behind this disparity in progress between the two groups will hopefully become easier allowing for more prompt intervention.</a:t>
            </a:r>
            <a:endParaRPr lang="en-GB" sz="1600" dirty="0">
              <a:solidFill>
                <a:srgbClr val="FF0000"/>
              </a:solidFill>
            </a:endParaRPr>
          </a:p>
        </p:txBody>
      </p:sp>
      <p:sp>
        <p:nvSpPr>
          <p:cNvPr id="260" name="Learners progress / literacy"/>
          <p:cNvSpPr/>
          <p:nvPr/>
        </p:nvSpPr>
        <p:spPr>
          <a:xfrm>
            <a:off x="-23952" y="394888"/>
            <a:ext cx="7689824" cy="820788"/>
          </a:xfrm>
          <a:prstGeom prst="rect">
            <a:avLst/>
          </a:prstGeom>
          <a:solidFill>
            <a:schemeClr val="accent3">
              <a:lumMod val="60000"/>
              <a:lumOff val="40000"/>
            </a:schemeClr>
          </a:solidFill>
          <a:ln w="12700">
            <a:miter lim="400000"/>
          </a:ln>
          <a:extLst>
            <a:ext uri="{C572A759-6A51-4108-AA02-DFA0A04FC94B}">
              <ma14:wrappingTextBoxFlag xmlns:ma14="http://schemas.microsoft.com/office/mac/drawingml/2011/main" xmlns="" val="1"/>
            </a:ext>
          </a:extLst>
        </p:spPr>
        <p:txBody>
          <a:bodyPr lIns="50800" tIns="50800" rIns="50800" bIns="50800" anchor="b">
            <a:normAutofit/>
          </a:bodyPr>
          <a:lstStyle/>
          <a:p>
            <a:pPr algn="ctr">
              <a:lnSpc>
                <a:spcPct val="80000"/>
              </a:lnSpc>
              <a:spcBef>
                <a:spcPts val="0"/>
              </a:spcBef>
              <a:defRPr sz="2800" cap="all">
                <a:solidFill>
                  <a:srgbClr val="FFFFFF"/>
                </a:solidFill>
                <a:latin typeface="+mn-lt"/>
                <a:ea typeface="+mn-ea"/>
                <a:cs typeface="+mn-cs"/>
                <a:sym typeface="DIN Condensed"/>
              </a:defRPr>
            </a:pPr>
            <a:r>
              <a:rPr lang="en-US" sz="4800" cap="all" dirty="0" err="1">
                <a:solidFill>
                  <a:srgbClr val="FFFFFF"/>
                </a:solidFill>
                <a:latin typeface="DIN Condensed"/>
                <a:ea typeface="+mn-ea"/>
                <a:cs typeface="+mn-cs"/>
                <a:sym typeface="DIN Condensed"/>
              </a:rPr>
              <a:t>eFSM</a:t>
            </a:r>
            <a:r>
              <a:rPr lang="en-US" sz="4800" cap="all" dirty="0">
                <a:solidFill>
                  <a:srgbClr val="FFFFFF"/>
                </a:solidFill>
                <a:latin typeface="DIN Condensed"/>
                <a:ea typeface="+mn-ea"/>
                <a:cs typeface="+mn-cs"/>
                <a:sym typeface="DIN Condensed"/>
              </a:rPr>
              <a:t> </a:t>
            </a:r>
            <a:r>
              <a:rPr lang="en-GB" sz="4800" cap="all" dirty="0">
                <a:solidFill>
                  <a:srgbClr val="FFFFFF"/>
                </a:solidFill>
                <a:latin typeface="DIN Condensed"/>
                <a:ea typeface="+mn-ea"/>
                <a:cs typeface="+mn-cs"/>
                <a:sym typeface="DIN Condensed"/>
              </a:rPr>
              <a:t>Progress</a:t>
            </a:r>
            <a:r>
              <a:rPr sz="2800" cap="all" dirty="0">
                <a:solidFill>
                  <a:srgbClr val="FFFFFF"/>
                </a:solidFill>
                <a:latin typeface="DIN Condensed"/>
                <a:ea typeface="+mn-ea"/>
                <a:cs typeface="+mn-cs"/>
                <a:sym typeface="DIN Condensed"/>
              </a:rPr>
              <a:t>                                                                      </a:t>
            </a:r>
          </a:p>
        </p:txBody>
      </p:sp>
      <p:graphicFrame>
        <p:nvGraphicFramePr>
          <p:cNvPr id="12" name="Chart 11"/>
          <p:cNvGraphicFramePr/>
          <p:nvPr>
            <p:extLst>
              <p:ext uri="{D42A27DB-BD31-4B8C-83A1-F6EECF244321}">
                <p14:modId xmlns:p14="http://schemas.microsoft.com/office/powerpoint/2010/main" val="2142915892"/>
              </p:ext>
            </p:extLst>
          </p:nvPr>
        </p:nvGraphicFramePr>
        <p:xfrm>
          <a:off x="6980775" y="2391126"/>
          <a:ext cx="5594888" cy="4464196"/>
        </p:xfrm>
        <a:graphic>
          <a:graphicData uri="http://schemas.openxmlformats.org/drawingml/2006/chart">
            <c:chart xmlns:c="http://schemas.openxmlformats.org/drawingml/2006/chart" xmlns:r="http://schemas.openxmlformats.org/officeDocument/2006/relationships" r:id="rId3"/>
          </a:graphicData>
        </a:graphic>
      </p:graphicFrame>
      <p:sp>
        <p:nvSpPr>
          <p:cNvPr id="13" name="Connecting Steps (B2) Average Literacy Progress"/>
          <p:cNvSpPr/>
          <p:nvPr/>
        </p:nvSpPr>
        <p:spPr>
          <a:xfrm>
            <a:off x="1757212" y="1722659"/>
            <a:ext cx="2332370" cy="31803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r>
              <a:rPr lang="en-GB" sz="1400" dirty="0"/>
              <a:t>A</a:t>
            </a:r>
            <a:r>
              <a:rPr sz="1400" dirty="0" err="1"/>
              <a:t>verage</a:t>
            </a:r>
            <a:r>
              <a:rPr sz="1400" dirty="0"/>
              <a:t> </a:t>
            </a:r>
            <a:r>
              <a:rPr lang="en-GB" sz="1400" dirty="0"/>
              <a:t>English Progress</a:t>
            </a:r>
            <a:endParaRPr sz="1400" dirty="0"/>
          </a:p>
        </p:txBody>
      </p:sp>
      <p:sp>
        <p:nvSpPr>
          <p:cNvPr id="16" name="Connecting Steps (B2) Average Literacy Progress"/>
          <p:cNvSpPr/>
          <p:nvPr/>
        </p:nvSpPr>
        <p:spPr>
          <a:xfrm>
            <a:off x="8404803" y="1888501"/>
            <a:ext cx="2516715" cy="287258"/>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r>
              <a:rPr sz="1200" dirty="0"/>
              <a:t>Average </a:t>
            </a:r>
            <a:r>
              <a:rPr lang="en-GB" sz="1200" dirty="0"/>
              <a:t>Mathematics </a:t>
            </a:r>
            <a:r>
              <a:rPr sz="1200" dirty="0"/>
              <a:t> Progress</a:t>
            </a:r>
          </a:p>
        </p:txBody>
      </p:sp>
      <p:sp>
        <p:nvSpPr>
          <p:cNvPr id="2" name="Slide Number Placeholder 1"/>
          <p:cNvSpPr>
            <a:spLocks noGrp="1"/>
          </p:cNvSpPr>
          <p:nvPr>
            <p:ph type="sldNum" sz="quarter" idx="2"/>
          </p:nvPr>
        </p:nvSpPr>
        <p:spPr>
          <a:xfrm>
            <a:off x="12390070" y="166288"/>
            <a:ext cx="406897" cy="457200"/>
          </a:xfrm>
        </p:spPr>
        <p:txBody>
          <a:bodyPr/>
          <a:lstStyle/>
          <a:p>
            <a:fld id="{86CB4B4D-7CA3-9044-876B-883B54F8677D}" type="slidenum">
              <a:rPr lang="en-GB" smtClean="0"/>
              <a:pPr/>
              <a:t>48</a:t>
            </a:fld>
            <a:endParaRPr lang="en-GB"/>
          </a:p>
        </p:txBody>
      </p:sp>
      <p:graphicFrame>
        <p:nvGraphicFramePr>
          <p:cNvPr id="20" name="Chart 19"/>
          <p:cNvGraphicFramePr/>
          <p:nvPr>
            <p:extLst>
              <p:ext uri="{D42A27DB-BD31-4B8C-83A1-F6EECF244321}">
                <p14:modId xmlns:p14="http://schemas.microsoft.com/office/powerpoint/2010/main" val="3506556523"/>
              </p:ext>
            </p:extLst>
          </p:nvPr>
        </p:nvGraphicFramePr>
        <p:xfrm>
          <a:off x="637421" y="2175759"/>
          <a:ext cx="5553829" cy="468140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214198207"/>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Learners progress / literacy"/>
          <p:cNvSpPr/>
          <p:nvPr/>
        </p:nvSpPr>
        <p:spPr>
          <a:xfrm>
            <a:off x="0" y="394888"/>
            <a:ext cx="7665872" cy="820788"/>
          </a:xfrm>
          <a:prstGeom prst="rect">
            <a:avLst/>
          </a:prstGeom>
          <a:solidFill>
            <a:schemeClr val="accent3">
              <a:lumMod val="60000"/>
              <a:lumOff val="40000"/>
            </a:schemeClr>
          </a:solidFill>
          <a:ln w="12700">
            <a:miter lim="400000"/>
          </a:ln>
          <a:extLst>
            <a:ext uri="{C572A759-6A51-4108-AA02-DFA0A04FC94B}">
              <ma14:wrappingTextBoxFlag xmlns:ma14="http://schemas.microsoft.com/office/mac/drawingml/2011/main" xmlns="" val="1"/>
            </a:ext>
          </a:extLst>
        </p:spPr>
        <p:txBody>
          <a:bodyPr lIns="50800" tIns="50800" rIns="50800" bIns="50800" anchor="b">
            <a:normAutofit/>
          </a:bodyPr>
          <a:lstStyle/>
          <a:p>
            <a:pPr algn="ctr">
              <a:lnSpc>
                <a:spcPct val="80000"/>
              </a:lnSpc>
              <a:spcBef>
                <a:spcPts val="0"/>
              </a:spcBef>
              <a:defRPr sz="2800" cap="all">
                <a:solidFill>
                  <a:srgbClr val="FFFFFF"/>
                </a:solidFill>
                <a:latin typeface="+mn-lt"/>
                <a:ea typeface="+mn-ea"/>
                <a:cs typeface="+mn-cs"/>
                <a:sym typeface="DIN Condensed"/>
              </a:defRPr>
            </a:pPr>
            <a:r>
              <a:rPr lang="en-US" sz="4800" cap="all" dirty="0" err="1">
                <a:solidFill>
                  <a:srgbClr val="FFFFFF"/>
                </a:solidFill>
                <a:latin typeface="DIN Condensed"/>
                <a:ea typeface="+mn-ea"/>
                <a:cs typeface="+mn-cs"/>
                <a:sym typeface="DIN Condensed"/>
              </a:rPr>
              <a:t>Efsm</a:t>
            </a:r>
            <a:r>
              <a:rPr lang="en-US" sz="4800" cap="all" dirty="0">
                <a:solidFill>
                  <a:srgbClr val="FFFFFF"/>
                </a:solidFill>
                <a:latin typeface="DIN Condensed"/>
                <a:ea typeface="+mn-ea"/>
                <a:cs typeface="+mn-cs"/>
                <a:sym typeface="DIN Condensed"/>
              </a:rPr>
              <a:t> </a:t>
            </a:r>
            <a:r>
              <a:rPr lang="en-GB" sz="4800" cap="all" dirty="0">
                <a:solidFill>
                  <a:srgbClr val="FFFFFF"/>
                </a:solidFill>
                <a:latin typeface="DIN Condensed"/>
                <a:ea typeface="+mn-ea"/>
                <a:cs typeface="+mn-cs"/>
                <a:sym typeface="DIN Condensed"/>
              </a:rPr>
              <a:t>Progress</a:t>
            </a:r>
            <a:r>
              <a:rPr sz="2800" cap="all" dirty="0">
                <a:solidFill>
                  <a:srgbClr val="FFFFFF"/>
                </a:solidFill>
                <a:latin typeface="DIN Condensed"/>
                <a:ea typeface="+mn-ea"/>
                <a:cs typeface="+mn-cs"/>
                <a:sym typeface="DIN Condensed"/>
              </a:rPr>
              <a:t>                                                                      </a:t>
            </a:r>
          </a:p>
        </p:txBody>
      </p:sp>
      <p:graphicFrame>
        <p:nvGraphicFramePr>
          <p:cNvPr id="7" name="2D Pie Chart"/>
          <p:cNvGraphicFramePr/>
          <p:nvPr/>
        </p:nvGraphicFramePr>
        <p:xfrm>
          <a:off x="9046909" y="435732"/>
          <a:ext cx="2913136" cy="29131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p:cNvGraphicFramePr/>
          <p:nvPr>
            <p:extLst>
              <p:ext uri="{D42A27DB-BD31-4B8C-83A1-F6EECF244321}">
                <p14:modId xmlns:p14="http://schemas.microsoft.com/office/powerpoint/2010/main" val="3426850593"/>
              </p:ext>
            </p:extLst>
          </p:nvPr>
        </p:nvGraphicFramePr>
        <p:xfrm>
          <a:off x="6752781" y="2624262"/>
          <a:ext cx="5594888" cy="4693502"/>
        </p:xfrm>
        <a:graphic>
          <a:graphicData uri="http://schemas.openxmlformats.org/drawingml/2006/chart">
            <c:chart xmlns:c="http://schemas.openxmlformats.org/drawingml/2006/chart" xmlns:r="http://schemas.openxmlformats.org/officeDocument/2006/relationships" r:id="rId4"/>
          </a:graphicData>
        </a:graphic>
      </p:graphicFrame>
      <p:sp>
        <p:nvSpPr>
          <p:cNvPr id="13" name="Connecting Steps (B2) Average Literacy Progress"/>
          <p:cNvSpPr/>
          <p:nvPr/>
        </p:nvSpPr>
        <p:spPr>
          <a:xfrm>
            <a:off x="1711507" y="2057288"/>
            <a:ext cx="2704266" cy="31803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r>
              <a:rPr lang="en-GB" sz="1400" dirty="0"/>
              <a:t>eFSM </a:t>
            </a:r>
            <a:r>
              <a:rPr sz="1400" dirty="0"/>
              <a:t>Average </a:t>
            </a:r>
            <a:r>
              <a:rPr lang="en-GB" sz="1400" dirty="0"/>
              <a:t>PSHE</a:t>
            </a:r>
            <a:r>
              <a:rPr sz="1400" dirty="0"/>
              <a:t> Progress</a:t>
            </a:r>
          </a:p>
        </p:txBody>
      </p:sp>
      <p:sp>
        <p:nvSpPr>
          <p:cNvPr id="16" name="Connecting Steps (B2) Average Literacy Progress"/>
          <p:cNvSpPr/>
          <p:nvPr/>
        </p:nvSpPr>
        <p:spPr>
          <a:xfrm>
            <a:off x="7979123" y="2057288"/>
            <a:ext cx="3207609" cy="31803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r>
              <a:rPr lang="en-GB" sz="1400" dirty="0"/>
              <a:t>eFSM </a:t>
            </a:r>
            <a:r>
              <a:rPr sz="1400" dirty="0"/>
              <a:t>Average </a:t>
            </a:r>
            <a:r>
              <a:rPr lang="en-GB" sz="1400" dirty="0"/>
              <a:t> Computing</a:t>
            </a:r>
            <a:r>
              <a:rPr sz="1400" dirty="0"/>
              <a:t> Progress</a:t>
            </a:r>
          </a:p>
        </p:txBody>
      </p:sp>
      <p:sp>
        <p:nvSpPr>
          <p:cNvPr id="2" name="Slide Number Placeholder 1"/>
          <p:cNvSpPr>
            <a:spLocks noGrp="1"/>
          </p:cNvSpPr>
          <p:nvPr>
            <p:ph type="sldNum" sz="quarter" idx="2"/>
          </p:nvPr>
        </p:nvSpPr>
        <p:spPr>
          <a:xfrm>
            <a:off x="12347669" y="207132"/>
            <a:ext cx="406897" cy="457200"/>
          </a:xfrm>
        </p:spPr>
        <p:txBody>
          <a:bodyPr/>
          <a:lstStyle/>
          <a:p>
            <a:fld id="{86CB4B4D-7CA3-9044-876B-883B54F8677D}" type="slidenum">
              <a:rPr lang="en-GB" smtClean="0"/>
              <a:pPr/>
              <a:t>49</a:t>
            </a:fld>
            <a:endParaRPr lang="en-GB" dirty="0"/>
          </a:p>
        </p:txBody>
      </p:sp>
      <p:graphicFrame>
        <p:nvGraphicFramePr>
          <p:cNvPr id="17" name="Chart 16"/>
          <p:cNvGraphicFramePr/>
          <p:nvPr>
            <p:extLst>
              <p:ext uri="{D42A27DB-BD31-4B8C-83A1-F6EECF244321}">
                <p14:modId xmlns:p14="http://schemas.microsoft.com/office/powerpoint/2010/main" val="3484005809"/>
              </p:ext>
            </p:extLst>
          </p:nvPr>
        </p:nvGraphicFramePr>
        <p:xfrm>
          <a:off x="637421" y="2669821"/>
          <a:ext cx="5553829" cy="4681405"/>
        </p:xfrm>
        <a:graphic>
          <a:graphicData uri="http://schemas.openxmlformats.org/drawingml/2006/chart">
            <c:chart xmlns:c="http://schemas.openxmlformats.org/drawingml/2006/chart" xmlns:r="http://schemas.openxmlformats.org/officeDocument/2006/relationships" r:id="rId5"/>
          </a:graphicData>
        </a:graphic>
      </p:graphicFrame>
      <p:sp>
        <p:nvSpPr>
          <p:cNvPr id="10" name="Learners’ progress in literacy is good.  Oracy progress has continued to fall behind the other strands after it peaked in 2014/15.  Oracy is a focus in the thematic planning for Autumn 2017 and opportunities and strategies to improve skills have been established e.g. Talkabout. Progress in Reading and Writing remains good. The introduction of ‘The Handwriting Motorway’ in Primary has contributed to the percentage gain over the previous year, which was in itself, a huge improvement from 2014-15. This data covers 3-14 and the Teal pathway group in 14-19."/>
          <p:cNvSpPr/>
          <p:nvPr/>
        </p:nvSpPr>
        <p:spPr>
          <a:xfrm>
            <a:off x="429137" y="7945876"/>
            <a:ext cx="12146526" cy="84125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spcBef>
                <a:spcPts val="2800"/>
              </a:spcBef>
              <a:defRPr sz="1600"/>
            </a:pPr>
            <a:r>
              <a:rPr lang="en-GB" sz="1600" b="1" dirty="0">
                <a:solidFill>
                  <a:srgbClr val="8ABE5E">
                    <a:hueOff val="1971429"/>
                    <a:satOff val="-6114"/>
                    <a:lumOff val="-25490"/>
                  </a:srgbClr>
                </a:solidFill>
                <a:latin typeface="Avenir Next"/>
                <a:ea typeface="Avenir Next"/>
                <a:cs typeface="Avenir Next"/>
                <a:sym typeface="Avenir Next"/>
              </a:rPr>
              <a:t>The progress of learners who are eFSM is good in both PSHE and Computing this year at over 50% average progress.</a:t>
            </a:r>
            <a:r>
              <a:rPr lang="en-GB" sz="1600" dirty="0"/>
              <a:t> Through a robust target setting and tracking system now in place allowing SLT and coordinators to more effectively track an individual pupils journey, deciphering the reasoning behind this disparity in progress between the two groups will hopefully become easier allowing for more prompt intervention. </a:t>
            </a:r>
            <a:endParaRPr lang="en-GB" sz="1600" dirty="0">
              <a:solidFill>
                <a:srgbClr val="FF0000"/>
              </a:solidFill>
            </a:endParaRPr>
          </a:p>
        </p:txBody>
      </p:sp>
    </p:spTree>
    <p:extLst>
      <p:ext uri="{BB962C8B-B14F-4D97-AF65-F5344CB8AC3E}">
        <p14:creationId xmlns:p14="http://schemas.microsoft.com/office/powerpoint/2010/main" val="303515631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Learners progress / literacy"/>
          <p:cNvSpPr/>
          <p:nvPr/>
        </p:nvSpPr>
        <p:spPr>
          <a:xfrm>
            <a:off x="-23952" y="394888"/>
            <a:ext cx="7689824" cy="820788"/>
          </a:xfrm>
          <a:prstGeom prst="rect">
            <a:avLst/>
          </a:prstGeom>
          <a:solidFill>
            <a:schemeClr val="accent3">
              <a:lumMod val="60000"/>
              <a:lumOff val="40000"/>
            </a:schemeClr>
          </a:solidFill>
          <a:ln w="12700">
            <a:miter lim="400000"/>
          </a:ln>
          <a:extLst>
            <a:ext uri="{C572A759-6A51-4108-AA02-DFA0A04FC94B}">
              <ma14:wrappingTextBoxFlag xmlns:ma14="http://schemas.microsoft.com/office/mac/drawingml/2011/main" xmlns="" val="1"/>
            </a:ext>
          </a:extLst>
        </p:spPr>
        <p:txBody>
          <a:bodyPr lIns="50800" tIns="50800" rIns="50800" bIns="50800" anchor="b">
            <a:normAutofit/>
          </a:bodyPr>
          <a:lstStyle/>
          <a:p>
            <a:pPr algn="ctr">
              <a:lnSpc>
                <a:spcPct val="80000"/>
              </a:lnSpc>
              <a:spcBef>
                <a:spcPts val="0"/>
              </a:spcBef>
              <a:defRPr sz="2800" cap="all">
                <a:solidFill>
                  <a:srgbClr val="FFFFFF"/>
                </a:solidFill>
                <a:latin typeface="+mn-lt"/>
                <a:ea typeface="+mn-ea"/>
                <a:cs typeface="+mn-cs"/>
                <a:sym typeface="DIN Condensed"/>
              </a:defRPr>
            </a:pPr>
            <a:r>
              <a:rPr lang="en-GB" sz="4800" cap="all" dirty="0">
                <a:solidFill>
                  <a:srgbClr val="FFFFFF"/>
                </a:solidFill>
                <a:latin typeface="DIN Condensed"/>
                <a:ea typeface="+mn-ea"/>
                <a:cs typeface="+mn-cs"/>
                <a:sym typeface="DIN Condensed"/>
              </a:rPr>
              <a:t>Contextual data</a:t>
            </a:r>
            <a:r>
              <a:rPr sz="2800" cap="all" dirty="0">
                <a:solidFill>
                  <a:srgbClr val="FFFFFF"/>
                </a:solidFill>
                <a:latin typeface="DIN Condensed"/>
                <a:ea typeface="+mn-ea"/>
                <a:cs typeface="+mn-cs"/>
                <a:sym typeface="DIN Condensed"/>
              </a:rPr>
              <a:t>                                                                      </a:t>
            </a:r>
          </a:p>
        </p:txBody>
      </p:sp>
      <p:sp>
        <p:nvSpPr>
          <p:cNvPr id="261" name="Connecting Steps (B2) Average Literacy Progress"/>
          <p:cNvSpPr/>
          <p:nvPr/>
        </p:nvSpPr>
        <p:spPr>
          <a:xfrm>
            <a:off x="1929843" y="1539353"/>
            <a:ext cx="102657" cy="37959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endParaRPr dirty="0"/>
          </a:p>
        </p:txBody>
      </p:sp>
      <p:sp>
        <p:nvSpPr>
          <p:cNvPr id="3" name="Slide Number Placeholder 2"/>
          <p:cNvSpPr>
            <a:spLocks noGrp="1"/>
          </p:cNvSpPr>
          <p:nvPr>
            <p:ph type="sldNum" sz="quarter" idx="2"/>
          </p:nvPr>
        </p:nvSpPr>
        <p:spPr>
          <a:xfrm>
            <a:off x="12340811" y="151421"/>
            <a:ext cx="406897" cy="457200"/>
          </a:xfrm>
        </p:spPr>
        <p:txBody>
          <a:bodyPr/>
          <a:lstStyle/>
          <a:p>
            <a:fld id="{86CB4B4D-7CA3-9044-876B-883B54F8677D}" type="slidenum">
              <a:rPr lang="en-GB" smtClean="0"/>
              <a:pPr/>
              <a:t>5</a:t>
            </a:fld>
            <a:endParaRPr lang="en-GB" dirty="0"/>
          </a:p>
        </p:txBody>
      </p:sp>
      <p:graphicFrame>
        <p:nvGraphicFramePr>
          <p:cNvPr id="4" name="Chart 3"/>
          <p:cNvGraphicFramePr/>
          <p:nvPr>
            <p:extLst>
              <p:ext uri="{D42A27DB-BD31-4B8C-83A1-F6EECF244321}">
                <p14:modId xmlns:p14="http://schemas.microsoft.com/office/powerpoint/2010/main" val="1853806982"/>
              </p:ext>
            </p:extLst>
          </p:nvPr>
        </p:nvGraphicFramePr>
        <p:xfrm>
          <a:off x="760309" y="1918944"/>
          <a:ext cx="5344318" cy="37756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p:nvPr>
            <p:extLst>
              <p:ext uri="{D42A27DB-BD31-4B8C-83A1-F6EECF244321}">
                <p14:modId xmlns:p14="http://schemas.microsoft.com/office/powerpoint/2010/main" val="3758892504"/>
              </p:ext>
            </p:extLst>
          </p:nvPr>
        </p:nvGraphicFramePr>
        <p:xfrm>
          <a:off x="6470997" y="5047245"/>
          <a:ext cx="5344318" cy="356191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Table 1"/>
          <p:cNvGraphicFramePr>
            <a:graphicFrameLocks noGrp="1"/>
          </p:cNvGraphicFramePr>
          <p:nvPr>
            <p:extLst>
              <p:ext uri="{D42A27DB-BD31-4B8C-83A1-F6EECF244321}">
                <p14:modId xmlns:p14="http://schemas.microsoft.com/office/powerpoint/2010/main" val="3318443565"/>
              </p:ext>
            </p:extLst>
          </p:nvPr>
        </p:nvGraphicFramePr>
        <p:xfrm>
          <a:off x="6104627" y="1918943"/>
          <a:ext cx="5710689" cy="2516148"/>
        </p:xfrm>
        <a:graphic>
          <a:graphicData uri="http://schemas.openxmlformats.org/drawingml/2006/table">
            <a:tbl>
              <a:tblPr firstRow="1" bandRow="1">
                <a:tableStyleId>{9D7B26C5-4107-4FEC-AEDC-1716B250A1EF}</a:tableStyleId>
              </a:tblPr>
              <a:tblGrid>
                <a:gridCol w="1903563">
                  <a:extLst>
                    <a:ext uri="{9D8B030D-6E8A-4147-A177-3AD203B41FA5}">
                      <a16:colId xmlns:a16="http://schemas.microsoft.com/office/drawing/2014/main" val="20000"/>
                    </a:ext>
                  </a:extLst>
                </a:gridCol>
                <a:gridCol w="1903563">
                  <a:extLst>
                    <a:ext uri="{9D8B030D-6E8A-4147-A177-3AD203B41FA5}">
                      <a16:colId xmlns:a16="http://schemas.microsoft.com/office/drawing/2014/main" val="20002"/>
                    </a:ext>
                  </a:extLst>
                </a:gridCol>
                <a:gridCol w="1903563">
                  <a:extLst>
                    <a:ext uri="{9D8B030D-6E8A-4147-A177-3AD203B41FA5}">
                      <a16:colId xmlns:a16="http://schemas.microsoft.com/office/drawing/2014/main" val="20003"/>
                    </a:ext>
                  </a:extLst>
                </a:gridCol>
              </a:tblGrid>
              <a:tr h="629037">
                <a:tc>
                  <a:txBody>
                    <a:bodyPr/>
                    <a:lstStyle/>
                    <a:p>
                      <a:pPr algn="ctr"/>
                      <a:endParaRPr lang="en-GB" sz="1600" b="1" dirty="0">
                        <a:solidFill>
                          <a:schemeClr val="bg1"/>
                        </a:solidFill>
                      </a:endParaRPr>
                    </a:p>
                  </a:txBody>
                  <a:tcPr/>
                </a:tc>
                <a:tc>
                  <a:txBody>
                    <a:bodyPr/>
                    <a:lstStyle/>
                    <a:p>
                      <a:pPr algn="ctr"/>
                      <a:r>
                        <a:rPr lang="en-GB" sz="1600" dirty="0"/>
                        <a:t>Rec/KS1</a:t>
                      </a:r>
                      <a:endParaRPr lang="en-GB" sz="1600" b="1" dirty="0">
                        <a:solidFill>
                          <a:schemeClr val="bg1"/>
                        </a:solidFill>
                      </a:endParaRPr>
                    </a:p>
                  </a:txBody>
                  <a:tcPr/>
                </a:tc>
                <a:tc>
                  <a:txBody>
                    <a:bodyPr/>
                    <a:lstStyle/>
                    <a:p>
                      <a:pPr algn="ctr"/>
                      <a:r>
                        <a:rPr lang="en-GB" sz="1600" dirty="0"/>
                        <a:t>KS2</a:t>
                      </a:r>
                      <a:endParaRPr lang="en-GB" sz="1600" b="1" dirty="0">
                        <a:solidFill>
                          <a:schemeClr val="bg1"/>
                        </a:solidFill>
                      </a:endParaRPr>
                    </a:p>
                  </a:txBody>
                  <a:tcPr/>
                </a:tc>
                <a:extLst>
                  <a:ext uri="{0D108BD9-81ED-4DB2-BD59-A6C34878D82A}">
                    <a16:rowId xmlns:a16="http://schemas.microsoft.com/office/drawing/2014/main" val="10000"/>
                  </a:ext>
                </a:extLst>
              </a:tr>
              <a:tr h="629037">
                <a:tc>
                  <a:txBody>
                    <a:bodyPr/>
                    <a:lstStyle/>
                    <a:p>
                      <a:pPr algn="ctr"/>
                      <a:r>
                        <a:rPr lang="en-GB" sz="1600" dirty="0"/>
                        <a:t>2016-17</a:t>
                      </a:r>
                      <a:endParaRPr lang="en-GB" sz="1600" b="1" dirty="0">
                        <a:solidFill>
                          <a:schemeClr val="bg1"/>
                        </a:solidFill>
                      </a:endParaRPr>
                    </a:p>
                  </a:txBody>
                  <a:tcPr/>
                </a:tc>
                <a:tc>
                  <a:txBody>
                    <a:bodyPr/>
                    <a:lstStyle/>
                    <a:p>
                      <a:pPr algn="ctr"/>
                      <a:r>
                        <a:rPr lang="en-GB" sz="1600" dirty="0"/>
                        <a:t>32</a:t>
                      </a:r>
                    </a:p>
                  </a:txBody>
                  <a:tcPr/>
                </a:tc>
                <a:tc>
                  <a:txBody>
                    <a:bodyPr/>
                    <a:lstStyle/>
                    <a:p>
                      <a:pPr algn="ctr"/>
                      <a:r>
                        <a:rPr lang="en-GB" sz="1600" dirty="0"/>
                        <a:t>36</a:t>
                      </a:r>
                    </a:p>
                  </a:txBody>
                  <a:tcPr/>
                </a:tc>
                <a:extLst>
                  <a:ext uri="{0D108BD9-81ED-4DB2-BD59-A6C34878D82A}">
                    <a16:rowId xmlns:a16="http://schemas.microsoft.com/office/drawing/2014/main" val="10001"/>
                  </a:ext>
                </a:extLst>
              </a:tr>
              <a:tr h="629037">
                <a:tc>
                  <a:txBody>
                    <a:bodyPr/>
                    <a:lstStyle/>
                    <a:p>
                      <a:pPr marL="0" marR="0" lvl="0" indent="0" algn="ctr" defTabSz="584200" eaLnBrk="1" fontAlgn="auto" latinLnBrk="0" hangingPunct="1">
                        <a:lnSpc>
                          <a:spcPct val="80000"/>
                        </a:lnSpc>
                        <a:spcBef>
                          <a:spcPts val="0"/>
                        </a:spcBef>
                        <a:spcAft>
                          <a:spcPts val="0"/>
                        </a:spcAft>
                        <a:buClrTx/>
                        <a:buSzTx/>
                        <a:buFontTx/>
                        <a:buNone/>
                        <a:tabLst/>
                        <a:defRPr/>
                      </a:pPr>
                      <a:r>
                        <a:rPr kumimoji="0" lang="en-GB" sz="1600" u="none" strike="noStrike" kern="0" cap="none" spc="0" normalizeH="0" baseline="0" noProof="0" dirty="0">
                          <a:ln>
                            <a:noFill/>
                          </a:ln>
                          <a:effectLst/>
                          <a:uLnTx/>
                          <a:uFillTx/>
                          <a:sym typeface="DIN Alternate"/>
                        </a:rPr>
                        <a:t>2017-18</a:t>
                      </a:r>
                    </a:p>
                    <a:p>
                      <a:pPr algn="ctr"/>
                      <a:endParaRPr lang="en-GB" sz="1600" b="1" dirty="0">
                        <a:solidFill>
                          <a:schemeClr val="bg1"/>
                        </a:solidFill>
                      </a:endParaRPr>
                    </a:p>
                  </a:txBody>
                  <a:tcPr/>
                </a:tc>
                <a:tc>
                  <a:txBody>
                    <a:bodyPr/>
                    <a:lstStyle/>
                    <a:p>
                      <a:pPr algn="ctr"/>
                      <a:r>
                        <a:rPr lang="en-GB" sz="1600" dirty="0"/>
                        <a:t>34</a:t>
                      </a:r>
                    </a:p>
                  </a:txBody>
                  <a:tcPr/>
                </a:tc>
                <a:tc>
                  <a:txBody>
                    <a:bodyPr/>
                    <a:lstStyle/>
                    <a:p>
                      <a:pPr algn="ctr"/>
                      <a:r>
                        <a:rPr lang="en-GB" sz="1600" dirty="0"/>
                        <a:t>36</a:t>
                      </a:r>
                    </a:p>
                  </a:txBody>
                  <a:tcPr/>
                </a:tc>
                <a:extLst>
                  <a:ext uri="{0D108BD9-81ED-4DB2-BD59-A6C34878D82A}">
                    <a16:rowId xmlns:a16="http://schemas.microsoft.com/office/drawing/2014/main" val="10002"/>
                  </a:ext>
                </a:extLst>
              </a:tr>
              <a:tr h="629037">
                <a:tc>
                  <a:txBody>
                    <a:bodyPr/>
                    <a:lstStyle/>
                    <a:p>
                      <a:pPr algn="ctr"/>
                      <a:r>
                        <a:rPr lang="en-GB" sz="1600" dirty="0"/>
                        <a:t>2018-19</a:t>
                      </a:r>
                      <a:endParaRPr lang="en-GB" sz="1600" b="1" dirty="0">
                        <a:solidFill>
                          <a:schemeClr val="bg1"/>
                        </a:solidFill>
                      </a:endParaRPr>
                    </a:p>
                  </a:txBody>
                  <a:tcPr/>
                </a:tc>
                <a:tc>
                  <a:txBody>
                    <a:bodyPr/>
                    <a:lstStyle/>
                    <a:p>
                      <a:pPr algn="ctr"/>
                      <a:r>
                        <a:rPr lang="en-GB" sz="1600" dirty="0"/>
                        <a:t>37</a:t>
                      </a:r>
                    </a:p>
                  </a:txBody>
                  <a:tcPr/>
                </a:tc>
                <a:tc>
                  <a:txBody>
                    <a:bodyPr/>
                    <a:lstStyle/>
                    <a:p>
                      <a:pPr algn="ctr"/>
                      <a:r>
                        <a:rPr lang="en-GB" sz="1600" dirty="0"/>
                        <a:t>33</a:t>
                      </a:r>
                    </a:p>
                  </a:txBody>
                  <a:tcPr/>
                </a:tc>
                <a:extLst>
                  <a:ext uri="{0D108BD9-81ED-4DB2-BD59-A6C34878D82A}">
                    <a16:rowId xmlns:a16="http://schemas.microsoft.com/office/drawing/2014/main" val="10003"/>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3326779105"/>
              </p:ext>
            </p:extLst>
          </p:nvPr>
        </p:nvGraphicFramePr>
        <p:xfrm>
          <a:off x="431321" y="7164411"/>
          <a:ext cx="6039676" cy="1459230"/>
        </p:xfrm>
        <a:graphic>
          <a:graphicData uri="http://schemas.openxmlformats.org/drawingml/2006/table">
            <a:tbl>
              <a:tblPr firstRow="1" bandRow="1">
                <a:tableStyleId>{9D7B26C5-4107-4FEC-AEDC-1716B250A1EF}</a:tableStyleId>
              </a:tblPr>
              <a:tblGrid>
                <a:gridCol w="1509919">
                  <a:extLst>
                    <a:ext uri="{9D8B030D-6E8A-4147-A177-3AD203B41FA5}">
                      <a16:colId xmlns:a16="http://schemas.microsoft.com/office/drawing/2014/main" val="20000"/>
                    </a:ext>
                  </a:extLst>
                </a:gridCol>
                <a:gridCol w="1509919">
                  <a:extLst>
                    <a:ext uri="{9D8B030D-6E8A-4147-A177-3AD203B41FA5}">
                      <a16:colId xmlns:a16="http://schemas.microsoft.com/office/drawing/2014/main" val="20001"/>
                    </a:ext>
                  </a:extLst>
                </a:gridCol>
                <a:gridCol w="1509919">
                  <a:extLst>
                    <a:ext uri="{9D8B030D-6E8A-4147-A177-3AD203B41FA5}">
                      <a16:colId xmlns:a16="http://schemas.microsoft.com/office/drawing/2014/main" val="20002"/>
                    </a:ext>
                  </a:extLst>
                </a:gridCol>
                <a:gridCol w="1509919">
                  <a:extLst>
                    <a:ext uri="{9D8B030D-6E8A-4147-A177-3AD203B41FA5}">
                      <a16:colId xmlns:a16="http://schemas.microsoft.com/office/drawing/2014/main" val="20003"/>
                    </a:ext>
                  </a:extLst>
                </a:gridCol>
              </a:tblGrid>
              <a:tr h="319498">
                <a:tc>
                  <a:txBody>
                    <a:bodyPr/>
                    <a:lstStyle/>
                    <a:p>
                      <a:pPr algn="ctr"/>
                      <a:endParaRPr lang="en-GB" sz="1600" b="1" dirty="0">
                        <a:solidFill>
                          <a:schemeClr val="bg1"/>
                        </a:solidFill>
                      </a:endParaRPr>
                    </a:p>
                  </a:txBody>
                  <a:tcPr/>
                </a:tc>
                <a:tc>
                  <a:txBody>
                    <a:bodyPr/>
                    <a:lstStyle/>
                    <a:p>
                      <a:pPr algn="ctr"/>
                      <a:r>
                        <a:rPr lang="en-GB" sz="1600" dirty="0"/>
                        <a:t>2016-17</a:t>
                      </a:r>
                      <a:endParaRPr lang="en-GB" sz="1600" b="1" dirty="0">
                        <a:solidFill>
                          <a:schemeClr val="bg1"/>
                        </a:solidFill>
                      </a:endParaRPr>
                    </a:p>
                  </a:txBody>
                  <a:tcPr/>
                </a:tc>
                <a:tc>
                  <a:txBody>
                    <a:bodyPr/>
                    <a:lstStyle/>
                    <a:p>
                      <a:pPr algn="ctr"/>
                      <a:r>
                        <a:rPr lang="en-GB" sz="1600" dirty="0"/>
                        <a:t>2017-18</a:t>
                      </a:r>
                      <a:endParaRPr lang="en-GB" sz="1600" b="1" dirty="0">
                        <a:solidFill>
                          <a:schemeClr val="bg1"/>
                        </a:solidFill>
                      </a:endParaRPr>
                    </a:p>
                  </a:txBody>
                  <a:tcPr/>
                </a:tc>
                <a:tc>
                  <a:txBody>
                    <a:bodyPr/>
                    <a:lstStyle/>
                    <a:p>
                      <a:pPr algn="ctr"/>
                      <a:r>
                        <a:rPr lang="en-GB" sz="1600" dirty="0"/>
                        <a:t>2018-19</a:t>
                      </a:r>
                    </a:p>
                    <a:p>
                      <a:pPr algn="ctr"/>
                      <a:endParaRPr lang="en-GB" sz="1600" b="1" dirty="0">
                        <a:solidFill>
                          <a:schemeClr val="bg1"/>
                        </a:solidFill>
                      </a:endParaRPr>
                    </a:p>
                  </a:txBody>
                  <a:tcPr/>
                </a:tc>
                <a:extLst>
                  <a:ext uri="{0D108BD9-81ED-4DB2-BD59-A6C34878D82A}">
                    <a16:rowId xmlns:a16="http://schemas.microsoft.com/office/drawing/2014/main" val="10000"/>
                  </a:ext>
                </a:extLst>
              </a:tr>
              <a:tr h="310551">
                <a:tc>
                  <a:txBody>
                    <a:bodyPr/>
                    <a:lstStyle/>
                    <a:p>
                      <a:pPr algn="ctr"/>
                      <a:r>
                        <a:rPr lang="en-GB" sz="1600" b="0" dirty="0">
                          <a:solidFill>
                            <a:schemeClr val="tx1"/>
                          </a:solidFill>
                        </a:rPr>
                        <a:t>Male</a:t>
                      </a:r>
                    </a:p>
                    <a:p>
                      <a:pPr algn="ctr"/>
                      <a:endParaRPr lang="en-GB" sz="1600" b="1" dirty="0">
                        <a:solidFill>
                          <a:schemeClr val="bg1"/>
                        </a:solidFill>
                      </a:endParaRPr>
                    </a:p>
                  </a:txBody>
                  <a:tcPr/>
                </a:tc>
                <a:tc>
                  <a:txBody>
                    <a:bodyPr/>
                    <a:lstStyle/>
                    <a:p>
                      <a:pPr algn="ctr"/>
                      <a:r>
                        <a:rPr lang="en-GB" sz="1600" dirty="0"/>
                        <a:t>43</a:t>
                      </a:r>
                    </a:p>
                  </a:txBody>
                  <a:tcPr/>
                </a:tc>
                <a:tc>
                  <a:txBody>
                    <a:bodyPr/>
                    <a:lstStyle/>
                    <a:p>
                      <a:pPr algn="ctr"/>
                      <a:r>
                        <a:rPr lang="en-GB" sz="1600" dirty="0"/>
                        <a:t>44</a:t>
                      </a:r>
                    </a:p>
                  </a:txBody>
                  <a:tcPr/>
                </a:tc>
                <a:tc>
                  <a:txBody>
                    <a:bodyPr/>
                    <a:lstStyle/>
                    <a:p>
                      <a:pPr algn="ctr"/>
                      <a:r>
                        <a:rPr lang="en-GB" sz="1600" dirty="0"/>
                        <a:t>45</a:t>
                      </a:r>
                    </a:p>
                  </a:txBody>
                  <a:tcPr/>
                </a:tc>
                <a:extLst>
                  <a:ext uri="{0D108BD9-81ED-4DB2-BD59-A6C34878D82A}">
                    <a16:rowId xmlns:a16="http://schemas.microsoft.com/office/drawing/2014/main" val="10001"/>
                  </a:ext>
                </a:extLst>
              </a:tr>
              <a:tr h="310551">
                <a:tc>
                  <a:txBody>
                    <a:bodyPr/>
                    <a:lstStyle/>
                    <a:p>
                      <a:pPr algn="ctr"/>
                      <a:r>
                        <a:rPr lang="en-GB" sz="1600" b="0" dirty="0">
                          <a:solidFill>
                            <a:schemeClr val="tx1"/>
                          </a:solidFill>
                        </a:rPr>
                        <a:t>Female</a:t>
                      </a:r>
                    </a:p>
                    <a:p>
                      <a:pPr algn="ctr"/>
                      <a:endParaRPr lang="en-GB" sz="1600" b="0" dirty="0">
                        <a:solidFill>
                          <a:schemeClr val="tx1"/>
                        </a:solidFill>
                      </a:endParaRPr>
                    </a:p>
                  </a:txBody>
                  <a:tcPr/>
                </a:tc>
                <a:tc>
                  <a:txBody>
                    <a:bodyPr/>
                    <a:lstStyle/>
                    <a:p>
                      <a:pPr algn="ctr"/>
                      <a:r>
                        <a:rPr lang="en-GB" sz="1600" dirty="0"/>
                        <a:t>25</a:t>
                      </a:r>
                    </a:p>
                  </a:txBody>
                  <a:tcPr/>
                </a:tc>
                <a:tc>
                  <a:txBody>
                    <a:bodyPr/>
                    <a:lstStyle/>
                    <a:p>
                      <a:pPr algn="ctr"/>
                      <a:r>
                        <a:rPr lang="en-GB" sz="1600" dirty="0"/>
                        <a:t>26</a:t>
                      </a:r>
                    </a:p>
                  </a:txBody>
                  <a:tcPr/>
                </a:tc>
                <a:tc>
                  <a:txBody>
                    <a:bodyPr/>
                    <a:lstStyle/>
                    <a:p>
                      <a:pPr algn="ctr"/>
                      <a:r>
                        <a:rPr lang="en-GB" sz="1600" dirty="0"/>
                        <a:t>25</a:t>
                      </a:r>
                    </a:p>
                  </a:txBody>
                  <a:tcPr/>
                </a:tc>
                <a:extLst>
                  <a:ext uri="{0D108BD9-81ED-4DB2-BD59-A6C34878D82A}">
                    <a16:rowId xmlns:a16="http://schemas.microsoft.com/office/drawing/2014/main" val="10002"/>
                  </a:ext>
                </a:extLst>
              </a:tr>
            </a:tbl>
          </a:graphicData>
        </a:graphic>
      </p:graphicFrame>
      <p:sp>
        <p:nvSpPr>
          <p:cNvPr id="10" name="Connecting Steps (B2) Average Literacy Progress"/>
          <p:cNvSpPr/>
          <p:nvPr/>
        </p:nvSpPr>
        <p:spPr>
          <a:xfrm>
            <a:off x="1981171" y="1546145"/>
            <a:ext cx="2250616" cy="31803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r>
              <a:rPr lang="en-GB" sz="1400" dirty="0"/>
              <a:t>Cohort size by Key Stage</a:t>
            </a:r>
            <a:endParaRPr sz="1400" dirty="0"/>
          </a:p>
        </p:txBody>
      </p:sp>
      <p:sp>
        <p:nvSpPr>
          <p:cNvPr id="11" name="Connecting Steps (B2) Average Literacy Progress"/>
          <p:cNvSpPr/>
          <p:nvPr/>
        </p:nvSpPr>
        <p:spPr>
          <a:xfrm>
            <a:off x="7930522" y="4713819"/>
            <a:ext cx="2329164" cy="31803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r>
              <a:rPr lang="en-GB" sz="1400" dirty="0"/>
              <a:t>Share of pupils by Gender</a:t>
            </a:r>
            <a:endParaRPr sz="1400" dirty="0"/>
          </a:p>
        </p:txBody>
      </p:sp>
      <p:sp>
        <p:nvSpPr>
          <p:cNvPr id="13" name="School attendance is good and is improving. Although authorised absences are above 10% these are attributed to pupils’ high medical needs and a small number of complex autism school refusers. Unauthorised absences are very low and very few pupils are in receipt of fixed term exclusions. The school has a varied population with pupils from many different ethnic backgrounds. 9.8% of our pupils are  from alternative ethnicities which is above the LA, consortium and Wales."/>
          <p:cNvSpPr/>
          <p:nvPr/>
        </p:nvSpPr>
        <p:spPr>
          <a:xfrm>
            <a:off x="397734" y="8863790"/>
            <a:ext cx="12146526" cy="84125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spcBef>
                <a:spcPts val="2800"/>
              </a:spcBef>
              <a:defRPr sz="1600"/>
            </a:pPr>
            <a:r>
              <a:rPr lang="en-GB" sz="1600" b="1" dirty="0">
                <a:solidFill>
                  <a:srgbClr val="8ABE5E">
                    <a:hueOff val="1971429"/>
                    <a:satOff val="-6114"/>
                    <a:lumOff val="-25490"/>
                  </a:srgbClr>
                </a:solidFill>
                <a:latin typeface="Avenir Next"/>
                <a:ea typeface="Avenir Next"/>
                <a:cs typeface="Avenir Next"/>
                <a:sym typeface="Avenir Next"/>
              </a:rPr>
              <a:t>For the first time in recent years, our Reception/KS1 younger cohort accounts for the largest proportion (52%) of the school population,</a:t>
            </a:r>
            <a:r>
              <a:rPr sz="1600" b="1" dirty="0">
                <a:solidFill>
                  <a:srgbClr val="8ABE5E">
                    <a:hueOff val="1971429"/>
                    <a:satOff val="-6114"/>
                    <a:lumOff val="-25490"/>
                  </a:srgbClr>
                </a:solidFill>
                <a:latin typeface="Avenir Next"/>
                <a:ea typeface="Avenir Next"/>
                <a:cs typeface="Avenir Next"/>
                <a:sym typeface="Avenir Next"/>
              </a:rPr>
              <a:t>. </a:t>
            </a:r>
            <a:r>
              <a:rPr lang="en-GB" sz="1600" dirty="0"/>
              <a:t>There is a relatively even spread of pupils across each year groups. At 64% of the school population, the number of male pupils is steadily growing year on year.</a:t>
            </a:r>
            <a:endParaRPr sz="1600" dirty="0"/>
          </a:p>
        </p:txBody>
      </p:sp>
    </p:spTree>
    <p:extLst>
      <p:ext uri="{BB962C8B-B14F-4D97-AF65-F5344CB8AC3E}">
        <p14:creationId xmlns:p14="http://schemas.microsoft.com/office/powerpoint/2010/main" val="1699198480"/>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Learners’ progress in literacy is good.  Oracy progress has continued to fall behind the other strands after it peaked in 2014/15.  Oracy is a focus in the thematic planning for Autumn 2017 and opportunities and strategies to improve skills have been established e.g. Talkabout. Progress in Reading and Writing remains good. The introduction of ‘The Handwriting Motorway’ in Primary has contributed to the percentage gain over the previous year, which was in itself, a huge improvement from 2014-15. This data covers 3-14 and the Teal pathway group in 14-19."/>
          <p:cNvSpPr/>
          <p:nvPr/>
        </p:nvSpPr>
        <p:spPr>
          <a:xfrm>
            <a:off x="429137" y="8315141"/>
            <a:ext cx="12146526" cy="84125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just">
              <a:spcBef>
                <a:spcPts val="2800"/>
              </a:spcBef>
              <a:defRPr sz="1600"/>
            </a:pPr>
            <a:r>
              <a:rPr lang="en-GB" sz="1600" b="1" dirty="0">
                <a:solidFill>
                  <a:srgbClr val="8ABE5E">
                    <a:hueOff val="1971429"/>
                    <a:satOff val="-6114"/>
                    <a:lumOff val="-25490"/>
                  </a:srgbClr>
                </a:solidFill>
                <a:latin typeface="Avenir Next"/>
                <a:ea typeface="Avenir Next"/>
                <a:cs typeface="Avenir Next"/>
                <a:sym typeface="Avenir Next"/>
              </a:rPr>
              <a:t>Learners receiving wellbeing support  make excellent comparative progress in both Mathematics and English over the three years.</a:t>
            </a:r>
            <a:r>
              <a:rPr lang="en-GB" sz="1600" dirty="0"/>
              <a:t> The gap between the two groups of individuals is actually widening year after year, currently standing at 46% in both English and Mathematics. Due to the success of this provision, it is in our plans to expand it moving forward. </a:t>
            </a:r>
          </a:p>
        </p:txBody>
      </p:sp>
      <p:sp>
        <p:nvSpPr>
          <p:cNvPr id="260" name="Learners progress / literacy"/>
          <p:cNvSpPr/>
          <p:nvPr/>
        </p:nvSpPr>
        <p:spPr>
          <a:xfrm>
            <a:off x="-23952" y="394888"/>
            <a:ext cx="7689824" cy="1125154"/>
          </a:xfrm>
          <a:prstGeom prst="rect">
            <a:avLst/>
          </a:prstGeom>
          <a:solidFill>
            <a:schemeClr val="accent3">
              <a:lumMod val="60000"/>
              <a:lumOff val="40000"/>
            </a:schemeClr>
          </a:solidFill>
          <a:ln w="12700">
            <a:miter lim="400000"/>
          </a:ln>
          <a:extLst>
            <a:ext uri="{C572A759-6A51-4108-AA02-DFA0A04FC94B}">
              <ma14:wrappingTextBoxFlag xmlns:ma14="http://schemas.microsoft.com/office/mac/drawingml/2011/main" xmlns="" val="1"/>
            </a:ext>
          </a:extLst>
        </p:spPr>
        <p:txBody>
          <a:bodyPr lIns="50800" tIns="50800" rIns="50800" bIns="50800" anchor="b">
            <a:noAutofit/>
          </a:bodyPr>
          <a:lstStyle/>
          <a:p>
            <a:pPr algn="ctr">
              <a:lnSpc>
                <a:spcPct val="80000"/>
              </a:lnSpc>
              <a:spcBef>
                <a:spcPts val="0"/>
              </a:spcBef>
              <a:defRPr sz="2800" cap="all">
                <a:solidFill>
                  <a:srgbClr val="FFFFFF"/>
                </a:solidFill>
                <a:latin typeface="+mn-lt"/>
                <a:ea typeface="+mn-ea"/>
                <a:cs typeface="+mn-cs"/>
                <a:sym typeface="DIN Condensed"/>
              </a:defRPr>
            </a:pPr>
            <a:r>
              <a:rPr lang="en-US" sz="4000" cap="all" dirty="0">
                <a:solidFill>
                  <a:srgbClr val="FFFFFF"/>
                </a:solidFill>
                <a:latin typeface="DIN Condensed"/>
                <a:ea typeface="+mn-ea"/>
                <a:cs typeface="+mn-cs"/>
                <a:sym typeface="DIN Condensed"/>
              </a:rPr>
              <a:t>Nurture / Wellbeing </a:t>
            </a:r>
            <a:r>
              <a:rPr lang="en-GB" sz="4000" cap="all" dirty="0">
                <a:solidFill>
                  <a:srgbClr val="FFFFFF"/>
                </a:solidFill>
                <a:latin typeface="DIN Condensed"/>
                <a:ea typeface="+mn-ea"/>
                <a:cs typeface="+mn-cs"/>
                <a:sym typeface="DIN Condensed"/>
              </a:rPr>
              <a:t>Progress</a:t>
            </a:r>
            <a:r>
              <a:rPr sz="4000" cap="all" dirty="0">
                <a:solidFill>
                  <a:srgbClr val="FFFFFF"/>
                </a:solidFill>
                <a:latin typeface="DIN Condensed"/>
                <a:ea typeface="+mn-ea"/>
                <a:cs typeface="+mn-cs"/>
                <a:sym typeface="DIN Condensed"/>
              </a:rPr>
              <a:t>                                                                      </a:t>
            </a:r>
          </a:p>
        </p:txBody>
      </p:sp>
      <p:sp>
        <p:nvSpPr>
          <p:cNvPr id="13" name="Connecting Steps (B2) Average Literacy Progress"/>
          <p:cNvSpPr/>
          <p:nvPr/>
        </p:nvSpPr>
        <p:spPr>
          <a:xfrm>
            <a:off x="1863422" y="1969591"/>
            <a:ext cx="2332370" cy="31803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r>
              <a:rPr sz="1400" dirty="0"/>
              <a:t>Average </a:t>
            </a:r>
            <a:r>
              <a:rPr lang="en-GB" sz="1400" dirty="0"/>
              <a:t>English</a:t>
            </a:r>
            <a:r>
              <a:rPr sz="1400" dirty="0"/>
              <a:t> Progress</a:t>
            </a:r>
            <a:endParaRPr lang="en-GB" sz="1400" dirty="0"/>
          </a:p>
        </p:txBody>
      </p:sp>
      <p:sp>
        <p:nvSpPr>
          <p:cNvPr id="16" name="Connecting Steps (B2) Average Literacy Progress"/>
          <p:cNvSpPr/>
          <p:nvPr/>
        </p:nvSpPr>
        <p:spPr>
          <a:xfrm>
            <a:off x="7977786" y="1950315"/>
            <a:ext cx="2819683" cy="31803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r>
              <a:rPr sz="1400" dirty="0"/>
              <a:t>Average </a:t>
            </a:r>
            <a:r>
              <a:rPr lang="en-GB" sz="1400" dirty="0"/>
              <a:t>Mathematics </a:t>
            </a:r>
            <a:r>
              <a:rPr sz="1400" dirty="0"/>
              <a:t>Progress</a:t>
            </a:r>
          </a:p>
        </p:txBody>
      </p:sp>
      <p:sp>
        <p:nvSpPr>
          <p:cNvPr id="2" name="Slide Number Placeholder 1"/>
          <p:cNvSpPr>
            <a:spLocks noGrp="1"/>
          </p:cNvSpPr>
          <p:nvPr>
            <p:ph type="sldNum" sz="quarter" idx="2"/>
          </p:nvPr>
        </p:nvSpPr>
        <p:spPr>
          <a:xfrm>
            <a:off x="12372214" y="203200"/>
            <a:ext cx="406897" cy="457200"/>
          </a:xfrm>
        </p:spPr>
        <p:txBody>
          <a:bodyPr/>
          <a:lstStyle/>
          <a:p>
            <a:fld id="{86CB4B4D-7CA3-9044-876B-883B54F8677D}" type="slidenum">
              <a:rPr lang="en-GB" smtClean="0"/>
              <a:pPr/>
              <a:t>50</a:t>
            </a:fld>
            <a:endParaRPr lang="en-GB" dirty="0"/>
          </a:p>
        </p:txBody>
      </p:sp>
      <p:graphicFrame>
        <p:nvGraphicFramePr>
          <p:cNvPr id="17" name="Chart 16"/>
          <p:cNvGraphicFramePr/>
          <p:nvPr>
            <p:extLst>
              <p:ext uri="{D42A27DB-BD31-4B8C-83A1-F6EECF244321}">
                <p14:modId xmlns:p14="http://schemas.microsoft.com/office/powerpoint/2010/main" val="300296081"/>
              </p:ext>
            </p:extLst>
          </p:nvPr>
        </p:nvGraphicFramePr>
        <p:xfrm>
          <a:off x="472748" y="2541319"/>
          <a:ext cx="5251158" cy="471684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p:cNvGraphicFramePr/>
          <p:nvPr>
            <p:extLst>
              <p:ext uri="{D42A27DB-BD31-4B8C-83A1-F6EECF244321}">
                <p14:modId xmlns:p14="http://schemas.microsoft.com/office/powerpoint/2010/main" val="3432992233"/>
              </p:ext>
            </p:extLst>
          </p:nvPr>
        </p:nvGraphicFramePr>
        <p:xfrm>
          <a:off x="6728356" y="2564664"/>
          <a:ext cx="5594888" cy="469350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527492429"/>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Learners progress / literacy"/>
          <p:cNvSpPr/>
          <p:nvPr/>
        </p:nvSpPr>
        <p:spPr>
          <a:xfrm>
            <a:off x="-23952" y="394888"/>
            <a:ext cx="7689824" cy="1125154"/>
          </a:xfrm>
          <a:prstGeom prst="rect">
            <a:avLst/>
          </a:prstGeom>
          <a:solidFill>
            <a:schemeClr val="accent3">
              <a:lumMod val="60000"/>
              <a:lumOff val="40000"/>
            </a:schemeClr>
          </a:solidFill>
          <a:ln w="12700">
            <a:miter lim="400000"/>
          </a:ln>
          <a:extLst>
            <a:ext uri="{C572A759-6A51-4108-AA02-DFA0A04FC94B}">
              <ma14:wrappingTextBoxFlag xmlns:ma14="http://schemas.microsoft.com/office/mac/drawingml/2011/main" xmlns="" val="1"/>
            </a:ext>
          </a:extLst>
        </p:spPr>
        <p:txBody>
          <a:bodyPr lIns="50800" tIns="50800" rIns="50800" bIns="50800" anchor="b">
            <a:noAutofit/>
          </a:bodyPr>
          <a:lstStyle/>
          <a:p>
            <a:pPr algn="ctr">
              <a:lnSpc>
                <a:spcPct val="80000"/>
              </a:lnSpc>
              <a:spcBef>
                <a:spcPts val="0"/>
              </a:spcBef>
              <a:defRPr sz="2800" cap="all">
                <a:solidFill>
                  <a:srgbClr val="FFFFFF"/>
                </a:solidFill>
                <a:latin typeface="+mn-lt"/>
                <a:ea typeface="+mn-ea"/>
                <a:cs typeface="+mn-cs"/>
                <a:sym typeface="DIN Condensed"/>
              </a:defRPr>
            </a:pPr>
            <a:r>
              <a:rPr lang="en-US" sz="4000" cap="all" dirty="0">
                <a:solidFill>
                  <a:srgbClr val="FFFFFF"/>
                </a:solidFill>
                <a:latin typeface="DIN Condensed"/>
                <a:ea typeface="+mn-ea"/>
                <a:cs typeface="+mn-cs"/>
                <a:sym typeface="DIN Condensed"/>
              </a:rPr>
              <a:t>Nurture / Wellbeing </a:t>
            </a:r>
            <a:r>
              <a:rPr lang="en-GB" sz="4000" cap="all" dirty="0">
                <a:solidFill>
                  <a:srgbClr val="FFFFFF"/>
                </a:solidFill>
                <a:latin typeface="DIN Condensed"/>
                <a:ea typeface="+mn-ea"/>
                <a:cs typeface="+mn-cs"/>
                <a:sym typeface="DIN Condensed"/>
              </a:rPr>
              <a:t>Progress</a:t>
            </a:r>
            <a:r>
              <a:rPr sz="4000" cap="all" dirty="0">
                <a:solidFill>
                  <a:srgbClr val="FFFFFF"/>
                </a:solidFill>
                <a:latin typeface="DIN Condensed"/>
                <a:ea typeface="+mn-ea"/>
                <a:cs typeface="+mn-cs"/>
                <a:sym typeface="DIN Condensed"/>
              </a:rPr>
              <a:t>                                                                      </a:t>
            </a:r>
          </a:p>
        </p:txBody>
      </p:sp>
      <p:graphicFrame>
        <p:nvGraphicFramePr>
          <p:cNvPr id="12" name="Chart 11"/>
          <p:cNvGraphicFramePr/>
          <p:nvPr>
            <p:extLst>
              <p:ext uri="{D42A27DB-BD31-4B8C-83A1-F6EECF244321}">
                <p14:modId xmlns:p14="http://schemas.microsoft.com/office/powerpoint/2010/main" val="918979914"/>
              </p:ext>
            </p:extLst>
          </p:nvPr>
        </p:nvGraphicFramePr>
        <p:xfrm>
          <a:off x="6777326" y="2541319"/>
          <a:ext cx="5594888" cy="4716847"/>
        </p:xfrm>
        <a:graphic>
          <a:graphicData uri="http://schemas.openxmlformats.org/drawingml/2006/chart">
            <c:chart xmlns:c="http://schemas.openxmlformats.org/drawingml/2006/chart" xmlns:r="http://schemas.openxmlformats.org/officeDocument/2006/relationships" r:id="rId3"/>
          </a:graphicData>
        </a:graphic>
      </p:graphicFrame>
      <p:sp>
        <p:nvSpPr>
          <p:cNvPr id="13" name="Connecting Steps (B2) Average Literacy Progress"/>
          <p:cNvSpPr/>
          <p:nvPr/>
        </p:nvSpPr>
        <p:spPr>
          <a:xfrm>
            <a:off x="1863422" y="1969591"/>
            <a:ext cx="2176878" cy="31803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r>
              <a:rPr sz="1400" dirty="0"/>
              <a:t>Average </a:t>
            </a:r>
            <a:r>
              <a:rPr lang="en-GB" sz="1400" dirty="0"/>
              <a:t>PSHE</a:t>
            </a:r>
            <a:r>
              <a:rPr sz="1400" dirty="0"/>
              <a:t> Progress</a:t>
            </a:r>
            <a:endParaRPr lang="en-GB" sz="1400" dirty="0"/>
          </a:p>
        </p:txBody>
      </p:sp>
      <p:sp>
        <p:nvSpPr>
          <p:cNvPr id="16" name="Connecting Steps (B2) Average Literacy Progress"/>
          <p:cNvSpPr/>
          <p:nvPr/>
        </p:nvSpPr>
        <p:spPr>
          <a:xfrm>
            <a:off x="7977786" y="1950315"/>
            <a:ext cx="2580835" cy="31803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r>
              <a:rPr sz="1400" dirty="0"/>
              <a:t>Average </a:t>
            </a:r>
            <a:r>
              <a:rPr lang="en-GB" sz="1400" dirty="0"/>
              <a:t>Computing</a:t>
            </a:r>
            <a:r>
              <a:rPr sz="1400" dirty="0"/>
              <a:t>Progress</a:t>
            </a:r>
          </a:p>
        </p:txBody>
      </p:sp>
      <p:sp>
        <p:nvSpPr>
          <p:cNvPr id="2" name="Slide Number Placeholder 1"/>
          <p:cNvSpPr>
            <a:spLocks noGrp="1"/>
          </p:cNvSpPr>
          <p:nvPr>
            <p:ph type="sldNum" sz="quarter" idx="2"/>
          </p:nvPr>
        </p:nvSpPr>
        <p:spPr>
          <a:xfrm>
            <a:off x="12372214" y="203200"/>
            <a:ext cx="406897" cy="457200"/>
          </a:xfrm>
        </p:spPr>
        <p:txBody>
          <a:bodyPr/>
          <a:lstStyle/>
          <a:p>
            <a:fld id="{86CB4B4D-7CA3-9044-876B-883B54F8677D}" type="slidenum">
              <a:rPr lang="en-GB" smtClean="0"/>
              <a:pPr/>
              <a:t>51</a:t>
            </a:fld>
            <a:endParaRPr lang="en-GB" dirty="0"/>
          </a:p>
        </p:txBody>
      </p:sp>
      <p:graphicFrame>
        <p:nvGraphicFramePr>
          <p:cNvPr id="17" name="Chart 16"/>
          <p:cNvGraphicFramePr/>
          <p:nvPr>
            <p:extLst>
              <p:ext uri="{D42A27DB-BD31-4B8C-83A1-F6EECF244321}">
                <p14:modId xmlns:p14="http://schemas.microsoft.com/office/powerpoint/2010/main" val="1721844993"/>
              </p:ext>
            </p:extLst>
          </p:nvPr>
        </p:nvGraphicFramePr>
        <p:xfrm>
          <a:off x="472748" y="2541319"/>
          <a:ext cx="5251158" cy="4716847"/>
        </p:xfrm>
        <a:graphic>
          <a:graphicData uri="http://schemas.openxmlformats.org/drawingml/2006/chart">
            <c:chart xmlns:c="http://schemas.openxmlformats.org/drawingml/2006/chart" xmlns:r="http://schemas.openxmlformats.org/officeDocument/2006/relationships" r:id="rId4"/>
          </a:graphicData>
        </a:graphic>
      </p:graphicFrame>
      <p:sp>
        <p:nvSpPr>
          <p:cNvPr id="9" name="Learners’ progress in literacy is good.  Oracy progress has continued to fall behind the other strands after it peaked in 2014/15.  Oracy is a focus in the thematic planning for Autumn 2017 and opportunities and strategies to improve skills have been established e.g. Talkabout. Progress in Reading and Writing remains good. The introduction of ‘The Handwriting Motorway’ in Primary has contributed to the percentage gain over the previous year, which was in itself, a huge improvement from 2014-15. This data covers 3-14 and the Teal pathway group in 14-19."/>
          <p:cNvSpPr/>
          <p:nvPr/>
        </p:nvSpPr>
        <p:spPr>
          <a:xfrm>
            <a:off x="416052" y="8030990"/>
            <a:ext cx="12146526" cy="84125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just">
              <a:spcBef>
                <a:spcPts val="2800"/>
              </a:spcBef>
              <a:defRPr sz="1600"/>
            </a:pPr>
            <a:r>
              <a:rPr lang="en-GB" sz="1600" b="1" dirty="0">
                <a:solidFill>
                  <a:srgbClr val="8ABE5E">
                    <a:hueOff val="1971429"/>
                    <a:satOff val="-6114"/>
                    <a:lumOff val="-25490"/>
                  </a:srgbClr>
                </a:solidFill>
                <a:latin typeface="Avenir Next"/>
                <a:ea typeface="Avenir Next"/>
                <a:cs typeface="Avenir Next"/>
                <a:sym typeface="Avenir Next"/>
              </a:rPr>
              <a:t>Learners receiving wellbeing support  make excellent comparative progress in both Mathematics and English over the three years.</a:t>
            </a:r>
            <a:r>
              <a:rPr lang="en-GB" sz="1600" dirty="0"/>
              <a:t> The gap between the two groups of individuals is actually widening year after year, currently standing at 60% in English and 43% in Mathematics. Due to the success of this provision, it is in our plans to expand it moving forward. </a:t>
            </a:r>
          </a:p>
        </p:txBody>
      </p:sp>
    </p:spTree>
    <p:extLst>
      <p:ext uri="{BB962C8B-B14F-4D97-AF65-F5344CB8AC3E}">
        <p14:creationId xmlns:p14="http://schemas.microsoft.com/office/powerpoint/2010/main" val="1983997414"/>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Learners progress / literacy"/>
          <p:cNvSpPr/>
          <p:nvPr/>
        </p:nvSpPr>
        <p:spPr>
          <a:xfrm>
            <a:off x="-23952" y="237506"/>
            <a:ext cx="7689824" cy="1068780"/>
          </a:xfrm>
          <a:prstGeom prst="rect">
            <a:avLst/>
          </a:prstGeom>
          <a:solidFill>
            <a:schemeClr val="accent3">
              <a:lumMod val="60000"/>
              <a:lumOff val="40000"/>
            </a:schemeClr>
          </a:solidFill>
          <a:ln w="12700">
            <a:miter lim="400000"/>
          </a:ln>
          <a:extLst>
            <a:ext uri="{C572A759-6A51-4108-AA02-DFA0A04FC94B}">
              <ma14:wrappingTextBoxFlag xmlns:ma14="http://schemas.microsoft.com/office/mac/drawingml/2011/main" xmlns="" val="1"/>
            </a:ext>
          </a:extLst>
        </p:spPr>
        <p:txBody>
          <a:bodyPr lIns="50800" tIns="50800" rIns="50800" bIns="50800" anchor="b">
            <a:normAutofit fontScale="92500" lnSpcReduction="10000"/>
          </a:bodyPr>
          <a:lstStyle/>
          <a:p>
            <a:pPr algn="ctr">
              <a:lnSpc>
                <a:spcPct val="80000"/>
              </a:lnSpc>
              <a:spcBef>
                <a:spcPts val="0"/>
              </a:spcBef>
              <a:defRPr sz="2800" cap="all">
                <a:solidFill>
                  <a:srgbClr val="FFFFFF"/>
                </a:solidFill>
                <a:latin typeface="+mn-lt"/>
                <a:ea typeface="+mn-ea"/>
                <a:cs typeface="+mn-cs"/>
                <a:sym typeface="DIN Condensed"/>
              </a:defRPr>
            </a:pPr>
            <a:r>
              <a:rPr lang="en-GB" sz="4800" cap="all" dirty="0">
                <a:solidFill>
                  <a:srgbClr val="FFFFFF"/>
                </a:solidFill>
                <a:latin typeface="DIN Condensed"/>
                <a:ea typeface="+mn-ea"/>
                <a:cs typeface="+mn-cs"/>
                <a:sym typeface="DIN Condensed"/>
              </a:rPr>
              <a:t> </a:t>
            </a:r>
            <a:r>
              <a:rPr lang="en-GB" sz="4300" cap="all" dirty="0">
                <a:solidFill>
                  <a:srgbClr val="FFFFFF"/>
                </a:solidFill>
                <a:latin typeface="DIN Condensed"/>
                <a:ea typeface="+mn-ea"/>
                <a:cs typeface="+mn-cs"/>
                <a:sym typeface="DIN Condensed"/>
              </a:rPr>
              <a:t>Progress according to gender</a:t>
            </a:r>
            <a:endParaRPr sz="4300" cap="all" dirty="0">
              <a:solidFill>
                <a:srgbClr val="FFFFFF"/>
              </a:solidFill>
              <a:latin typeface="DIN Condensed"/>
              <a:ea typeface="+mn-ea"/>
              <a:cs typeface="+mn-cs"/>
              <a:sym typeface="DIN Condensed"/>
            </a:endParaRPr>
          </a:p>
        </p:txBody>
      </p:sp>
      <p:graphicFrame>
        <p:nvGraphicFramePr>
          <p:cNvPr id="12" name="Chart 11"/>
          <p:cNvGraphicFramePr/>
          <p:nvPr>
            <p:extLst>
              <p:ext uri="{D42A27DB-BD31-4B8C-83A1-F6EECF244321}">
                <p14:modId xmlns:p14="http://schemas.microsoft.com/office/powerpoint/2010/main" val="193188904"/>
              </p:ext>
            </p:extLst>
          </p:nvPr>
        </p:nvGraphicFramePr>
        <p:xfrm>
          <a:off x="6604137" y="2630938"/>
          <a:ext cx="5594888" cy="4924454"/>
        </p:xfrm>
        <a:graphic>
          <a:graphicData uri="http://schemas.openxmlformats.org/drawingml/2006/chart">
            <c:chart xmlns:c="http://schemas.openxmlformats.org/drawingml/2006/chart" xmlns:r="http://schemas.openxmlformats.org/officeDocument/2006/relationships" r:id="rId3"/>
          </a:graphicData>
        </a:graphic>
      </p:graphicFrame>
      <p:sp>
        <p:nvSpPr>
          <p:cNvPr id="13" name="Connecting Steps (B2) Average Literacy Progress"/>
          <p:cNvSpPr/>
          <p:nvPr/>
        </p:nvSpPr>
        <p:spPr>
          <a:xfrm>
            <a:off x="1648539" y="1932910"/>
            <a:ext cx="2332370" cy="31803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r>
              <a:rPr sz="1400" dirty="0"/>
              <a:t>Average </a:t>
            </a:r>
            <a:r>
              <a:rPr lang="en-GB" sz="1400" dirty="0"/>
              <a:t>English</a:t>
            </a:r>
            <a:r>
              <a:rPr sz="1400" dirty="0"/>
              <a:t> Progress</a:t>
            </a:r>
          </a:p>
        </p:txBody>
      </p:sp>
      <p:sp>
        <p:nvSpPr>
          <p:cNvPr id="16" name="Connecting Steps (B2) Average Literacy Progress"/>
          <p:cNvSpPr/>
          <p:nvPr/>
        </p:nvSpPr>
        <p:spPr>
          <a:xfrm>
            <a:off x="7665872" y="1892743"/>
            <a:ext cx="2769989" cy="31803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r>
              <a:rPr sz="1400" dirty="0"/>
              <a:t>Average </a:t>
            </a:r>
            <a:r>
              <a:rPr lang="en-GB" sz="1400" dirty="0"/>
              <a:t>Mathematics</a:t>
            </a:r>
            <a:r>
              <a:rPr sz="1400" dirty="0"/>
              <a:t> Progress</a:t>
            </a:r>
          </a:p>
        </p:txBody>
      </p:sp>
      <p:sp>
        <p:nvSpPr>
          <p:cNvPr id="2" name="Rectangle 1"/>
          <p:cNvSpPr/>
          <p:nvPr/>
        </p:nvSpPr>
        <p:spPr>
          <a:xfrm>
            <a:off x="1248229" y="8110958"/>
            <a:ext cx="10711816" cy="338554"/>
          </a:xfrm>
          <a:prstGeom prst="rect">
            <a:avLst/>
          </a:prstGeom>
        </p:spPr>
        <p:txBody>
          <a:bodyPr wrap="square">
            <a:spAutoFit/>
          </a:bodyPr>
          <a:lstStyle/>
          <a:p>
            <a:pPr algn="just">
              <a:spcBef>
                <a:spcPts val="2800"/>
              </a:spcBef>
              <a:defRPr sz="1600"/>
            </a:pPr>
            <a:r>
              <a:rPr lang="en-GB" sz="1600" b="1" dirty="0">
                <a:solidFill>
                  <a:srgbClr val="8ABE5E">
                    <a:hueOff val="1971429"/>
                    <a:satOff val="-6114"/>
                    <a:lumOff val="-25490"/>
                  </a:srgbClr>
                </a:solidFill>
                <a:latin typeface="Avenir Next"/>
                <a:ea typeface="Avenir Next"/>
                <a:cs typeface="Avenir Next"/>
                <a:sym typeface="Avenir Next"/>
              </a:rPr>
              <a:t>The gap in level of progress between genders has increased significantly this year in both Mathematics and English.  </a:t>
            </a:r>
            <a:endParaRPr lang="en-GB" sz="1600" dirty="0">
              <a:solidFill>
                <a:srgbClr val="FF0000"/>
              </a:solidFill>
            </a:endParaRPr>
          </a:p>
        </p:txBody>
      </p:sp>
      <p:graphicFrame>
        <p:nvGraphicFramePr>
          <p:cNvPr id="17" name="Chart 16"/>
          <p:cNvGraphicFramePr/>
          <p:nvPr>
            <p:extLst>
              <p:ext uri="{D42A27DB-BD31-4B8C-83A1-F6EECF244321}">
                <p14:modId xmlns:p14="http://schemas.microsoft.com/office/powerpoint/2010/main" val="626312206"/>
              </p:ext>
            </p:extLst>
          </p:nvPr>
        </p:nvGraphicFramePr>
        <p:xfrm>
          <a:off x="551998" y="2636322"/>
          <a:ext cx="5516755" cy="4919070"/>
        </p:xfrm>
        <a:graphic>
          <a:graphicData uri="http://schemas.openxmlformats.org/drawingml/2006/chart">
            <c:chart xmlns:c="http://schemas.openxmlformats.org/drawingml/2006/chart" xmlns:r="http://schemas.openxmlformats.org/officeDocument/2006/relationships" r:id="rId4"/>
          </a:graphicData>
        </a:graphic>
      </p:graphicFrame>
      <p:sp>
        <p:nvSpPr>
          <p:cNvPr id="3" name="Slide Number Placeholder 2"/>
          <p:cNvSpPr>
            <a:spLocks noGrp="1"/>
          </p:cNvSpPr>
          <p:nvPr>
            <p:ph type="sldNum" sz="quarter" idx="2"/>
          </p:nvPr>
        </p:nvSpPr>
        <p:spPr>
          <a:xfrm>
            <a:off x="12372214" y="203200"/>
            <a:ext cx="406897" cy="457200"/>
          </a:xfrm>
        </p:spPr>
        <p:txBody>
          <a:bodyPr/>
          <a:lstStyle/>
          <a:p>
            <a:fld id="{86CB4B4D-7CA3-9044-876B-883B54F8677D}" type="slidenum">
              <a:rPr lang="en-GB" smtClean="0"/>
              <a:pPr/>
              <a:t>52</a:t>
            </a:fld>
            <a:endParaRPr lang="en-GB" dirty="0"/>
          </a:p>
        </p:txBody>
      </p:sp>
    </p:spTree>
    <p:extLst>
      <p:ext uri="{BB962C8B-B14F-4D97-AF65-F5344CB8AC3E}">
        <p14:creationId xmlns:p14="http://schemas.microsoft.com/office/powerpoint/2010/main" val="1540644260"/>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Learners progress / literacy"/>
          <p:cNvSpPr/>
          <p:nvPr/>
        </p:nvSpPr>
        <p:spPr>
          <a:xfrm>
            <a:off x="-23952" y="237506"/>
            <a:ext cx="7689824" cy="1068780"/>
          </a:xfrm>
          <a:prstGeom prst="rect">
            <a:avLst/>
          </a:prstGeom>
          <a:solidFill>
            <a:schemeClr val="accent3">
              <a:lumMod val="60000"/>
              <a:lumOff val="40000"/>
            </a:schemeClr>
          </a:solidFill>
          <a:ln w="12700">
            <a:miter lim="400000"/>
          </a:ln>
          <a:extLst>
            <a:ext uri="{C572A759-6A51-4108-AA02-DFA0A04FC94B}">
              <ma14:wrappingTextBoxFlag xmlns:ma14="http://schemas.microsoft.com/office/mac/drawingml/2011/main" xmlns="" val="1"/>
            </a:ext>
          </a:extLst>
        </p:spPr>
        <p:txBody>
          <a:bodyPr lIns="50800" tIns="50800" rIns="50800" bIns="50800" anchor="b">
            <a:normAutofit fontScale="92500" lnSpcReduction="10000"/>
          </a:bodyPr>
          <a:lstStyle/>
          <a:p>
            <a:pPr algn="ctr">
              <a:lnSpc>
                <a:spcPct val="80000"/>
              </a:lnSpc>
              <a:spcBef>
                <a:spcPts val="0"/>
              </a:spcBef>
              <a:defRPr sz="2800" cap="all">
                <a:solidFill>
                  <a:srgbClr val="FFFFFF"/>
                </a:solidFill>
                <a:latin typeface="+mn-lt"/>
                <a:ea typeface="+mn-ea"/>
                <a:cs typeface="+mn-cs"/>
                <a:sym typeface="DIN Condensed"/>
              </a:defRPr>
            </a:pPr>
            <a:r>
              <a:rPr lang="en-GB" sz="4800" cap="all" dirty="0">
                <a:solidFill>
                  <a:srgbClr val="FFFFFF"/>
                </a:solidFill>
                <a:latin typeface="DIN Condensed"/>
                <a:ea typeface="+mn-ea"/>
                <a:cs typeface="+mn-cs"/>
                <a:sym typeface="DIN Condensed"/>
              </a:rPr>
              <a:t> </a:t>
            </a:r>
            <a:r>
              <a:rPr lang="en-GB" sz="4300" cap="all" dirty="0">
                <a:solidFill>
                  <a:srgbClr val="FFFFFF"/>
                </a:solidFill>
                <a:latin typeface="DIN Condensed"/>
                <a:ea typeface="+mn-ea"/>
                <a:cs typeface="+mn-cs"/>
                <a:sym typeface="DIN Condensed"/>
              </a:rPr>
              <a:t>Progress according to gender</a:t>
            </a:r>
            <a:endParaRPr sz="4300" cap="all" dirty="0">
              <a:solidFill>
                <a:srgbClr val="FFFFFF"/>
              </a:solidFill>
              <a:latin typeface="DIN Condensed"/>
              <a:ea typeface="+mn-ea"/>
              <a:cs typeface="+mn-cs"/>
              <a:sym typeface="DIN Condensed"/>
            </a:endParaRPr>
          </a:p>
        </p:txBody>
      </p:sp>
      <p:graphicFrame>
        <p:nvGraphicFramePr>
          <p:cNvPr id="12" name="Chart 11"/>
          <p:cNvGraphicFramePr/>
          <p:nvPr>
            <p:extLst>
              <p:ext uri="{D42A27DB-BD31-4B8C-83A1-F6EECF244321}">
                <p14:modId xmlns:p14="http://schemas.microsoft.com/office/powerpoint/2010/main" val="2936520969"/>
              </p:ext>
            </p:extLst>
          </p:nvPr>
        </p:nvGraphicFramePr>
        <p:xfrm>
          <a:off x="6604137" y="2630938"/>
          <a:ext cx="5594888" cy="4924454"/>
        </p:xfrm>
        <a:graphic>
          <a:graphicData uri="http://schemas.openxmlformats.org/drawingml/2006/chart">
            <c:chart xmlns:c="http://schemas.openxmlformats.org/drawingml/2006/chart" xmlns:r="http://schemas.openxmlformats.org/officeDocument/2006/relationships" r:id="rId3"/>
          </a:graphicData>
        </a:graphic>
      </p:graphicFrame>
      <p:sp>
        <p:nvSpPr>
          <p:cNvPr id="13" name="Connecting Steps (B2) Average Literacy Progress"/>
          <p:cNvSpPr/>
          <p:nvPr/>
        </p:nvSpPr>
        <p:spPr>
          <a:xfrm>
            <a:off x="1648539" y="1932910"/>
            <a:ext cx="2176878" cy="31803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r>
              <a:rPr sz="1400" dirty="0"/>
              <a:t>Average </a:t>
            </a:r>
            <a:r>
              <a:rPr lang="en-GB" sz="1400" dirty="0"/>
              <a:t>PSHE</a:t>
            </a:r>
            <a:r>
              <a:rPr sz="1400" dirty="0"/>
              <a:t> Progress</a:t>
            </a:r>
          </a:p>
        </p:txBody>
      </p:sp>
      <p:sp>
        <p:nvSpPr>
          <p:cNvPr id="16" name="Connecting Steps (B2) Average Literacy Progress"/>
          <p:cNvSpPr/>
          <p:nvPr/>
        </p:nvSpPr>
        <p:spPr>
          <a:xfrm>
            <a:off x="7665872" y="1892743"/>
            <a:ext cx="2630528" cy="31803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r>
              <a:rPr sz="1400" dirty="0"/>
              <a:t>Average </a:t>
            </a:r>
            <a:r>
              <a:rPr lang="en-GB" sz="1400" dirty="0"/>
              <a:t>Computing </a:t>
            </a:r>
            <a:r>
              <a:rPr sz="1400" dirty="0"/>
              <a:t>Progress</a:t>
            </a:r>
          </a:p>
        </p:txBody>
      </p:sp>
      <p:graphicFrame>
        <p:nvGraphicFramePr>
          <p:cNvPr id="17" name="Chart 16"/>
          <p:cNvGraphicFramePr/>
          <p:nvPr>
            <p:extLst>
              <p:ext uri="{D42A27DB-BD31-4B8C-83A1-F6EECF244321}">
                <p14:modId xmlns:p14="http://schemas.microsoft.com/office/powerpoint/2010/main" val="2038746334"/>
              </p:ext>
            </p:extLst>
          </p:nvPr>
        </p:nvGraphicFramePr>
        <p:xfrm>
          <a:off x="551998" y="2636322"/>
          <a:ext cx="5516755" cy="4919070"/>
        </p:xfrm>
        <a:graphic>
          <a:graphicData uri="http://schemas.openxmlformats.org/drawingml/2006/chart">
            <c:chart xmlns:c="http://schemas.openxmlformats.org/drawingml/2006/chart" xmlns:r="http://schemas.openxmlformats.org/officeDocument/2006/relationships" r:id="rId4"/>
          </a:graphicData>
        </a:graphic>
      </p:graphicFrame>
      <p:sp>
        <p:nvSpPr>
          <p:cNvPr id="3" name="Slide Number Placeholder 2"/>
          <p:cNvSpPr>
            <a:spLocks noGrp="1"/>
          </p:cNvSpPr>
          <p:nvPr>
            <p:ph type="sldNum" sz="quarter" idx="2"/>
          </p:nvPr>
        </p:nvSpPr>
        <p:spPr>
          <a:xfrm>
            <a:off x="12372214" y="203200"/>
            <a:ext cx="406897" cy="457200"/>
          </a:xfrm>
        </p:spPr>
        <p:txBody>
          <a:bodyPr/>
          <a:lstStyle/>
          <a:p>
            <a:fld id="{86CB4B4D-7CA3-9044-876B-883B54F8677D}" type="slidenum">
              <a:rPr lang="en-GB" smtClean="0"/>
              <a:pPr/>
              <a:t>53</a:t>
            </a:fld>
            <a:endParaRPr lang="en-GB" dirty="0"/>
          </a:p>
        </p:txBody>
      </p:sp>
      <p:sp>
        <p:nvSpPr>
          <p:cNvPr id="9" name="Rectangle 8"/>
          <p:cNvSpPr/>
          <p:nvPr/>
        </p:nvSpPr>
        <p:spPr>
          <a:xfrm>
            <a:off x="1248229" y="8110958"/>
            <a:ext cx="10711816" cy="338554"/>
          </a:xfrm>
          <a:prstGeom prst="rect">
            <a:avLst/>
          </a:prstGeom>
        </p:spPr>
        <p:txBody>
          <a:bodyPr wrap="square">
            <a:spAutoFit/>
          </a:bodyPr>
          <a:lstStyle/>
          <a:p>
            <a:pPr algn="just">
              <a:spcBef>
                <a:spcPts val="2800"/>
              </a:spcBef>
              <a:defRPr sz="1600"/>
            </a:pPr>
            <a:r>
              <a:rPr lang="en-GB" sz="1600" b="1" dirty="0">
                <a:solidFill>
                  <a:srgbClr val="8ABE5E">
                    <a:hueOff val="1971429"/>
                    <a:satOff val="-6114"/>
                    <a:lumOff val="-25490"/>
                  </a:srgbClr>
                </a:solidFill>
                <a:latin typeface="Avenir Next"/>
                <a:ea typeface="Avenir Next"/>
                <a:cs typeface="Avenir Next"/>
                <a:sym typeface="Avenir Next"/>
              </a:rPr>
              <a:t>The gap in level of progress between genders has increased significantly this year in both Mathematics and English.  </a:t>
            </a:r>
            <a:endParaRPr lang="en-GB" sz="1600" dirty="0">
              <a:solidFill>
                <a:srgbClr val="FF0000"/>
              </a:solidFill>
            </a:endParaRPr>
          </a:p>
        </p:txBody>
      </p:sp>
    </p:spTree>
    <p:extLst>
      <p:ext uri="{BB962C8B-B14F-4D97-AF65-F5344CB8AC3E}">
        <p14:creationId xmlns:p14="http://schemas.microsoft.com/office/powerpoint/2010/main" val="4009622359"/>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IEP Target Progress"/>
          <p:cNvSpPr/>
          <p:nvPr/>
        </p:nvSpPr>
        <p:spPr>
          <a:xfrm>
            <a:off x="-23952" y="394888"/>
            <a:ext cx="7689824" cy="820788"/>
          </a:xfrm>
          <a:prstGeom prst="rect">
            <a:avLst/>
          </a:prstGeom>
          <a:solidFill>
            <a:schemeClr val="accent3">
              <a:lumMod val="60000"/>
              <a:lumOff val="40000"/>
            </a:schemeClr>
          </a:solidFill>
          <a:ln w="12700">
            <a:miter lim="400000"/>
          </a:ln>
          <a:extLst>
            <a:ext uri="{C572A759-6A51-4108-AA02-DFA0A04FC94B}">
              <ma14:wrappingTextBoxFlag xmlns="" xmlns:ma14="http://schemas.microsoft.com/office/mac/drawingml/2011/main" val="1"/>
            </a:ext>
          </a:extLst>
        </p:spPr>
        <p:txBody>
          <a:bodyPr lIns="50800" tIns="50800" rIns="50800" bIns="50800" anchor="b">
            <a:normAutofit/>
          </a:bodyPr>
          <a:lstStyle/>
          <a:p>
            <a:pPr algn="ctr">
              <a:lnSpc>
                <a:spcPct val="80000"/>
              </a:lnSpc>
              <a:spcBef>
                <a:spcPts val="0"/>
              </a:spcBef>
              <a:defRPr sz="2800" cap="all">
                <a:solidFill>
                  <a:srgbClr val="FFFFFF"/>
                </a:solidFill>
                <a:latin typeface="+mn-lt"/>
                <a:ea typeface="+mn-ea"/>
                <a:cs typeface="+mn-cs"/>
                <a:sym typeface="DIN Condensed"/>
              </a:defRPr>
            </a:pPr>
            <a:r>
              <a:rPr sz="4800" cap="all">
                <a:solidFill>
                  <a:srgbClr val="FFFFFF"/>
                </a:solidFill>
                <a:latin typeface="DIN Condensed"/>
                <a:ea typeface="+mn-ea"/>
                <a:cs typeface="+mn-cs"/>
                <a:sym typeface="DIN Condensed"/>
              </a:rPr>
              <a:t>IEP Target Progress</a:t>
            </a:r>
            <a:r>
              <a:rPr sz="2800" cap="all">
                <a:solidFill>
                  <a:srgbClr val="FFFFFF"/>
                </a:solidFill>
                <a:latin typeface="DIN Condensed"/>
                <a:ea typeface="+mn-ea"/>
                <a:cs typeface="+mn-cs"/>
                <a:sym typeface="DIN Condensed"/>
              </a:rPr>
              <a:t>                                                                </a:t>
            </a:r>
          </a:p>
        </p:txBody>
      </p:sp>
      <p:sp>
        <p:nvSpPr>
          <p:cNvPr id="381" name="Average IEP Achievement"/>
          <p:cNvSpPr/>
          <p:nvPr/>
        </p:nvSpPr>
        <p:spPr>
          <a:xfrm>
            <a:off x="5288232" y="1415246"/>
            <a:ext cx="2313134" cy="31803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b="1">
                <a:latin typeface="Avenir Next"/>
                <a:ea typeface="Avenir Next"/>
                <a:cs typeface="Avenir Next"/>
                <a:sym typeface="Avenir Next"/>
              </a:defRPr>
            </a:lvl1pPr>
          </a:lstStyle>
          <a:p>
            <a:r>
              <a:rPr sz="1400" dirty="0"/>
              <a:t>Average IEP Achievement</a:t>
            </a:r>
          </a:p>
        </p:txBody>
      </p:sp>
      <p:sp>
        <p:nvSpPr>
          <p:cNvPr id="378" name="2015-2016"/>
          <p:cNvSpPr/>
          <p:nvPr/>
        </p:nvSpPr>
        <p:spPr>
          <a:xfrm rot="21597374">
            <a:off x="4950558" y="6737222"/>
            <a:ext cx="3595986" cy="355602"/>
          </a:xfrm>
          <a:prstGeom prst="rect">
            <a:avLst/>
          </a:prstGeom>
          <a:solidFill>
            <a:schemeClr val="accent3"/>
          </a:solidFill>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ctr">
              <a:lnSpc>
                <a:spcPct val="80000"/>
              </a:lnSpc>
              <a:spcBef>
                <a:spcPts val="0"/>
              </a:spcBef>
              <a:defRPr cap="all">
                <a:solidFill>
                  <a:srgbClr val="FFFFFF"/>
                </a:solidFill>
                <a:latin typeface="+mn-lt"/>
                <a:ea typeface="+mn-ea"/>
                <a:cs typeface="+mn-cs"/>
                <a:sym typeface="DIN Condensed"/>
              </a:defRPr>
            </a:lvl1pPr>
          </a:lstStyle>
          <a:p>
            <a:r>
              <a:rPr lang="en-GB" dirty="0"/>
              <a:t>Spring 2017-18</a:t>
            </a:r>
            <a:endParaRPr dirty="0"/>
          </a:p>
        </p:txBody>
      </p:sp>
      <p:graphicFrame>
        <p:nvGraphicFramePr>
          <p:cNvPr id="2" name="Chart 1"/>
          <p:cNvGraphicFramePr/>
          <p:nvPr>
            <p:extLst>
              <p:ext uri="{D42A27DB-BD31-4B8C-83A1-F6EECF244321}">
                <p14:modId xmlns:p14="http://schemas.microsoft.com/office/powerpoint/2010/main" val="2288307029"/>
              </p:ext>
            </p:extLst>
          </p:nvPr>
        </p:nvGraphicFramePr>
        <p:xfrm>
          <a:off x="897147" y="1774299"/>
          <a:ext cx="11210343" cy="6006727"/>
        </p:xfrm>
        <a:graphic>
          <a:graphicData uri="http://schemas.openxmlformats.org/drawingml/2006/chart">
            <c:chart xmlns:c="http://schemas.openxmlformats.org/drawingml/2006/chart" xmlns:r="http://schemas.openxmlformats.org/officeDocument/2006/relationships" r:id="rId3"/>
          </a:graphicData>
        </a:graphic>
      </p:graphicFrame>
      <p:sp>
        <p:nvSpPr>
          <p:cNvPr id="383" name="2014-2015"/>
          <p:cNvSpPr/>
          <p:nvPr/>
        </p:nvSpPr>
        <p:spPr>
          <a:xfrm rot="21597374">
            <a:off x="1397342" y="7331890"/>
            <a:ext cx="3157271" cy="360700"/>
          </a:xfrm>
          <a:prstGeom prst="rect">
            <a:avLst/>
          </a:prstGeom>
          <a:solidFill>
            <a:schemeClr val="accent3"/>
          </a:solidFill>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ctr">
              <a:lnSpc>
                <a:spcPct val="80000"/>
              </a:lnSpc>
              <a:spcBef>
                <a:spcPts val="0"/>
              </a:spcBef>
              <a:defRPr cap="all">
                <a:solidFill>
                  <a:srgbClr val="FFFFFF"/>
                </a:solidFill>
                <a:latin typeface="+mn-lt"/>
                <a:ea typeface="+mn-ea"/>
                <a:cs typeface="+mn-cs"/>
                <a:sym typeface="DIN Condensed"/>
              </a:defRPr>
            </a:lvl1pPr>
          </a:lstStyle>
          <a:p>
            <a:r>
              <a:rPr lang="en-GB" dirty="0"/>
              <a:t>2016-17</a:t>
            </a:r>
            <a:endParaRPr dirty="0"/>
          </a:p>
        </p:txBody>
      </p:sp>
      <p:sp>
        <p:nvSpPr>
          <p:cNvPr id="10" name="2014-2015"/>
          <p:cNvSpPr/>
          <p:nvPr/>
        </p:nvSpPr>
        <p:spPr>
          <a:xfrm rot="21597374">
            <a:off x="5011184" y="7331872"/>
            <a:ext cx="3106918" cy="357566"/>
          </a:xfrm>
          <a:prstGeom prst="rect">
            <a:avLst/>
          </a:prstGeom>
          <a:solidFill>
            <a:schemeClr val="accent3"/>
          </a:solidFill>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ctr">
              <a:lnSpc>
                <a:spcPct val="80000"/>
              </a:lnSpc>
              <a:spcBef>
                <a:spcPts val="0"/>
              </a:spcBef>
              <a:defRPr cap="all">
                <a:solidFill>
                  <a:srgbClr val="FFFFFF"/>
                </a:solidFill>
                <a:latin typeface="+mn-lt"/>
                <a:ea typeface="+mn-ea"/>
                <a:cs typeface="+mn-cs"/>
                <a:sym typeface="DIN Condensed"/>
              </a:defRPr>
            </a:lvl1pPr>
          </a:lstStyle>
          <a:p>
            <a:r>
              <a:rPr lang="en-GB" dirty="0"/>
              <a:t>2017-18</a:t>
            </a:r>
            <a:endParaRPr dirty="0"/>
          </a:p>
        </p:txBody>
      </p:sp>
      <p:sp>
        <p:nvSpPr>
          <p:cNvPr id="11" name="2014-2015"/>
          <p:cNvSpPr/>
          <p:nvPr/>
        </p:nvSpPr>
        <p:spPr>
          <a:xfrm rot="21597374">
            <a:off x="8510827" y="7328945"/>
            <a:ext cx="3117443" cy="360488"/>
          </a:xfrm>
          <a:prstGeom prst="rect">
            <a:avLst/>
          </a:prstGeom>
          <a:solidFill>
            <a:schemeClr val="accent3"/>
          </a:solidFill>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ctr">
              <a:lnSpc>
                <a:spcPct val="80000"/>
              </a:lnSpc>
              <a:spcBef>
                <a:spcPts val="0"/>
              </a:spcBef>
              <a:defRPr cap="all">
                <a:solidFill>
                  <a:srgbClr val="FFFFFF"/>
                </a:solidFill>
                <a:latin typeface="+mn-lt"/>
                <a:ea typeface="+mn-ea"/>
                <a:cs typeface="+mn-cs"/>
                <a:sym typeface="DIN Condensed"/>
              </a:defRPr>
            </a:lvl1pPr>
          </a:lstStyle>
          <a:p>
            <a:r>
              <a:rPr lang="en-GB" dirty="0"/>
              <a:t>2018-19</a:t>
            </a:r>
            <a:endParaRPr dirty="0"/>
          </a:p>
        </p:txBody>
      </p:sp>
      <p:sp>
        <p:nvSpPr>
          <p:cNvPr id="12" name="Slide Number Placeholder 2"/>
          <p:cNvSpPr>
            <a:spLocks noGrp="1"/>
          </p:cNvSpPr>
          <p:nvPr>
            <p:ph type="sldNum" sz="quarter" idx="2"/>
          </p:nvPr>
        </p:nvSpPr>
        <p:spPr>
          <a:xfrm>
            <a:off x="12351332" y="203200"/>
            <a:ext cx="445635" cy="398058"/>
          </a:xfrm>
        </p:spPr>
        <p:txBody>
          <a:bodyPr/>
          <a:lstStyle/>
          <a:p>
            <a:r>
              <a:rPr lang="en-GB" dirty="0"/>
              <a:t>28</a:t>
            </a:r>
          </a:p>
        </p:txBody>
      </p:sp>
      <p:sp>
        <p:nvSpPr>
          <p:cNvPr id="13" name="Targets are appropriate and sufficiently challenging and lead to pupils making very good progress. Individual Education Plans (IEP’s) are written 3 times a year by teachers. In order to measure effective progress, individual targets are categorised as mastered, engaged and experienced. During this academic year our pupils have continued to make good progress in their IEP targets. Every department has seen an improvement."/>
          <p:cNvSpPr/>
          <p:nvPr/>
        </p:nvSpPr>
        <p:spPr>
          <a:xfrm>
            <a:off x="371536" y="8239697"/>
            <a:ext cx="12146526" cy="108747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spcBef>
                <a:spcPts val="2800"/>
              </a:spcBef>
              <a:defRPr sz="1600"/>
            </a:pPr>
            <a:r>
              <a:rPr sz="1600" b="1" dirty="0">
                <a:solidFill>
                  <a:srgbClr val="8ABE5E">
                    <a:lumMod val="50000"/>
                  </a:srgbClr>
                </a:solidFill>
                <a:latin typeface="Avenir Next"/>
                <a:ea typeface="Avenir Next"/>
                <a:cs typeface="Avenir Next"/>
                <a:sym typeface="Avenir Next"/>
              </a:rPr>
              <a:t>Targets are appropriate and sufficiently challenging and lead to pupils making </a:t>
            </a:r>
            <a:r>
              <a:rPr lang="en-GB" sz="1600" b="1" dirty="0">
                <a:solidFill>
                  <a:srgbClr val="8ABE5E">
                    <a:lumMod val="50000"/>
                  </a:srgbClr>
                </a:solidFill>
                <a:latin typeface="Avenir Next"/>
                <a:ea typeface="Avenir Next"/>
                <a:cs typeface="Avenir Next"/>
                <a:sym typeface="Avenir Next"/>
              </a:rPr>
              <a:t>sufficient </a:t>
            </a:r>
            <a:r>
              <a:rPr sz="1600" b="1" dirty="0">
                <a:solidFill>
                  <a:srgbClr val="8ABE5E">
                    <a:lumMod val="50000"/>
                  </a:srgbClr>
                </a:solidFill>
                <a:latin typeface="Avenir Next"/>
                <a:ea typeface="Avenir Next"/>
                <a:cs typeface="Avenir Next"/>
                <a:sym typeface="Avenir Next"/>
              </a:rPr>
              <a:t>progress</a:t>
            </a:r>
            <a:r>
              <a:rPr sz="1600" dirty="0"/>
              <a:t>. Individual Education Plans (IEP’s) are written 3 times a year by teachers. </a:t>
            </a:r>
            <a:r>
              <a:rPr lang="en-GB" sz="1600" dirty="0"/>
              <a:t>This year has seen a complete review of the IEP process in pursuit of a more meaningful and accurate document that is aligned closely with the new IDP format about to be phased into the special sector. We expect a more positive outlook in twelve months time in this respect. The document is now fit for purpose.</a:t>
            </a:r>
            <a:endParaRPr sz="1600" dirty="0"/>
          </a:p>
        </p:txBody>
      </p:sp>
    </p:spTree>
    <p:extLst>
      <p:ext uri="{BB962C8B-B14F-4D97-AF65-F5344CB8AC3E}">
        <p14:creationId xmlns:p14="http://schemas.microsoft.com/office/powerpoint/2010/main" val="2677880606"/>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Targets are appropriate and sufficiently challenging and lead to pupils making very good progress. Individual Education Plans (IEP’s) are written 3 times a year by teachers. In order to measure effective progress, individual targets are categorised as mastered, engaged and experienced. During this academic year our pupils have continued to make good progress in their IEP targets. Every department has seen an improvement."/>
          <p:cNvSpPr/>
          <p:nvPr/>
        </p:nvSpPr>
        <p:spPr>
          <a:xfrm>
            <a:off x="1143000" y="8331584"/>
            <a:ext cx="12146526" cy="59503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spcBef>
                <a:spcPts val="2800"/>
              </a:spcBef>
              <a:defRPr sz="1600"/>
            </a:pPr>
            <a:r>
              <a:rPr lang="en-GB" sz="1600" b="1" dirty="0">
                <a:solidFill>
                  <a:srgbClr val="8ABE5E">
                    <a:lumMod val="50000"/>
                  </a:srgbClr>
                </a:solidFill>
                <a:latin typeface="Avenir Next"/>
                <a:ea typeface="Avenir Next"/>
                <a:cs typeface="Avenir Next"/>
                <a:sym typeface="Avenir Next"/>
              </a:rPr>
              <a:t>Males have continued to out perform their female peers which is contrary to the B2 outcome data. </a:t>
            </a:r>
            <a:r>
              <a:rPr lang="en-GB" sz="1600" dirty="0">
                <a:solidFill>
                  <a:schemeClr val="bg1">
                    <a:lumMod val="75000"/>
                    <a:lumOff val="25000"/>
                  </a:schemeClr>
                </a:solidFill>
                <a:latin typeface="Avenir Next"/>
                <a:ea typeface="Avenir Next"/>
                <a:cs typeface="Avenir Next"/>
                <a:sym typeface="Avenir Next"/>
              </a:rPr>
              <a:t>This is indicative of the quality of targets being devised.</a:t>
            </a:r>
            <a:endParaRPr sz="1600" dirty="0">
              <a:solidFill>
                <a:schemeClr val="bg1">
                  <a:lumMod val="75000"/>
                  <a:lumOff val="25000"/>
                </a:schemeClr>
              </a:solidFill>
            </a:endParaRPr>
          </a:p>
        </p:txBody>
      </p:sp>
      <p:sp>
        <p:nvSpPr>
          <p:cNvPr id="380" name="IEP Target Progress"/>
          <p:cNvSpPr/>
          <p:nvPr/>
        </p:nvSpPr>
        <p:spPr>
          <a:xfrm>
            <a:off x="-23952" y="394888"/>
            <a:ext cx="7689824" cy="820788"/>
          </a:xfrm>
          <a:prstGeom prst="rect">
            <a:avLst/>
          </a:prstGeom>
          <a:solidFill>
            <a:schemeClr val="accent3">
              <a:lumMod val="60000"/>
              <a:lumOff val="40000"/>
            </a:schemeClr>
          </a:solidFill>
          <a:ln w="12700">
            <a:miter lim="400000"/>
          </a:ln>
          <a:extLst>
            <a:ext uri="{C572A759-6A51-4108-AA02-DFA0A04FC94B}">
              <ma14:wrappingTextBoxFlag xmlns="" xmlns:ma14="http://schemas.microsoft.com/office/mac/drawingml/2011/main" val="1"/>
            </a:ext>
          </a:extLst>
        </p:spPr>
        <p:txBody>
          <a:bodyPr lIns="50800" tIns="50800" rIns="50800" bIns="50800" anchor="b">
            <a:normAutofit/>
          </a:bodyPr>
          <a:lstStyle/>
          <a:p>
            <a:pPr algn="ctr">
              <a:lnSpc>
                <a:spcPct val="80000"/>
              </a:lnSpc>
              <a:spcBef>
                <a:spcPts val="0"/>
              </a:spcBef>
              <a:defRPr sz="2800" cap="all">
                <a:solidFill>
                  <a:srgbClr val="FFFFFF"/>
                </a:solidFill>
                <a:latin typeface="+mn-lt"/>
                <a:ea typeface="+mn-ea"/>
                <a:cs typeface="+mn-cs"/>
                <a:sym typeface="DIN Condensed"/>
              </a:defRPr>
            </a:pPr>
            <a:r>
              <a:rPr sz="4800" cap="all" dirty="0">
                <a:solidFill>
                  <a:srgbClr val="FFFFFF"/>
                </a:solidFill>
                <a:latin typeface="DIN Condensed"/>
                <a:ea typeface="+mn-ea"/>
                <a:cs typeface="+mn-cs"/>
                <a:sym typeface="DIN Condensed"/>
              </a:rPr>
              <a:t>IEP </a:t>
            </a:r>
            <a:r>
              <a:rPr lang="en-GB" sz="4800" cap="all" dirty="0">
                <a:solidFill>
                  <a:srgbClr val="FFFFFF"/>
                </a:solidFill>
                <a:latin typeface="DIN Condensed"/>
                <a:ea typeface="+mn-ea"/>
                <a:cs typeface="+mn-cs"/>
                <a:sym typeface="DIN Condensed"/>
              </a:rPr>
              <a:t>analysis</a:t>
            </a:r>
            <a:r>
              <a:rPr sz="2800" cap="all" dirty="0">
                <a:solidFill>
                  <a:srgbClr val="FFFFFF"/>
                </a:solidFill>
                <a:latin typeface="DIN Condensed"/>
                <a:ea typeface="+mn-ea"/>
                <a:cs typeface="+mn-cs"/>
                <a:sym typeface="DIN Condensed"/>
              </a:rPr>
              <a:t>                                                                </a:t>
            </a:r>
          </a:p>
        </p:txBody>
      </p:sp>
      <p:sp>
        <p:nvSpPr>
          <p:cNvPr id="381" name="Average IEP Achievement"/>
          <p:cNvSpPr/>
          <p:nvPr/>
        </p:nvSpPr>
        <p:spPr>
          <a:xfrm>
            <a:off x="4364101" y="1411595"/>
            <a:ext cx="4161396" cy="31803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b="1">
                <a:latin typeface="Avenir Next"/>
                <a:ea typeface="Avenir Next"/>
                <a:cs typeface="Avenir Next"/>
                <a:sym typeface="Avenir Next"/>
              </a:defRPr>
            </a:lvl1pPr>
          </a:lstStyle>
          <a:p>
            <a:r>
              <a:rPr lang="en-GB" sz="1400" dirty="0"/>
              <a:t>Boys/Girls Percentage of  IEP Targets Achieved</a:t>
            </a:r>
            <a:endParaRPr sz="1400" dirty="0"/>
          </a:p>
        </p:txBody>
      </p:sp>
      <p:sp>
        <p:nvSpPr>
          <p:cNvPr id="378" name="2015-2016"/>
          <p:cNvSpPr/>
          <p:nvPr/>
        </p:nvSpPr>
        <p:spPr>
          <a:xfrm rot="21597374">
            <a:off x="4950558" y="6737222"/>
            <a:ext cx="3595986" cy="355602"/>
          </a:xfrm>
          <a:prstGeom prst="rect">
            <a:avLst/>
          </a:prstGeom>
          <a:solidFill>
            <a:schemeClr val="accent3"/>
          </a:solidFill>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ctr">
              <a:lnSpc>
                <a:spcPct val="80000"/>
              </a:lnSpc>
              <a:spcBef>
                <a:spcPts val="0"/>
              </a:spcBef>
              <a:defRPr cap="all">
                <a:solidFill>
                  <a:srgbClr val="FFFFFF"/>
                </a:solidFill>
                <a:latin typeface="+mn-lt"/>
                <a:ea typeface="+mn-ea"/>
                <a:cs typeface="+mn-cs"/>
                <a:sym typeface="DIN Condensed"/>
              </a:defRPr>
            </a:lvl1pPr>
          </a:lstStyle>
          <a:p>
            <a:r>
              <a:rPr lang="en-GB" dirty="0"/>
              <a:t>Spring 2017-18</a:t>
            </a:r>
            <a:endParaRPr dirty="0"/>
          </a:p>
        </p:txBody>
      </p:sp>
      <p:sp>
        <p:nvSpPr>
          <p:cNvPr id="12" name="Slide Number Placeholder 2"/>
          <p:cNvSpPr>
            <a:spLocks noGrp="1"/>
          </p:cNvSpPr>
          <p:nvPr>
            <p:ph type="sldNum" sz="quarter" idx="2"/>
          </p:nvPr>
        </p:nvSpPr>
        <p:spPr>
          <a:xfrm>
            <a:off x="12351332" y="203200"/>
            <a:ext cx="445635" cy="398058"/>
          </a:xfrm>
        </p:spPr>
        <p:txBody>
          <a:bodyPr/>
          <a:lstStyle/>
          <a:p>
            <a:r>
              <a:rPr lang="en-GB" dirty="0"/>
              <a:t>28</a:t>
            </a:r>
          </a:p>
        </p:txBody>
      </p:sp>
      <p:graphicFrame>
        <p:nvGraphicFramePr>
          <p:cNvPr id="8" name="Chart 7"/>
          <p:cNvGraphicFramePr/>
          <p:nvPr>
            <p:extLst>
              <p:ext uri="{D42A27DB-BD31-4B8C-83A1-F6EECF244321}">
                <p14:modId xmlns:p14="http://schemas.microsoft.com/office/powerpoint/2010/main" val="2244394422"/>
              </p:ext>
            </p:extLst>
          </p:nvPr>
        </p:nvGraphicFramePr>
        <p:xfrm>
          <a:off x="1143000" y="1986845"/>
          <a:ext cx="10267950" cy="5271206"/>
        </p:xfrm>
        <a:graphic>
          <a:graphicData uri="http://schemas.openxmlformats.org/drawingml/2006/chart">
            <c:chart xmlns:c="http://schemas.openxmlformats.org/drawingml/2006/chart" xmlns:r="http://schemas.openxmlformats.org/officeDocument/2006/relationships" r:id="rId3"/>
          </a:graphicData>
        </a:graphic>
      </p:graphicFrame>
      <p:sp>
        <p:nvSpPr>
          <p:cNvPr id="9" name="2014-2015"/>
          <p:cNvSpPr/>
          <p:nvPr/>
        </p:nvSpPr>
        <p:spPr>
          <a:xfrm rot="21597374">
            <a:off x="1994949" y="7306433"/>
            <a:ext cx="1674473" cy="275129"/>
          </a:xfrm>
          <a:prstGeom prst="rect">
            <a:avLst/>
          </a:prstGeom>
          <a:ln/>
          <a:extLst>
            <a:ext uri="{C572A759-6A51-4108-AA02-DFA0A04FC94B}">
              <ma14:wrappingTextBoxFlag xmlns="" xmlns:ma14="http://schemas.microsoft.com/office/mac/drawingml/2011/main" val="1"/>
            </a:ext>
          </a:extLst>
        </p:spPr>
        <p:style>
          <a:lnRef idx="1">
            <a:schemeClr val="dk1"/>
          </a:lnRef>
          <a:fillRef idx="3">
            <a:schemeClr val="dk1"/>
          </a:fillRef>
          <a:effectRef idx="2">
            <a:schemeClr val="dk1"/>
          </a:effectRef>
          <a:fontRef idx="minor">
            <a:schemeClr val="lt1"/>
          </a:fontRef>
        </p:style>
        <p:txBody>
          <a:bodyPr wrap="square" lIns="50800" tIns="50800" rIns="50800" bIns="50800" anchor="ctr">
            <a:spAutoFit/>
          </a:bodyPr>
          <a:lstStyle>
            <a:lvl1pPr algn="ctr">
              <a:lnSpc>
                <a:spcPct val="80000"/>
              </a:lnSpc>
              <a:spcBef>
                <a:spcPts val="0"/>
              </a:spcBef>
              <a:defRPr cap="all">
                <a:solidFill>
                  <a:srgbClr val="FFFFFF"/>
                </a:solidFill>
                <a:latin typeface="+mn-lt"/>
                <a:ea typeface="+mn-ea"/>
                <a:cs typeface="+mn-cs"/>
                <a:sym typeface="DIN Condensed"/>
              </a:defRPr>
            </a:lvl1pPr>
          </a:lstStyle>
          <a:p>
            <a:r>
              <a:rPr lang="en-GB" sz="1400" dirty="0"/>
              <a:t>2016-17</a:t>
            </a:r>
            <a:endParaRPr sz="1400" dirty="0"/>
          </a:p>
        </p:txBody>
      </p:sp>
      <p:sp>
        <p:nvSpPr>
          <p:cNvPr id="10" name="2014-2015"/>
          <p:cNvSpPr/>
          <p:nvPr/>
        </p:nvSpPr>
        <p:spPr>
          <a:xfrm rot="21597374">
            <a:off x="5318060" y="7334826"/>
            <a:ext cx="1674473" cy="275129"/>
          </a:xfrm>
          <a:prstGeom prst="rect">
            <a:avLst/>
          </a:prstGeom>
          <a:ln/>
          <a:extLst>
            <a:ext uri="{C572A759-6A51-4108-AA02-DFA0A04FC94B}">
              <ma14:wrappingTextBoxFlag xmlns="" xmlns:ma14="http://schemas.microsoft.com/office/mac/drawingml/2011/main" val="1"/>
            </a:ext>
          </a:extLst>
        </p:spPr>
        <p:style>
          <a:lnRef idx="1">
            <a:schemeClr val="dk1"/>
          </a:lnRef>
          <a:fillRef idx="3">
            <a:schemeClr val="dk1"/>
          </a:fillRef>
          <a:effectRef idx="2">
            <a:schemeClr val="dk1"/>
          </a:effectRef>
          <a:fontRef idx="minor">
            <a:schemeClr val="lt1"/>
          </a:fontRef>
        </p:style>
        <p:txBody>
          <a:bodyPr wrap="square" lIns="50800" tIns="50800" rIns="50800" bIns="50800" anchor="ctr">
            <a:spAutoFit/>
          </a:bodyPr>
          <a:lstStyle>
            <a:lvl1pPr algn="ctr">
              <a:lnSpc>
                <a:spcPct val="80000"/>
              </a:lnSpc>
              <a:spcBef>
                <a:spcPts val="0"/>
              </a:spcBef>
              <a:defRPr cap="all">
                <a:solidFill>
                  <a:srgbClr val="FFFFFF"/>
                </a:solidFill>
                <a:latin typeface="+mn-lt"/>
                <a:ea typeface="+mn-ea"/>
                <a:cs typeface="+mn-cs"/>
                <a:sym typeface="DIN Condensed"/>
              </a:defRPr>
            </a:lvl1pPr>
          </a:lstStyle>
          <a:p>
            <a:r>
              <a:rPr lang="en-GB" sz="1400" dirty="0"/>
              <a:t>2017-18</a:t>
            </a:r>
            <a:endParaRPr sz="1400" dirty="0"/>
          </a:p>
        </p:txBody>
      </p:sp>
      <p:sp>
        <p:nvSpPr>
          <p:cNvPr id="11" name="2014-2015"/>
          <p:cNvSpPr/>
          <p:nvPr/>
        </p:nvSpPr>
        <p:spPr>
          <a:xfrm rot="21597374">
            <a:off x="8570588" y="7334825"/>
            <a:ext cx="1674473" cy="275129"/>
          </a:xfrm>
          <a:prstGeom prst="rect">
            <a:avLst/>
          </a:prstGeom>
          <a:ln/>
          <a:extLst>
            <a:ext uri="{C572A759-6A51-4108-AA02-DFA0A04FC94B}">
              <ma14:wrappingTextBoxFlag xmlns="" xmlns:ma14="http://schemas.microsoft.com/office/mac/drawingml/2011/main" val="1"/>
            </a:ext>
          </a:extLst>
        </p:spPr>
        <p:style>
          <a:lnRef idx="1">
            <a:schemeClr val="dk1"/>
          </a:lnRef>
          <a:fillRef idx="3">
            <a:schemeClr val="dk1"/>
          </a:fillRef>
          <a:effectRef idx="2">
            <a:schemeClr val="dk1"/>
          </a:effectRef>
          <a:fontRef idx="minor">
            <a:schemeClr val="lt1"/>
          </a:fontRef>
        </p:style>
        <p:txBody>
          <a:bodyPr wrap="square" lIns="50800" tIns="50800" rIns="50800" bIns="50800" anchor="ctr">
            <a:spAutoFit/>
          </a:bodyPr>
          <a:lstStyle>
            <a:lvl1pPr algn="ctr">
              <a:lnSpc>
                <a:spcPct val="80000"/>
              </a:lnSpc>
              <a:spcBef>
                <a:spcPts val="0"/>
              </a:spcBef>
              <a:defRPr cap="all">
                <a:solidFill>
                  <a:srgbClr val="FFFFFF"/>
                </a:solidFill>
                <a:latin typeface="+mn-lt"/>
                <a:ea typeface="+mn-ea"/>
                <a:cs typeface="+mn-cs"/>
                <a:sym typeface="DIN Condensed"/>
              </a:defRPr>
            </a:lvl1pPr>
          </a:lstStyle>
          <a:p>
            <a:r>
              <a:rPr lang="en-GB" sz="1400" dirty="0"/>
              <a:t>2018-19</a:t>
            </a:r>
            <a:endParaRPr sz="1400" dirty="0"/>
          </a:p>
        </p:txBody>
      </p:sp>
    </p:spTree>
    <p:extLst>
      <p:ext uri="{BB962C8B-B14F-4D97-AF65-F5344CB8AC3E}">
        <p14:creationId xmlns:p14="http://schemas.microsoft.com/office/powerpoint/2010/main" val="2315640769"/>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Learners progress / literacy"/>
          <p:cNvSpPr/>
          <p:nvPr/>
        </p:nvSpPr>
        <p:spPr>
          <a:xfrm>
            <a:off x="0" y="397774"/>
            <a:ext cx="7689824" cy="820788"/>
          </a:xfrm>
          <a:prstGeom prst="rect">
            <a:avLst/>
          </a:prstGeom>
          <a:solidFill>
            <a:schemeClr val="accent3">
              <a:lumMod val="60000"/>
              <a:lumOff val="40000"/>
            </a:schemeClr>
          </a:solidFill>
          <a:ln w="12700">
            <a:miter lim="400000"/>
          </a:ln>
          <a:extLst>
            <a:ext uri="{C572A759-6A51-4108-AA02-DFA0A04FC94B}">
              <ma14:wrappingTextBoxFlag xmlns="" xmlns:ma14="http://schemas.microsoft.com/office/mac/drawingml/2011/main" val="1"/>
            </a:ext>
          </a:extLst>
        </p:spPr>
        <p:txBody>
          <a:bodyPr lIns="50800" tIns="50800" rIns="50800" bIns="50800" anchor="b">
            <a:normAutofit/>
          </a:bodyPr>
          <a:lstStyle/>
          <a:p>
            <a:pPr algn="ctr">
              <a:lnSpc>
                <a:spcPct val="80000"/>
              </a:lnSpc>
              <a:spcBef>
                <a:spcPts val="0"/>
              </a:spcBef>
              <a:defRPr sz="2800" cap="all">
                <a:solidFill>
                  <a:srgbClr val="FFFFFF"/>
                </a:solidFill>
                <a:latin typeface="+mn-lt"/>
                <a:ea typeface="+mn-ea"/>
                <a:cs typeface="+mn-cs"/>
                <a:sym typeface="DIN Condensed"/>
              </a:defRPr>
            </a:pPr>
            <a:r>
              <a:rPr lang="en-GB" sz="2800" b="1" cap="all" dirty="0">
                <a:solidFill>
                  <a:srgbClr val="FFFFFF"/>
                </a:solidFill>
                <a:latin typeface="DIN Condensed"/>
                <a:ea typeface="+mn-ea"/>
                <a:cs typeface="+mn-cs"/>
                <a:sym typeface="DIN Condensed"/>
              </a:rPr>
              <a:t>Additional  </a:t>
            </a:r>
          </a:p>
          <a:p>
            <a:pPr algn="ctr">
              <a:lnSpc>
                <a:spcPct val="80000"/>
              </a:lnSpc>
              <a:spcBef>
                <a:spcPts val="0"/>
              </a:spcBef>
              <a:defRPr sz="2800" cap="all">
                <a:solidFill>
                  <a:srgbClr val="FFFFFF"/>
                </a:solidFill>
                <a:latin typeface="+mn-lt"/>
                <a:ea typeface="+mn-ea"/>
                <a:cs typeface="+mn-cs"/>
                <a:sym typeface="DIN Condensed"/>
              </a:defRPr>
            </a:pPr>
            <a:r>
              <a:rPr lang="en-GB" sz="2800" b="1" cap="all" dirty="0">
                <a:solidFill>
                  <a:srgbClr val="FFFFFF"/>
                </a:solidFill>
                <a:latin typeface="DIN Condensed"/>
                <a:ea typeface="+mn-ea"/>
                <a:cs typeface="+mn-cs"/>
                <a:sym typeface="DIN Condensed"/>
              </a:rPr>
              <a:t>Data</a:t>
            </a:r>
            <a:endParaRPr sz="2800" b="1" cap="all" dirty="0">
              <a:solidFill>
                <a:srgbClr val="FFFFFF"/>
              </a:solidFill>
              <a:latin typeface="DIN Condensed"/>
              <a:ea typeface="+mn-ea"/>
              <a:cs typeface="+mn-cs"/>
              <a:sym typeface="DIN Condensed"/>
            </a:endParaRPr>
          </a:p>
        </p:txBody>
      </p:sp>
      <p:sp>
        <p:nvSpPr>
          <p:cNvPr id="261" name="Connecting Steps (B2) Average Literacy Progress"/>
          <p:cNvSpPr/>
          <p:nvPr/>
        </p:nvSpPr>
        <p:spPr>
          <a:xfrm>
            <a:off x="1929843" y="1539353"/>
            <a:ext cx="102657" cy="37959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endParaRPr dirty="0"/>
          </a:p>
        </p:txBody>
      </p:sp>
      <p:sp>
        <p:nvSpPr>
          <p:cNvPr id="3" name="Slide Number Placeholder 2"/>
          <p:cNvSpPr>
            <a:spLocks noGrp="1"/>
          </p:cNvSpPr>
          <p:nvPr>
            <p:ph type="sldNum" sz="quarter" idx="2"/>
          </p:nvPr>
        </p:nvSpPr>
        <p:spPr>
          <a:xfrm>
            <a:off x="12390070" y="203200"/>
            <a:ext cx="406897" cy="457200"/>
          </a:xfrm>
        </p:spPr>
        <p:txBody>
          <a:bodyPr/>
          <a:lstStyle/>
          <a:p>
            <a:fld id="{86CB4B4D-7CA3-9044-876B-883B54F8677D}" type="slidenum">
              <a:rPr lang="en-GB" smtClean="0"/>
              <a:pPr/>
              <a:t>56</a:t>
            </a:fld>
            <a:endParaRPr lang="en-GB"/>
          </a:p>
        </p:txBody>
      </p:sp>
      <p:graphicFrame>
        <p:nvGraphicFramePr>
          <p:cNvPr id="4" name="Table 3"/>
          <p:cNvGraphicFramePr>
            <a:graphicFrameLocks noGrp="1"/>
          </p:cNvGraphicFramePr>
          <p:nvPr>
            <p:extLst>
              <p:ext uri="{D42A27DB-BD31-4B8C-83A1-F6EECF244321}">
                <p14:modId xmlns:p14="http://schemas.microsoft.com/office/powerpoint/2010/main" val="4278188267"/>
              </p:ext>
            </p:extLst>
          </p:nvPr>
        </p:nvGraphicFramePr>
        <p:xfrm>
          <a:off x="773930" y="2125311"/>
          <a:ext cx="11593902" cy="6309360"/>
        </p:xfrm>
        <a:graphic>
          <a:graphicData uri="http://schemas.openxmlformats.org/drawingml/2006/table">
            <a:tbl>
              <a:tblPr firstRow="1" bandRow="1">
                <a:tableStyleId>{8799B23B-EC83-4686-B30A-512413B5E67A}</a:tableStyleId>
              </a:tblPr>
              <a:tblGrid>
                <a:gridCol w="9678837">
                  <a:extLst>
                    <a:ext uri="{9D8B030D-6E8A-4147-A177-3AD203B41FA5}">
                      <a16:colId xmlns:a16="http://schemas.microsoft.com/office/drawing/2014/main" val="20000"/>
                    </a:ext>
                  </a:extLst>
                </a:gridCol>
                <a:gridCol w="1915065">
                  <a:extLst>
                    <a:ext uri="{9D8B030D-6E8A-4147-A177-3AD203B41FA5}">
                      <a16:colId xmlns:a16="http://schemas.microsoft.com/office/drawing/2014/main" val="20001"/>
                    </a:ext>
                  </a:extLst>
                </a:gridCol>
              </a:tblGrid>
              <a:tr h="789339">
                <a:tc>
                  <a:txBody>
                    <a:body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en-GB" sz="1800" b="1" i="0" u="sng" strike="noStrike" kern="0" cap="none" spc="0" normalizeH="0" baseline="0" noProof="0" dirty="0">
                          <a:ln>
                            <a:noFill/>
                          </a:ln>
                          <a:solidFill>
                            <a:srgbClr val="838787"/>
                          </a:solidFill>
                          <a:effectLst/>
                          <a:uLnTx/>
                          <a:uFillTx/>
                          <a:latin typeface="+mn-lt"/>
                          <a:sym typeface="DIN Alternate"/>
                        </a:rPr>
                        <a:t>Wellbeing analysis:</a:t>
                      </a:r>
                    </a:p>
                    <a:p>
                      <a:pPr marL="0" marR="0" lvl="0" indent="0" algn="l" defTabSz="584200" rtl="0" eaLnBrk="1" fontAlgn="auto" latinLnBrk="0" hangingPunct="0">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838787"/>
                          </a:solidFill>
                          <a:effectLst/>
                          <a:uLnTx/>
                          <a:uFillTx/>
                          <a:latin typeface="+mn-lt"/>
                          <a:sym typeface="DIN Alternate"/>
                        </a:rPr>
                        <a:t>Nurture Analysis</a:t>
                      </a:r>
                    </a:p>
                    <a:p>
                      <a:pPr marL="0" marR="0" lvl="0" indent="0" algn="l" defTabSz="584200" rtl="0" eaLnBrk="1" fontAlgn="auto" latinLnBrk="0" hangingPunct="0">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838787"/>
                          </a:solidFill>
                          <a:effectLst/>
                          <a:uLnTx/>
                          <a:uFillTx/>
                          <a:latin typeface="+mn-lt"/>
                          <a:sym typeface="DIN Alternate"/>
                        </a:rPr>
                        <a:t>ELSA Analysis</a:t>
                      </a:r>
                    </a:p>
                    <a:p>
                      <a:pPr marL="0" marR="0" lvl="0" indent="0" algn="l" defTabSz="584200" rtl="0" eaLnBrk="1" fontAlgn="auto" latinLnBrk="0" hangingPunct="0">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838787"/>
                          </a:solidFill>
                          <a:effectLst/>
                          <a:uLnTx/>
                          <a:uFillTx/>
                          <a:latin typeface="+mn-lt"/>
                          <a:sym typeface="DIN Alternate"/>
                        </a:rPr>
                        <a:t>Behaviour Analysis</a:t>
                      </a:r>
                    </a:p>
                    <a:p>
                      <a:pPr marL="0" marR="0" lvl="0" indent="0" algn="l" defTabSz="584200" rtl="0" eaLnBrk="1" fontAlgn="auto" latinLnBrk="0" hangingPunct="0">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838787"/>
                          </a:solidFill>
                          <a:effectLst/>
                          <a:uLnTx/>
                          <a:uFillTx/>
                          <a:latin typeface="+mn-lt"/>
                          <a:sym typeface="DIN Alternate"/>
                        </a:rPr>
                        <a:t>Pupil Voice – Student Council</a:t>
                      </a:r>
                    </a:p>
                    <a:p>
                      <a:pPr marL="0" marR="0" lvl="0" indent="0" algn="l" defTabSz="584200" rtl="0" eaLnBrk="1" fontAlgn="auto" latinLnBrk="0" hangingPunct="0">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838787"/>
                          </a:solidFill>
                          <a:effectLst/>
                          <a:uLnTx/>
                          <a:uFillTx/>
                          <a:latin typeface="+mn-lt"/>
                          <a:sym typeface="DIN Alternate"/>
                        </a:rPr>
                        <a:t>Listening to Learners – RRSA</a:t>
                      </a:r>
                    </a:p>
                    <a:p>
                      <a:pPr marL="0" marR="0" lvl="0" indent="0" algn="l" defTabSz="584200" rtl="0" eaLnBrk="1" fontAlgn="auto" latinLnBrk="0" hangingPunct="0">
                        <a:lnSpc>
                          <a:spcPct val="100000"/>
                        </a:lnSpc>
                        <a:spcBef>
                          <a:spcPts val="0"/>
                        </a:spcBef>
                        <a:spcAft>
                          <a:spcPts val="0"/>
                        </a:spcAft>
                        <a:buClrTx/>
                        <a:buSzTx/>
                        <a:buFontTx/>
                        <a:buNone/>
                        <a:tabLst/>
                        <a:defRPr/>
                      </a:pPr>
                      <a:endParaRPr kumimoji="0" lang="en-GB" sz="1800" b="1" i="0" u="none" strike="noStrike" kern="0" cap="none" spc="0" normalizeH="0" baseline="0" noProof="0" dirty="0">
                        <a:ln>
                          <a:noFill/>
                        </a:ln>
                        <a:solidFill>
                          <a:srgbClr val="838787"/>
                        </a:solidFill>
                        <a:effectLst/>
                        <a:uLnTx/>
                        <a:uFillTx/>
                        <a:latin typeface="+mn-lt"/>
                        <a:sym typeface="DIN Alternate"/>
                      </a:endParaRPr>
                    </a:p>
                  </a:txBody>
                  <a:tcPr/>
                </a:tc>
                <a:tc>
                  <a:txBody>
                    <a:bodyPr/>
                    <a:lstStyle/>
                    <a:p>
                      <a:pPr algn="l">
                        <a:lnSpc>
                          <a:spcPct val="100000"/>
                        </a:lnSpc>
                        <a:spcBef>
                          <a:spcPts val="0"/>
                        </a:spcBef>
                      </a:pPr>
                      <a:r>
                        <a:rPr lang="en-GB" sz="1800" b="1" dirty="0">
                          <a:latin typeface="+mj-lt"/>
                        </a:rPr>
                        <a:t>Pages</a:t>
                      </a:r>
                    </a:p>
                    <a:p>
                      <a:pPr algn="l">
                        <a:lnSpc>
                          <a:spcPct val="100000"/>
                        </a:lnSpc>
                        <a:spcBef>
                          <a:spcPts val="0"/>
                        </a:spcBef>
                      </a:pPr>
                      <a:r>
                        <a:rPr lang="en-GB" sz="1800" b="1" dirty="0">
                          <a:latin typeface="+mj-lt"/>
                        </a:rPr>
                        <a:t>57-61</a:t>
                      </a:r>
                    </a:p>
                  </a:txBody>
                  <a:tcPr/>
                </a:tc>
                <a:extLst>
                  <a:ext uri="{0D108BD9-81ED-4DB2-BD59-A6C34878D82A}">
                    <a16:rowId xmlns:a16="http://schemas.microsoft.com/office/drawing/2014/main" val="10004"/>
                  </a:ext>
                </a:extLst>
              </a:tr>
              <a:tr h="1320985">
                <a:tc>
                  <a:txBody>
                    <a:bodyPr/>
                    <a:lstStyle/>
                    <a:p>
                      <a:pPr marL="0" marR="0" lvl="0" indent="0" algn="l" defTabSz="584200" rtl="0" eaLnBrk="1" fontAlgn="auto" latinLnBrk="0" hangingPunct="0">
                        <a:lnSpc>
                          <a:spcPct val="100000"/>
                        </a:lnSpc>
                        <a:spcBef>
                          <a:spcPts val="0"/>
                        </a:spcBef>
                        <a:spcAft>
                          <a:spcPts val="0"/>
                        </a:spcAft>
                        <a:buClrTx/>
                        <a:buSzTx/>
                        <a:buFontTx/>
                        <a:buNone/>
                        <a:tabLst/>
                        <a:defRPr/>
                      </a:pPr>
                      <a:r>
                        <a:rPr lang="en-GB" sz="1800" b="1" u="sng" dirty="0">
                          <a:latin typeface="+mj-lt"/>
                        </a:rPr>
                        <a:t>Quality Assurance Procedures:</a:t>
                      </a:r>
                    </a:p>
                    <a:p>
                      <a:pPr marL="0" marR="0" lvl="0" indent="0" algn="l" defTabSz="584200" rtl="0" eaLnBrk="1" fontAlgn="auto" latinLnBrk="0" hangingPunct="0">
                        <a:lnSpc>
                          <a:spcPct val="100000"/>
                        </a:lnSpc>
                        <a:spcBef>
                          <a:spcPts val="0"/>
                        </a:spcBef>
                        <a:spcAft>
                          <a:spcPts val="0"/>
                        </a:spcAft>
                        <a:buClrTx/>
                        <a:buSzTx/>
                        <a:buFontTx/>
                        <a:buNone/>
                        <a:tabLst/>
                        <a:defRPr/>
                      </a:pPr>
                      <a:r>
                        <a:rPr lang="en-GB" sz="1800" b="1" i="0" u="none" strike="noStrike" cap="none" spc="0" baseline="0" dirty="0">
                          <a:ln>
                            <a:noFill/>
                          </a:ln>
                          <a:solidFill>
                            <a:schemeClr val="tx1"/>
                          </a:solidFill>
                          <a:uFillTx/>
                          <a:latin typeface="+mn-lt"/>
                          <a:ea typeface="+mn-ea"/>
                          <a:cs typeface="+mn-cs"/>
                          <a:sym typeface="DIN Alternate"/>
                        </a:rPr>
                        <a:t>Work / Evidence Analysis</a:t>
                      </a:r>
                    </a:p>
                    <a:p>
                      <a:pPr marL="0" marR="0" lvl="0" indent="0" algn="l" defTabSz="584200" rtl="0" eaLnBrk="1" fontAlgn="auto" latinLnBrk="0" hangingPunct="0">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838787"/>
                          </a:solidFill>
                          <a:effectLst/>
                          <a:uLnTx/>
                          <a:uFillTx/>
                          <a:latin typeface="+mn-lt"/>
                          <a:sym typeface="DIN Alternate"/>
                        </a:rPr>
                        <a:t>Planning Analysis</a:t>
                      </a:r>
                    </a:p>
                    <a:p>
                      <a:pPr marL="0" marR="0" lvl="0" indent="0" algn="l" defTabSz="584200" rtl="0" eaLnBrk="1" fontAlgn="auto" latinLnBrk="0" hangingPunct="0">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838787"/>
                          </a:solidFill>
                          <a:effectLst/>
                          <a:uLnTx/>
                          <a:uFillTx/>
                          <a:latin typeface="+mn-lt"/>
                          <a:sym typeface="DIN Alternate"/>
                        </a:rPr>
                        <a:t>IEP Quality Assurance Analysis</a:t>
                      </a:r>
                    </a:p>
                    <a:p>
                      <a:pPr marL="0" marR="0" lvl="0" indent="0" algn="l" defTabSz="584200" rtl="0" eaLnBrk="1" fontAlgn="auto" latinLnBrk="0" hangingPunct="0">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838787"/>
                          </a:solidFill>
                          <a:effectLst/>
                          <a:uLnTx/>
                          <a:uFillTx/>
                          <a:latin typeface="+mn-lt"/>
                          <a:sym typeface="DIN Alternate"/>
                        </a:rPr>
                        <a:t>SLT Led - Learning Walk/Lesson Observation Analysis</a:t>
                      </a:r>
                    </a:p>
                    <a:p>
                      <a:pPr marL="0" marR="0" lvl="0" indent="0" algn="l" defTabSz="584200" rtl="0" eaLnBrk="1" fontAlgn="auto" latinLnBrk="0" hangingPunct="0">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838787"/>
                          </a:solidFill>
                          <a:effectLst/>
                          <a:uLnTx/>
                          <a:uFillTx/>
                          <a:latin typeface="+mn-lt"/>
                          <a:sym typeface="DIN Alternate"/>
                        </a:rPr>
                        <a:t>Governor Led – Leaning Walks</a:t>
                      </a:r>
                    </a:p>
                    <a:p>
                      <a:pPr marL="0" marR="0" lvl="0" indent="0" algn="l" defTabSz="584200" rtl="0" eaLnBrk="1" fontAlgn="auto" latinLnBrk="0" hangingPunct="0">
                        <a:lnSpc>
                          <a:spcPct val="100000"/>
                        </a:lnSpc>
                        <a:spcBef>
                          <a:spcPts val="0"/>
                        </a:spcBef>
                        <a:spcAft>
                          <a:spcPts val="0"/>
                        </a:spcAft>
                        <a:buClrTx/>
                        <a:buSzTx/>
                        <a:buFontTx/>
                        <a:buNone/>
                        <a:tabLst/>
                        <a:defRPr/>
                      </a:pPr>
                      <a:r>
                        <a:rPr lang="en-GB" sz="1800" b="1" u="none" baseline="0" dirty="0">
                          <a:latin typeface="+mj-lt"/>
                        </a:rPr>
                        <a:t>Teacher Self-Evaluation </a:t>
                      </a:r>
                    </a:p>
                    <a:p>
                      <a:pPr marL="0" marR="0" lvl="0" indent="0" algn="l" defTabSz="584200" rtl="0" eaLnBrk="1" fontAlgn="auto" latinLnBrk="0" hangingPunct="0">
                        <a:lnSpc>
                          <a:spcPct val="100000"/>
                        </a:lnSpc>
                        <a:spcBef>
                          <a:spcPts val="0"/>
                        </a:spcBef>
                        <a:spcAft>
                          <a:spcPts val="0"/>
                        </a:spcAft>
                        <a:buClrTx/>
                        <a:buSzTx/>
                        <a:buFontTx/>
                        <a:buNone/>
                        <a:tabLst/>
                        <a:defRPr/>
                      </a:pPr>
                      <a:r>
                        <a:rPr lang="en-GB" sz="1800" b="1" u="none" baseline="0" dirty="0">
                          <a:latin typeface="+mj-lt"/>
                        </a:rPr>
                        <a:t>Moderation</a:t>
                      </a:r>
                    </a:p>
                    <a:p>
                      <a:pPr marL="0" marR="0" lvl="0" indent="0" algn="l" defTabSz="584200" rtl="0" eaLnBrk="1" fontAlgn="auto" latinLnBrk="0" hangingPunct="0">
                        <a:lnSpc>
                          <a:spcPct val="100000"/>
                        </a:lnSpc>
                        <a:spcBef>
                          <a:spcPts val="0"/>
                        </a:spcBef>
                        <a:spcAft>
                          <a:spcPts val="0"/>
                        </a:spcAft>
                        <a:buClrTx/>
                        <a:buSzTx/>
                        <a:buFontTx/>
                        <a:buNone/>
                        <a:tabLst/>
                        <a:defRPr/>
                      </a:pPr>
                      <a:endParaRPr lang="en-GB" sz="1800" b="1" u="none" baseline="0" dirty="0">
                        <a:latin typeface="+mj-lt"/>
                      </a:endParaRPr>
                    </a:p>
                  </a:txBody>
                  <a:tcPr/>
                </a:tc>
                <a:tc>
                  <a:txBody>
                    <a:bodyPr/>
                    <a:lstStyle/>
                    <a:p>
                      <a:pPr algn="l">
                        <a:lnSpc>
                          <a:spcPct val="100000"/>
                        </a:lnSpc>
                        <a:spcBef>
                          <a:spcPts val="0"/>
                        </a:spcBef>
                      </a:pPr>
                      <a:r>
                        <a:rPr lang="en-GB" sz="1800" b="1" dirty="0">
                          <a:latin typeface="+mj-lt"/>
                        </a:rPr>
                        <a:t>Page</a:t>
                      </a:r>
                    </a:p>
                    <a:p>
                      <a:pPr algn="l">
                        <a:lnSpc>
                          <a:spcPct val="100000"/>
                        </a:lnSpc>
                        <a:spcBef>
                          <a:spcPts val="0"/>
                        </a:spcBef>
                      </a:pPr>
                      <a:r>
                        <a:rPr lang="en-GB" sz="1800" b="1" dirty="0">
                          <a:latin typeface="+mj-lt"/>
                        </a:rPr>
                        <a:t>62-68</a:t>
                      </a:r>
                    </a:p>
                  </a:txBody>
                  <a:tcPr/>
                </a:tc>
                <a:extLst>
                  <a:ext uri="{0D108BD9-81ED-4DB2-BD59-A6C34878D82A}">
                    <a16:rowId xmlns:a16="http://schemas.microsoft.com/office/drawing/2014/main" val="10000"/>
                  </a:ext>
                </a:extLst>
              </a:tr>
              <a:tr h="492132">
                <a:tc>
                  <a:txBody>
                    <a:body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en-GB" sz="1800" b="1" i="0" u="sng" strike="noStrike" kern="0" cap="none" spc="0" normalizeH="0" baseline="0" noProof="0" dirty="0">
                          <a:ln>
                            <a:noFill/>
                          </a:ln>
                          <a:solidFill>
                            <a:srgbClr val="838787"/>
                          </a:solidFill>
                          <a:effectLst/>
                          <a:uLnTx/>
                          <a:uFillTx/>
                          <a:latin typeface="+mj-lt"/>
                          <a:sym typeface="DIN Alternate"/>
                        </a:rPr>
                        <a:t>Teacher Self-Evaluation</a:t>
                      </a:r>
                    </a:p>
                    <a:p>
                      <a:pPr marL="0" marR="0" lvl="0" indent="0" algn="l" defTabSz="584200" rtl="0" eaLnBrk="1" fontAlgn="auto" latinLnBrk="0" hangingPunct="0">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838787"/>
                          </a:solidFill>
                          <a:effectLst/>
                          <a:uLnTx/>
                          <a:uFillTx/>
                          <a:latin typeface="+mj-lt"/>
                          <a:sym typeface="DIN Alternate"/>
                        </a:rPr>
                        <a:t>Partner Schools (Outreach Provision)</a:t>
                      </a:r>
                    </a:p>
                    <a:p>
                      <a:pPr marL="0" marR="0" lvl="0" indent="0" algn="l" defTabSz="584200" rtl="0" eaLnBrk="1" fontAlgn="auto" latinLnBrk="0" hangingPunct="0">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838787"/>
                          </a:solidFill>
                          <a:effectLst/>
                          <a:uLnTx/>
                          <a:uFillTx/>
                          <a:latin typeface="+mj-lt"/>
                          <a:sym typeface="DIN Alternate"/>
                        </a:rPr>
                        <a:t>Governor Views</a:t>
                      </a:r>
                    </a:p>
                    <a:p>
                      <a:pPr marL="0" marR="0" lvl="0" indent="0" algn="l" defTabSz="584200" rtl="0" eaLnBrk="1" fontAlgn="auto" latinLnBrk="0" hangingPunct="0">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838787"/>
                          </a:solidFill>
                          <a:effectLst/>
                          <a:uLnTx/>
                          <a:uFillTx/>
                          <a:latin typeface="+mj-lt"/>
                          <a:sym typeface="DIN Alternate"/>
                        </a:rPr>
                        <a:t>Parent Views</a:t>
                      </a:r>
                    </a:p>
                    <a:p>
                      <a:pPr marL="0" marR="0" lvl="0" indent="0" algn="l" defTabSz="584200" rtl="0" eaLnBrk="1" fontAlgn="auto" latinLnBrk="0" hangingPunct="0">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838787"/>
                          </a:solidFill>
                          <a:effectLst/>
                          <a:uLnTx/>
                          <a:uFillTx/>
                          <a:latin typeface="+mj-lt"/>
                          <a:sym typeface="DIN Alternate"/>
                        </a:rPr>
                        <a:t>Staff </a:t>
                      </a:r>
                      <a:r>
                        <a:rPr kumimoji="0" lang="en-GB" sz="1800" b="1" i="0" u="none" strike="noStrike" kern="0" cap="none" spc="0" normalizeH="0" baseline="0" noProof="0" dirty="0" err="1">
                          <a:ln>
                            <a:noFill/>
                          </a:ln>
                          <a:solidFill>
                            <a:srgbClr val="838787"/>
                          </a:solidFill>
                          <a:effectLst/>
                          <a:uLnTx/>
                          <a:uFillTx/>
                          <a:latin typeface="+mj-lt"/>
                          <a:sym typeface="DIN Alternate"/>
                        </a:rPr>
                        <a:t>Viiews</a:t>
                      </a:r>
                      <a:endParaRPr kumimoji="0" lang="en-GB" sz="1800" b="1" i="0" u="none" strike="noStrike" kern="0" cap="none" spc="0" normalizeH="0" baseline="0" noProof="0" dirty="0">
                        <a:ln>
                          <a:noFill/>
                        </a:ln>
                        <a:solidFill>
                          <a:srgbClr val="838787"/>
                        </a:solidFill>
                        <a:effectLst/>
                        <a:uLnTx/>
                        <a:uFillTx/>
                        <a:latin typeface="+mj-lt"/>
                        <a:sym typeface="DIN Alternate"/>
                      </a:endParaRPr>
                    </a:p>
                    <a:p>
                      <a:pPr marL="0" marR="0" lvl="0" indent="0" algn="l" defTabSz="584200" rtl="0" eaLnBrk="1" fontAlgn="auto" latinLnBrk="0" hangingPunct="0">
                        <a:lnSpc>
                          <a:spcPct val="100000"/>
                        </a:lnSpc>
                        <a:spcBef>
                          <a:spcPts val="0"/>
                        </a:spcBef>
                        <a:spcAft>
                          <a:spcPts val="0"/>
                        </a:spcAft>
                        <a:buClrTx/>
                        <a:buSzTx/>
                        <a:buFontTx/>
                        <a:buNone/>
                        <a:tabLst/>
                        <a:defRPr/>
                      </a:pPr>
                      <a:endParaRPr kumimoji="0" lang="en-GB" sz="1800" b="1" i="0" u="none" strike="noStrike" kern="0" cap="none" spc="0" normalizeH="0" baseline="0" noProof="0" dirty="0">
                        <a:ln>
                          <a:noFill/>
                        </a:ln>
                        <a:solidFill>
                          <a:srgbClr val="838787"/>
                        </a:solidFill>
                        <a:effectLst/>
                        <a:uLnTx/>
                        <a:uFillTx/>
                        <a:latin typeface="+mj-lt"/>
                        <a:sym typeface="DIN Alternate"/>
                      </a:endParaRPr>
                    </a:p>
                  </a:txBody>
                  <a:tcPr/>
                </a:tc>
                <a:tc>
                  <a:txBody>
                    <a:bodyPr/>
                    <a:lstStyle/>
                    <a:p>
                      <a:pPr algn="l">
                        <a:lnSpc>
                          <a:spcPct val="100000"/>
                        </a:lnSpc>
                        <a:spcBef>
                          <a:spcPts val="0"/>
                        </a:spcBef>
                      </a:pPr>
                      <a:r>
                        <a:rPr lang="en-GB" sz="1800" b="1" dirty="0">
                          <a:latin typeface="+mj-lt"/>
                        </a:rPr>
                        <a:t>Page</a:t>
                      </a:r>
                    </a:p>
                    <a:p>
                      <a:pPr algn="l">
                        <a:lnSpc>
                          <a:spcPct val="100000"/>
                        </a:lnSpc>
                        <a:spcBef>
                          <a:spcPts val="0"/>
                        </a:spcBef>
                      </a:pPr>
                      <a:r>
                        <a:rPr lang="en-GB" sz="1800" b="1" dirty="0">
                          <a:latin typeface="+mj-lt"/>
                        </a:rPr>
                        <a:t>68-73</a:t>
                      </a: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174015930"/>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Learners’ progress in literacy is good.  Oracy progress has continued to fall behind the other strands after it peaked in 2014/15.  Oracy is a focus in the thematic planning for Autumn 2017 and opportunities and strategies to improve skills have been established e.g. Talkabout. Progress in Reading and Writing remains good. The introduction of ‘The Handwriting Motorway’ in Primary has contributed to the percentage gain over the previous year, which was in itself, a huge improvement from 2014-15. This data covers 3-14 and the Teal pathway group in 14-19."/>
          <p:cNvSpPr/>
          <p:nvPr/>
        </p:nvSpPr>
        <p:spPr>
          <a:xfrm>
            <a:off x="446993" y="8378567"/>
            <a:ext cx="12146526" cy="108747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just">
              <a:spcBef>
                <a:spcPts val="2800"/>
              </a:spcBef>
              <a:defRPr sz="1600"/>
            </a:pPr>
            <a:r>
              <a:rPr lang="en-GB" sz="1600" b="1" dirty="0">
                <a:solidFill>
                  <a:srgbClr val="8ABE5E">
                    <a:hueOff val="1971429"/>
                    <a:satOff val="-6114"/>
                    <a:lumOff val="-25490"/>
                  </a:srgbClr>
                </a:solidFill>
                <a:latin typeface="Avenir Next"/>
                <a:ea typeface="Avenir Next"/>
                <a:cs typeface="Avenir Next"/>
                <a:sym typeface="Avenir Next"/>
              </a:rPr>
              <a:t>86% of the learners that have undergone nurture intervention this year have made obvious progress as well as the learner that under-went ELSA intervention.</a:t>
            </a:r>
            <a:r>
              <a:rPr lang="en-GB" sz="1600" dirty="0"/>
              <a:t>  More than half of those that have accessed the provision have made excellent progress. It is accepted that this only forms part of the picture. When looked at alongside the ‘cohort’ general outcome data in a previous section, the impact is undeniable. For more detailed Boxall breakdown and analysis, please see separate files.</a:t>
            </a:r>
          </a:p>
        </p:txBody>
      </p:sp>
      <p:sp>
        <p:nvSpPr>
          <p:cNvPr id="260" name="Learners progress / literacy"/>
          <p:cNvSpPr/>
          <p:nvPr/>
        </p:nvSpPr>
        <p:spPr>
          <a:xfrm>
            <a:off x="118753" y="201881"/>
            <a:ext cx="8236971" cy="1215080"/>
          </a:xfrm>
          <a:prstGeom prst="rect">
            <a:avLst/>
          </a:prstGeom>
          <a:solidFill>
            <a:schemeClr val="accent3">
              <a:lumMod val="60000"/>
              <a:lumOff val="40000"/>
            </a:schemeClr>
          </a:solidFill>
          <a:ln w="12700">
            <a:miter lim="400000"/>
          </a:ln>
          <a:extLst>
            <a:ext uri="{C572A759-6A51-4108-AA02-DFA0A04FC94B}">
              <ma14:wrappingTextBoxFlag xmlns:ma14="http://schemas.microsoft.com/office/mac/drawingml/2011/main" xmlns="" val="1"/>
            </a:ext>
          </a:extLst>
        </p:spPr>
        <p:txBody>
          <a:bodyPr lIns="50800" tIns="50800" rIns="50800" bIns="50800" anchor="b">
            <a:noAutofit/>
          </a:bodyPr>
          <a:lstStyle/>
          <a:p>
            <a:pPr algn="ctr">
              <a:lnSpc>
                <a:spcPct val="80000"/>
              </a:lnSpc>
              <a:spcBef>
                <a:spcPts val="0"/>
              </a:spcBef>
              <a:defRPr sz="2800" cap="all">
                <a:solidFill>
                  <a:srgbClr val="FFFFFF"/>
                </a:solidFill>
                <a:latin typeface="+mn-lt"/>
                <a:ea typeface="+mn-ea"/>
                <a:cs typeface="+mn-cs"/>
                <a:sym typeface="DIN Condensed"/>
              </a:defRPr>
            </a:pPr>
            <a:r>
              <a:rPr lang="en-GB" sz="4000" cap="all" dirty="0">
                <a:solidFill>
                  <a:srgbClr val="FFFFFF"/>
                </a:solidFill>
                <a:latin typeface="DIN Condensed"/>
                <a:ea typeface="+mn-ea"/>
                <a:cs typeface="+mn-cs"/>
                <a:sym typeface="DIN Condensed"/>
              </a:rPr>
              <a:t>Wellbeing Intervention analysis</a:t>
            </a:r>
            <a:endParaRPr sz="4000" cap="all" dirty="0">
              <a:solidFill>
                <a:srgbClr val="FFFFFF"/>
              </a:solidFill>
              <a:latin typeface="DIN Condensed"/>
              <a:ea typeface="+mn-ea"/>
              <a:cs typeface="+mn-cs"/>
              <a:sym typeface="DIN Condensed"/>
            </a:endParaRPr>
          </a:p>
        </p:txBody>
      </p:sp>
      <p:sp>
        <p:nvSpPr>
          <p:cNvPr id="6" name="Connecting Steps (B2) Average Literacy Progress"/>
          <p:cNvSpPr/>
          <p:nvPr/>
        </p:nvSpPr>
        <p:spPr>
          <a:xfrm>
            <a:off x="2263128" y="1522328"/>
            <a:ext cx="1594988" cy="31803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r>
              <a:rPr lang="en-GB" sz="1400" dirty="0"/>
              <a:t>Nurture Analysis</a:t>
            </a:r>
            <a:endParaRPr sz="1400" dirty="0"/>
          </a:p>
        </p:txBody>
      </p:sp>
      <p:graphicFrame>
        <p:nvGraphicFramePr>
          <p:cNvPr id="7" name="Chart 6"/>
          <p:cNvGraphicFramePr/>
          <p:nvPr>
            <p:extLst>
              <p:ext uri="{D42A27DB-BD31-4B8C-83A1-F6EECF244321}">
                <p14:modId xmlns:p14="http://schemas.microsoft.com/office/powerpoint/2010/main" val="1700789898"/>
              </p:ext>
            </p:extLst>
          </p:nvPr>
        </p:nvGraphicFramePr>
        <p:xfrm>
          <a:off x="6999310" y="2191406"/>
          <a:ext cx="5710944" cy="6064049"/>
        </p:xfrm>
        <a:graphic>
          <a:graphicData uri="http://schemas.openxmlformats.org/drawingml/2006/chart">
            <c:chart xmlns:c="http://schemas.openxmlformats.org/drawingml/2006/chart" xmlns:r="http://schemas.openxmlformats.org/officeDocument/2006/relationships" r:id="rId3"/>
          </a:graphicData>
        </a:graphic>
      </p:graphicFrame>
      <p:sp>
        <p:nvSpPr>
          <p:cNvPr id="12" name="Connecting Steps (B2) Average Literacy Progress"/>
          <p:cNvSpPr/>
          <p:nvPr/>
        </p:nvSpPr>
        <p:spPr>
          <a:xfrm>
            <a:off x="9009678" y="1845310"/>
            <a:ext cx="1367362" cy="31803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r>
              <a:rPr lang="en-GB" sz="1400" dirty="0"/>
              <a:t>ELSA Analysis</a:t>
            </a:r>
            <a:endParaRPr sz="1400" dirty="0"/>
          </a:p>
        </p:txBody>
      </p:sp>
      <p:graphicFrame>
        <p:nvGraphicFramePr>
          <p:cNvPr id="2" name="Chart 1"/>
          <p:cNvGraphicFramePr/>
          <p:nvPr>
            <p:extLst>
              <p:ext uri="{D42A27DB-BD31-4B8C-83A1-F6EECF244321}">
                <p14:modId xmlns:p14="http://schemas.microsoft.com/office/powerpoint/2010/main" val="301441826"/>
              </p:ext>
            </p:extLst>
          </p:nvPr>
        </p:nvGraphicFramePr>
        <p:xfrm>
          <a:off x="8541781" y="201881"/>
          <a:ext cx="4267822" cy="1472847"/>
        </p:xfrm>
        <a:graphic>
          <a:graphicData uri="http://schemas.openxmlformats.org/drawingml/2006/chart">
            <c:chart xmlns:c="http://schemas.openxmlformats.org/drawingml/2006/chart" xmlns:r="http://schemas.openxmlformats.org/officeDocument/2006/relationships" r:id="rId4"/>
          </a:graphicData>
        </a:graphic>
      </p:graphicFrame>
      <p:sp>
        <p:nvSpPr>
          <p:cNvPr id="3" name="Slide Number Placeholder 2"/>
          <p:cNvSpPr>
            <a:spLocks noGrp="1"/>
          </p:cNvSpPr>
          <p:nvPr>
            <p:ph type="sldNum" sz="quarter" idx="2"/>
          </p:nvPr>
        </p:nvSpPr>
        <p:spPr>
          <a:xfrm>
            <a:off x="12303357" y="222194"/>
            <a:ext cx="406897" cy="457200"/>
          </a:xfrm>
        </p:spPr>
        <p:txBody>
          <a:bodyPr/>
          <a:lstStyle/>
          <a:p>
            <a:fld id="{86CB4B4D-7CA3-9044-876B-883B54F8677D}" type="slidenum">
              <a:rPr lang="en-GB" smtClean="0"/>
              <a:pPr/>
              <a:t>57</a:t>
            </a:fld>
            <a:endParaRPr lang="en-GB" dirty="0"/>
          </a:p>
        </p:txBody>
      </p:sp>
      <p:graphicFrame>
        <p:nvGraphicFramePr>
          <p:cNvPr id="9" name="Chart 8"/>
          <p:cNvGraphicFramePr/>
          <p:nvPr>
            <p:extLst>
              <p:ext uri="{D42A27DB-BD31-4B8C-83A1-F6EECF244321}">
                <p14:modId xmlns:p14="http://schemas.microsoft.com/office/powerpoint/2010/main" val="3886891696"/>
              </p:ext>
            </p:extLst>
          </p:nvPr>
        </p:nvGraphicFramePr>
        <p:xfrm>
          <a:off x="506926" y="2201916"/>
          <a:ext cx="5710944" cy="606404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271909111"/>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Learners progress / literacy"/>
          <p:cNvSpPr/>
          <p:nvPr/>
        </p:nvSpPr>
        <p:spPr>
          <a:xfrm>
            <a:off x="118753" y="201882"/>
            <a:ext cx="9544050" cy="850542"/>
          </a:xfrm>
          <a:prstGeom prst="rect">
            <a:avLst/>
          </a:prstGeom>
          <a:solidFill>
            <a:schemeClr val="accent3">
              <a:lumMod val="60000"/>
              <a:lumOff val="40000"/>
            </a:schemeClr>
          </a:solidFill>
          <a:ln w="12700">
            <a:miter lim="400000"/>
          </a:ln>
          <a:extLst>
            <a:ext uri="{C572A759-6A51-4108-AA02-DFA0A04FC94B}">
              <ma14:wrappingTextBoxFlag xmlns:ma14="http://schemas.microsoft.com/office/mac/drawingml/2011/main" xmlns="" val="1"/>
            </a:ext>
          </a:extLst>
        </p:spPr>
        <p:txBody>
          <a:bodyPr lIns="50797" tIns="50797" rIns="50797" bIns="50797" anchor="b">
            <a:noAutofit/>
          </a:bodyPr>
          <a:lstStyle/>
          <a:p>
            <a:pPr algn="ctr" defTabSz="584170">
              <a:lnSpc>
                <a:spcPct val="80000"/>
              </a:lnSpc>
              <a:spcBef>
                <a:spcPts val="0"/>
              </a:spcBef>
              <a:defRPr sz="2800" cap="all">
                <a:solidFill>
                  <a:srgbClr val="FFFFFF"/>
                </a:solidFill>
                <a:latin typeface="+mn-lt"/>
                <a:ea typeface="+mn-ea"/>
                <a:cs typeface="+mn-cs"/>
                <a:sym typeface="DIN Condensed"/>
              </a:defRPr>
            </a:pPr>
            <a:r>
              <a:rPr lang="en-GB" sz="4000" cap="all" dirty="0">
                <a:solidFill>
                  <a:srgbClr val="FFFFFF"/>
                </a:solidFill>
                <a:latin typeface="DIN Condensed"/>
                <a:ea typeface="+mn-ea"/>
                <a:cs typeface="+mn-cs"/>
                <a:sym typeface="DIN Condensed"/>
              </a:rPr>
              <a:t>Behaviour Analysis</a:t>
            </a:r>
            <a:endParaRPr sz="4000" cap="all" dirty="0">
              <a:solidFill>
                <a:srgbClr val="FFFFFF"/>
              </a:solidFill>
              <a:latin typeface="DIN Condensed"/>
              <a:ea typeface="+mn-ea"/>
              <a:cs typeface="+mn-cs"/>
              <a:sym typeface="DIN Condensed"/>
            </a:endParaRPr>
          </a:p>
        </p:txBody>
      </p:sp>
      <p:sp>
        <p:nvSpPr>
          <p:cNvPr id="3" name="Slide Number Placeholder 2"/>
          <p:cNvSpPr>
            <a:spLocks noGrp="1"/>
          </p:cNvSpPr>
          <p:nvPr>
            <p:ph type="sldNum" sz="quarter" idx="2"/>
          </p:nvPr>
        </p:nvSpPr>
        <p:spPr>
          <a:xfrm>
            <a:off x="12521114" y="169951"/>
            <a:ext cx="275854" cy="400242"/>
          </a:xfrm>
        </p:spPr>
        <p:txBody>
          <a:bodyPr/>
          <a:lstStyle/>
          <a:p>
            <a:fld id="{86CB4B4D-7CA3-9044-876B-883B54F8677D}" type="slidenum">
              <a:rPr lang="en-GB" smtClean="0"/>
              <a:pPr/>
              <a:t>58</a:t>
            </a:fld>
            <a:endParaRPr lang="en-GB" dirty="0"/>
          </a:p>
        </p:txBody>
      </p:sp>
      <p:sp>
        <p:nvSpPr>
          <p:cNvPr id="9" name="Rectangle 8"/>
          <p:cNvSpPr/>
          <p:nvPr/>
        </p:nvSpPr>
        <p:spPr>
          <a:xfrm>
            <a:off x="210208" y="8096818"/>
            <a:ext cx="12310905" cy="830993"/>
          </a:xfrm>
          <a:prstGeom prst="rect">
            <a:avLst/>
          </a:prstGeom>
        </p:spPr>
        <p:txBody>
          <a:bodyPr wrap="square" lIns="91435" tIns="45718" rIns="91435" bIns="45718">
            <a:spAutoFit/>
          </a:bodyPr>
          <a:lstStyle/>
          <a:p>
            <a:pPr algn="just" defTabSz="584170">
              <a:spcBef>
                <a:spcPts val="2800"/>
              </a:spcBef>
              <a:defRPr sz="1600"/>
            </a:pPr>
            <a:r>
              <a:rPr lang="en-GB" sz="1600" b="1" dirty="0">
                <a:solidFill>
                  <a:srgbClr val="8ABE5E">
                    <a:hueOff val="1971429"/>
                    <a:satOff val="-6114"/>
                    <a:lumOff val="-25490"/>
                  </a:srgbClr>
                </a:solidFill>
                <a:latin typeface="Avenir Next"/>
                <a:ea typeface="Avenir Next"/>
                <a:cs typeface="Avenir Next"/>
                <a:sym typeface="Avenir Next"/>
              </a:rPr>
              <a:t>Recorded significant incidents have reduced enormously over the last three years.</a:t>
            </a:r>
            <a:r>
              <a:rPr lang="en-GB" sz="1600" dirty="0"/>
              <a:t> With better recording and analysis, a higher quality of teaching and learning, a more positive approach to de-escalation and a successful </a:t>
            </a:r>
            <a:r>
              <a:rPr lang="en-GB" sz="1600" dirty="0" err="1"/>
              <a:t>burture</a:t>
            </a:r>
            <a:r>
              <a:rPr lang="en-GB" sz="1600" dirty="0"/>
              <a:t> unit, it is clear that the impact on behaviour incidents has been very positive. </a:t>
            </a:r>
          </a:p>
        </p:txBody>
      </p:sp>
      <p:graphicFrame>
        <p:nvGraphicFramePr>
          <p:cNvPr id="14" name="Chart 13"/>
          <p:cNvGraphicFramePr/>
          <p:nvPr>
            <p:extLst>
              <p:ext uri="{D42A27DB-BD31-4B8C-83A1-F6EECF244321}">
                <p14:modId xmlns:p14="http://schemas.microsoft.com/office/powerpoint/2010/main" val="1266180573"/>
              </p:ext>
            </p:extLst>
          </p:nvPr>
        </p:nvGraphicFramePr>
        <p:xfrm>
          <a:off x="329114" y="2507744"/>
          <a:ext cx="6096000" cy="461827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Chart 16"/>
          <p:cNvGraphicFramePr/>
          <p:nvPr>
            <p:extLst>
              <p:ext uri="{D42A27DB-BD31-4B8C-83A1-F6EECF244321}">
                <p14:modId xmlns:p14="http://schemas.microsoft.com/office/powerpoint/2010/main" val="359743598"/>
              </p:ext>
            </p:extLst>
          </p:nvPr>
        </p:nvGraphicFramePr>
        <p:xfrm>
          <a:off x="6614803" y="2507744"/>
          <a:ext cx="6096000" cy="4618270"/>
        </p:xfrm>
        <a:graphic>
          <a:graphicData uri="http://schemas.openxmlformats.org/drawingml/2006/chart">
            <c:chart xmlns:c="http://schemas.openxmlformats.org/drawingml/2006/chart" xmlns:r="http://schemas.openxmlformats.org/officeDocument/2006/relationships" r:id="rId4"/>
          </a:graphicData>
        </a:graphic>
      </p:graphicFrame>
      <p:sp>
        <p:nvSpPr>
          <p:cNvPr id="18" name="Connecting Steps (B2) Average Literacy Progress"/>
          <p:cNvSpPr/>
          <p:nvPr/>
        </p:nvSpPr>
        <p:spPr>
          <a:xfrm>
            <a:off x="4632815" y="1840364"/>
            <a:ext cx="3465692" cy="31803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r>
              <a:rPr lang="en-GB" sz="1400" dirty="0"/>
              <a:t>Analysis taken from ABC record sheets</a:t>
            </a:r>
            <a:endParaRPr sz="1400" dirty="0"/>
          </a:p>
        </p:txBody>
      </p:sp>
    </p:spTree>
    <p:extLst>
      <p:ext uri="{BB962C8B-B14F-4D97-AF65-F5344CB8AC3E}">
        <p14:creationId xmlns:p14="http://schemas.microsoft.com/office/powerpoint/2010/main" val="605052293"/>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Learners’ progress in literacy is good.  Oracy progress has continued to fall behind the other strands after it peaked in 2014/15.  Oracy is a focus in the thematic planning for Autumn 2017 and opportunities and strategies to improve skills have been established e.g. Talkabout. Progress in Reading and Writing remains good. The introduction of ‘The Handwriting Motorway’ in Primary has contributed to the percentage gain over the previous year, which was in itself, a huge improvement from 2014-15. This data covers 3-14 and the Teal pathway group in 14-19."/>
          <p:cNvSpPr/>
          <p:nvPr/>
        </p:nvSpPr>
        <p:spPr>
          <a:xfrm>
            <a:off x="446993" y="7731447"/>
            <a:ext cx="12146526" cy="59503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just">
              <a:spcBef>
                <a:spcPts val="2800"/>
              </a:spcBef>
              <a:defRPr sz="1600"/>
            </a:pPr>
            <a:r>
              <a:rPr lang="en-GB" sz="1600" b="1" dirty="0">
                <a:solidFill>
                  <a:srgbClr val="8ABE5E">
                    <a:hueOff val="1971429"/>
                    <a:satOff val="-6114"/>
                    <a:lumOff val="-25490"/>
                  </a:srgbClr>
                </a:solidFill>
                <a:latin typeface="Avenir Next"/>
                <a:ea typeface="Avenir Next"/>
                <a:cs typeface="Avenir Next"/>
                <a:sym typeface="Avenir Next"/>
              </a:rPr>
              <a:t>Fixed term exclusions are have been 9% for a number of years.</a:t>
            </a:r>
            <a:r>
              <a:rPr lang="en-GB" sz="1600" dirty="0"/>
              <a:t>  Incidents involving bullying have reduced this year which is testimony to the work of classroom staff.  </a:t>
            </a:r>
          </a:p>
        </p:txBody>
      </p:sp>
      <p:sp>
        <p:nvSpPr>
          <p:cNvPr id="260" name="Learners progress / literacy"/>
          <p:cNvSpPr/>
          <p:nvPr/>
        </p:nvSpPr>
        <p:spPr>
          <a:xfrm>
            <a:off x="118753" y="201881"/>
            <a:ext cx="9544050" cy="850542"/>
          </a:xfrm>
          <a:prstGeom prst="rect">
            <a:avLst/>
          </a:prstGeom>
          <a:solidFill>
            <a:schemeClr val="accent3">
              <a:lumMod val="60000"/>
              <a:lumOff val="40000"/>
            </a:schemeClr>
          </a:solidFill>
          <a:ln w="12700">
            <a:miter lim="400000"/>
          </a:ln>
          <a:extLst>
            <a:ext uri="{C572A759-6A51-4108-AA02-DFA0A04FC94B}">
              <ma14:wrappingTextBoxFlag xmlns="" xmlns:ma14="http://schemas.microsoft.com/office/mac/drawingml/2011/main" val="1"/>
            </a:ext>
          </a:extLst>
        </p:spPr>
        <p:txBody>
          <a:bodyPr lIns="50800" tIns="50800" rIns="50800" bIns="50800" anchor="b">
            <a:noAutofit/>
          </a:bodyPr>
          <a:lstStyle/>
          <a:p>
            <a:pPr algn="ctr">
              <a:lnSpc>
                <a:spcPct val="80000"/>
              </a:lnSpc>
              <a:spcBef>
                <a:spcPts val="0"/>
              </a:spcBef>
              <a:defRPr sz="2800" cap="all">
                <a:solidFill>
                  <a:srgbClr val="FFFFFF"/>
                </a:solidFill>
                <a:latin typeface="+mn-lt"/>
                <a:ea typeface="+mn-ea"/>
                <a:cs typeface="+mn-cs"/>
                <a:sym typeface="DIN Condensed"/>
              </a:defRPr>
            </a:pPr>
            <a:r>
              <a:rPr lang="en-GB" sz="4000" cap="all" dirty="0">
                <a:solidFill>
                  <a:srgbClr val="FFFFFF"/>
                </a:solidFill>
                <a:latin typeface="DIN Condensed"/>
                <a:ea typeface="+mn-ea"/>
                <a:cs typeface="+mn-cs"/>
                <a:sym typeface="DIN Condensed"/>
              </a:rPr>
              <a:t>Behaviour Analysis</a:t>
            </a:r>
            <a:endParaRPr sz="4000" cap="all" dirty="0">
              <a:solidFill>
                <a:srgbClr val="FFFFFF"/>
              </a:solidFill>
              <a:latin typeface="DIN Condensed"/>
              <a:ea typeface="+mn-ea"/>
              <a:cs typeface="+mn-cs"/>
              <a:sym typeface="DIN Condensed"/>
            </a:endParaRPr>
          </a:p>
        </p:txBody>
      </p:sp>
      <p:sp>
        <p:nvSpPr>
          <p:cNvPr id="3" name="Slide Number Placeholder 2"/>
          <p:cNvSpPr>
            <a:spLocks noGrp="1"/>
          </p:cNvSpPr>
          <p:nvPr>
            <p:ph type="sldNum" sz="quarter" idx="2"/>
          </p:nvPr>
        </p:nvSpPr>
        <p:spPr>
          <a:xfrm>
            <a:off x="12390070" y="203200"/>
            <a:ext cx="406897" cy="457200"/>
          </a:xfrm>
        </p:spPr>
        <p:txBody>
          <a:bodyPr/>
          <a:lstStyle/>
          <a:p>
            <a:fld id="{86CB4B4D-7CA3-9044-876B-883B54F8677D}" type="slidenum">
              <a:rPr lang="en-GB" smtClean="0"/>
              <a:pPr/>
              <a:t>59</a:t>
            </a:fld>
            <a:endParaRPr lang="en-GB" dirty="0"/>
          </a:p>
        </p:txBody>
      </p:sp>
      <p:graphicFrame>
        <p:nvGraphicFramePr>
          <p:cNvPr id="2" name="Chart 1"/>
          <p:cNvGraphicFramePr/>
          <p:nvPr>
            <p:extLst>
              <p:ext uri="{D42A27DB-BD31-4B8C-83A1-F6EECF244321}">
                <p14:modId xmlns:p14="http://schemas.microsoft.com/office/powerpoint/2010/main" val="2227145420"/>
              </p:ext>
            </p:extLst>
          </p:nvPr>
        </p:nvGraphicFramePr>
        <p:xfrm>
          <a:off x="838999" y="1693547"/>
          <a:ext cx="5130480" cy="37583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p:nvPr>
            <p:extLst>
              <p:ext uri="{D42A27DB-BD31-4B8C-83A1-F6EECF244321}">
                <p14:modId xmlns:p14="http://schemas.microsoft.com/office/powerpoint/2010/main" val="3825372960"/>
              </p:ext>
            </p:extLst>
          </p:nvPr>
        </p:nvGraphicFramePr>
        <p:xfrm>
          <a:off x="6694098" y="3019140"/>
          <a:ext cx="5276493" cy="3758348"/>
        </p:xfrm>
        <a:graphic>
          <a:graphicData uri="http://schemas.openxmlformats.org/drawingml/2006/chart">
            <c:chart xmlns:c="http://schemas.openxmlformats.org/drawingml/2006/chart" xmlns:r="http://schemas.openxmlformats.org/officeDocument/2006/relationships" r:id="rId4"/>
          </a:graphicData>
        </a:graphic>
      </p:graphicFrame>
      <p:sp>
        <p:nvSpPr>
          <p:cNvPr id="7" name="Connecting Steps (B2) Average Literacy Progress"/>
          <p:cNvSpPr/>
          <p:nvPr/>
        </p:nvSpPr>
        <p:spPr>
          <a:xfrm>
            <a:off x="1611089" y="1354484"/>
            <a:ext cx="3047309" cy="31803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r>
              <a:rPr lang="en-GB" sz="1400" dirty="0"/>
              <a:t>Number of  Fixed Term Exclusions</a:t>
            </a:r>
            <a:endParaRPr sz="1400" dirty="0"/>
          </a:p>
        </p:txBody>
      </p:sp>
      <p:sp>
        <p:nvSpPr>
          <p:cNvPr id="9" name="Connecting Steps (B2) Average Literacy Progress"/>
          <p:cNvSpPr/>
          <p:nvPr/>
        </p:nvSpPr>
        <p:spPr>
          <a:xfrm>
            <a:off x="8392667" y="2676261"/>
            <a:ext cx="1603003" cy="31803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r>
              <a:rPr lang="en-GB" sz="1400" dirty="0"/>
              <a:t>Cases of Bullying</a:t>
            </a:r>
            <a:endParaRPr sz="1400" dirty="0"/>
          </a:p>
        </p:txBody>
      </p:sp>
    </p:spTree>
    <p:extLst>
      <p:ext uri="{BB962C8B-B14F-4D97-AF65-F5344CB8AC3E}">
        <p14:creationId xmlns:p14="http://schemas.microsoft.com/office/powerpoint/2010/main" val="350530376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Learners progress / literacy"/>
          <p:cNvSpPr/>
          <p:nvPr/>
        </p:nvSpPr>
        <p:spPr>
          <a:xfrm>
            <a:off x="-23952" y="394888"/>
            <a:ext cx="7689824" cy="820788"/>
          </a:xfrm>
          <a:prstGeom prst="rect">
            <a:avLst/>
          </a:prstGeom>
          <a:solidFill>
            <a:schemeClr val="accent3">
              <a:lumMod val="60000"/>
              <a:lumOff val="40000"/>
            </a:schemeClr>
          </a:solidFill>
          <a:ln w="12700">
            <a:miter lim="400000"/>
          </a:ln>
          <a:extLst>
            <a:ext uri="{C572A759-6A51-4108-AA02-DFA0A04FC94B}">
              <ma14:wrappingTextBoxFlag xmlns:ma14="http://schemas.microsoft.com/office/mac/drawingml/2011/main" xmlns="" val="1"/>
            </a:ext>
          </a:extLst>
        </p:spPr>
        <p:txBody>
          <a:bodyPr lIns="50800" tIns="50800" rIns="50800" bIns="50800" anchor="b">
            <a:normAutofit/>
          </a:bodyPr>
          <a:lstStyle/>
          <a:p>
            <a:pPr algn="ctr">
              <a:lnSpc>
                <a:spcPct val="80000"/>
              </a:lnSpc>
              <a:spcBef>
                <a:spcPts val="0"/>
              </a:spcBef>
              <a:defRPr sz="2800" cap="all">
                <a:solidFill>
                  <a:srgbClr val="FFFFFF"/>
                </a:solidFill>
                <a:latin typeface="+mn-lt"/>
                <a:ea typeface="+mn-ea"/>
                <a:cs typeface="+mn-cs"/>
                <a:sym typeface="DIN Condensed"/>
              </a:defRPr>
            </a:pPr>
            <a:r>
              <a:rPr lang="en-GB" sz="4800" cap="all" dirty="0">
                <a:solidFill>
                  <a:srgbClr val="FFFFFF"/>
                </a:solidFill>
                <a:latin typeface="DIN Condensed"/>
                <a:ea typeface="+mn-ea"/>
                <a:cs typeface="+mn-cs"/>
                <a:sym typeface="DIN Condensed"/>
              </a:rPr>
              <a:t>Contextual data</a:t>
            </a:r>
            <a:r>
              <a:rPr sz="2800" cap="all" dirty="0">
                <a:solidFill>
                  <a:srgbClr val="FFFFFF"/>
                </a:solidFill>
                <a:latin typeface="DIN Condensed"/>
                <a:ea typeface="+mn-ea"/>
                <a:cs typeface="+mn-cs"/>
                <a:sym typeface="DIN Condensed"/>
              </a:rPr>
              <a:t>                                                                      </a:t>
            </a:r>
          </a:p>
        </p:txBody>
      </p:sp>
      <p:sp>
        <p:nvSpPr>
          <p:cNvPr id="261" name="Connecting Steps (B2) Average Literacy Progress"/>
          <p:cNvSpPr/>
          <p:nvPr/>
        </p:nvSpPr>
        <p:spPr>
          <a:xfrm>
            <a:off x="1929843" y="1539353"/>
            <a:ext cx="102657" cy="37959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endParaRPr dirty="0"/>
          </a:p>
        </p:txBody>
      </p:sp>
      <p:sp>
        <p:nvSpPr>
          <p:cNvPr id="3" name="Slide Number Placeholder 2"/>
          <p:cNvSpPr>
            <a:spLocks noGrp="1"/>
          </p:cNvSpPr>
          <p:nvPr>
            <p:ph type="sldNum" sz="quarter" idx="2"/>
          </p:nvPr>
        </p:nvSpPr>
        <p:spPr>
          <a:xfrm>
            <a:off x="12390070" y="203200"/>
            <a:ext cx="406897" cy="457200"/>
          </a:xfrm>
        </p:spPr>
        <p:txBody>
          <a:bodyPr/>
          <a:lstStyle/>
          <a:p>
            <a:fld id="{86CB4B4D-7CA3-9044-876B-883B54F8677D}" type="slidenum">
              <a:rPr lang="en-GB" smtClean="0"/>
              <a:pPr/>
              <a:t>6</a:t>
            </a:fld>
            <a:endParaRPr lang="en-GB"/>
          </a:p>
        </p:txBody>
      </p:sp>
      <p:sp>
        <p:nvSpPr>
          <p:cNvPr id="10" name="Connecting Steps (B2) Average Literacy Progress"/>
          <p:cNvSpPr/>
          <p:nvPr/>
        </p:nvSpPr>
        <p:spPr>
          <a:xfrm>
            <a:off x="5266484" y="1539353"/>
            <a:ext cx="2471831" cy="287258"/>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r>
              <a:rPr lang="en-GB" sz="1200" dirty="0"/>
              <a:t>Share of pupils by Primary Need</a:t>
            </a:r>
            <a:endParaRPr sz="1200" dirty="0"/>
          </a:p>
        </p:txBody>
      </p:sp>
      <p:graphicFrame>
        <p:nvGraphicFramePr>
          <p:cNvPr id="15" name="Table 14"/>
          <p:cNvGraphicFramePr>
            <a:graphicFrameLocks noGrp="1"/>
          </p:cNvGraphicFramePr>
          <p:nvPr>
            <p:extLst>
              <p:ext uri="{D42A27DB-BD31-4B8C-83A1-F6EECF244321}">
                <p14:modId xmlns:p14="http://schemas.microsoft.com/office/powerpoint/2010/main" val="4136432277"/>
              </p:ext>
            </p:extLst>
          </p:nvPr>
        </p:nvGraphicFramePr>
        <p:xfrm>
          <a:off x="4002660" y="5173595"/>
          <a:ext cx="4999480" cy="2746092"/>
        </p:xfrm>
        <a:graphic>
          <a:graphicData uri="http://schemas.openxmlformats.org/drawingml/2006/table">
            <a:tbl>
              <a:tblPr firstRow="1" bandRow="1">
                <a:tableStyleId>{9D7B26C5-4107-4FEC-AEDC-1716B250A1EF}</a:tableStyleId>
              </a:tblPr>
              <a:tblGrid>
                <a:gridCol w="1249870">
                  <a:extLst>
                    <a:ext uri="{9D8B030D-6E8A-4147-A177-3AD203B41FA5}">
                      <a16:colId xmlns:a16="http://schemas.microsoft.com/office/drawing/2014/main" val="20000"/>
                    </a:ext>
                  </a:extLst>
                </a:gridCol>
                <a:gridCol w="1249870">
                  <a:extLst>
                    <a:ext uri="{9D8B030D-6E8A-4147-A177-3AD203B41FA5}">
                      <a16:colId xmlns:a16="http://schemas.microsoft.com/office/drawing/2014/main" val="20001"/>
                    </a:ext>
                  </a:extLst>
                </a:gridCol>
                <a:gridCol w="1249870">
                  <a:extLst>
                    <a:ext uri="{9D8B030D-6E8A-4147-A177-3AD203B41FA5}">
                      <a16:colId xmlns:a16="http://schemas.microsoft.com/office/drawing/2014/main" val="20002"/>
                    </a:ext>
                  </a:extLst>
                </a:gridCol>
                <a:gridCol w="1249870">
                  <a:extLst>
                    <a:ext uri="{9D8B030D-6E8A-4147-A177-3AD203B41FA5}">
                      <a16:colId xmlns:a16="http://schemas.microsoft.com/office/drawing/2014/main" val="20003"/>
                    </a:ext>
                  </a:extLst>
                </a:gridCol>
              </a:tblGrid>
              <a:tr h="463662">
                <a:tc>
                  <a:txBody>
                    <a:bodyPr/>
                    <a:lstStyle/>
                    <a:p>
                      <a:pPr algn="ctr"/>
                      <a:endParaRPr lang="en-GB" sz="1400" b="1" dirty="0">
                        <a:solidFill>
                          <a:schemeClr val="bg1"/>
                        </a:solidFill>
                      </a:endParaRPr>
                    </a:p>
                  </a:txBody>
                  <a:tcPr/>
                </a:tc>
                <a:tc>
                  <a:txBody>
                    <a:bodyPr/>
                    <a:lstStyle/>
                    <a:p>
                      <a:pPr algn="ctr"/>
                      <a:r>
                        <a:rPr lang="en-GB" sz="1400" dirty="0"/>
                        <a:t>2016-17</a:t>
                      </a:r>
                      <a:endParaRPr lang="en-GB" sz="1400" b="1" dirty="0">
                        <a:solidFill>
                          <a:schemeClr val="bg1"/>
                        </a:solidFill>
                      </a:endParaRPr>
                    </a:p>
                  </a:txBody>
                  <a:tcPr/>
                </a:tc>
                <a:tc>
                  <a:txBody>
                    <a:bodyPr/>
                    <a:lstStyle/>
                    <a:p>
                      <a:pPr algn="ctr"/>
                      <a:r>
                        <a:rPr lang="en-GB" sz="1400" dirty="0"/>
                        <a:t>2017-18</a:t>
                      </a:r>
                      <a:endParaRPr lang="en-GB" sz="1400" b="1" dirty="0">
                        <a:solidFill>
                          <a:schemeClr val="bg1"/>
                        </a:solidFill>
                      </a:endParaRPr>
                    </a:p>
                  </a:txBody>
                  <a:tcPr/>
                </a:tc>
                <a:tc>
                  <a:txBody>
                    <a:bodyPr/>
                    <a:lstStyle/>
                    <a:p>
                      <a:pPr algn="ctr"/>
                      <a:r>
                        <a:rPr lang="en-GB" sz="1400" dirty="0"/>
                        <a:t>2018-19</a:t>
                      </a:r>
                      <a:endParaRPr lang="en-GB" sz="1400" b="1" dirty="0">
                        <a:solidFill>
                          <a:schemeClr val="bg1"/>
                        </a:solidFill>
                      </a:endParaRPr>
                    </a:p>
                  </a:txBody>
                  <a:tcPr/>
                </a:tc>
                <a:extLst>
                  <a:ext uri="{0D108BD9-81ED-4DB2-BD59-A6C34878D82A}">
                    <a16:rowId xmlns:a16="http://schemas.microsoft.com/office/drawing/2014/main" val="10000"/>
                  </a:ext>
                </a:extLst>
              </a:tr>
              <a:tr h="380405">
                <a:tc>
                  <a:txBody>
                    <a:bodyPr/>
                    <a:lstStyle/>
                    <a:p>
                      <a:pPr algn="ctr"/>
                      <a:r>
                        <a:rPr lang="en-GB" sz="1400" b="0" dirty="0">
                          <a:solidFill>
                            <a:schemeClr val="tx1"/>
                          </a:solidFill>
                        </a:rPr>
                        <a:t>SLD</a:t>
                      </a:r>
                      <a:endParaRPr lang="en-GB" sz="1400" b="1" dirty="0">
                        <a:solidFill>
                          <a:schemeClr val="bg1"/>
                        </a:solidFill>
                      </a:endParaRPr>
                    </a:p>
                  </a:txBody>
                  <a:tcPr/>
                </a:tc>
                <a:tc>
                  <a:txBody>
                    <a:bodyPr/>
                    <a:lstStyle/>
                    <a:p>
                      <a:pPr algn="ctr"/>
                      <a:r>
                        <a:rPr lang="en-GB" sz="1400" dirty="0"/>
                        <a:t>19</a:t>
                      </a:r>
                    </a:p>
                  </a:txBody>
                  <a:tcPr/>
                </a:tc>
                <a:tc>
                  <a:txBody>
                    <a:bodyPr/>
                    <a:lstStyle/>
                    <a:p>
                      <a:pPr algn="ctr"/>
                      <a:r>
                        <a:rPr lang="en-GB" sz="1400" dirty="0"/>
                        <a:t>17</a:t>
                      </a:r>
                    </a:p>
                  </a:txBody>
                  <a:tcPr/>
                </a:tc>
                <a:tc>
                  <a:txBody>
                    <a:bodyPr/>
                    <a:lstStyle/>
                    <a:p>
                      <a:pPr algn="ctr"/>
                      <a:r>
                        <a:rPr lang="en-GB" sz="1400" dirty="0"/>
                        <a:t>14</a:t>
                      </a:r>
                    </a:p>
                  </a:txBody>
                  <a:tcPr/>
                </a:tc>
                <a:extLst>
                  <a:ext uri="{0D108BD9-81ED-4DB2-BD59-A6C34878D82A}">
                    <a16:rowId xmlns:a16="http://schemas.microsoft.com/office/drawing/2014/main" val="10001"/>
                  </a:ext>
                </a:extLst>
              </a:tr>
              <a:tr h="380405">
                <a:tc>
                  <a:txBody>
                    <a:bodyPr/>
                    <a:lstStyle/>
                    <a:p>
                      <a:pPr algn="ctr"/>
                      <a:r>
                        <a:rPr lang="en-GB" sz="1400" b="0" dirty="0">
                          <a:solidFill>
                            <a:schemeClr val="tx1"/>
                          </a:solidFill>
                        </a:rPr>
                        <a:t>SLCD</a:t>
                      </a:r>
                    </a:p>
                  </a:txBody>
                  <a:tcPr/>
                </a:tc>
                <a:tc>
                  <a:txBody>
                    <a:bodyPr/>
                    <a:lstStyle/>
                    <a:p>
                      <a:pPr algn="ctr"/>
                      <a:r>
                        <a:rPr lang="en-GB" sz="1400" dirty="0"/>
                        <a:t>11</a:t>
                      </a:r>
                    </a:p>
                  </a:txBody>
                  <a:tcPr/>
                </a:tc>
                <a:tc>
                  <a:txBody>
                    <a:bodyPr/>
                    <a:lstStyle/>
                    <a:p>
                      <a:pPr algn="ctr"/>
                      <a:r>
                        <a:rPr lang="en-GB" sz="1400" dirty="0"/>
                        <a:t>15</a:t>
                      </a:r>
                    </a:p>
                  </a:txBody>
                  <a:tcPr/>
                </a:tc>
                <a:tc>
                  <a:txBody>
                    <a:bodyPr/>
                    <a:lstStyle/>
                    <a:p>
                      <a:pPr algn="ctr"/>
                      <a:r>
                        <a:rPr lang="en-GB" sz="1400" dirty="0"/>
                        <a:t>16</a:t>
                      </a:r>
                    </a:p>
                  </a:txBody>
                  <a:tcPr/>
                </a:tc>
                <a:extLst>
                  <a:ext uri="{0D108BD9-81ED-4DB2-BD59-A6C34878D82A}">
                    <a16:rowId xmlns:a16="http://schemas.microsoft.com/office/drawing/2014/main" val="10003"/>
                  </a:ext>
                </a:extLst>
              </a:tr>
              <a:tr h="380405">
                <a:tc>
                  <a:txBody>
                    <a:bodyPr/>
                    <a:lstStyle/>
                    <a:p>
                      <a:pPr algn="ctr"/>
                      <a:r>
                        <a:rPr lang="en-GB" sz="1400" b="0" dirty="0">
                          <a:solidFill>
                            <a:schemeClr val="tx1"/>
                          </a:solidFill>
                        </a:rPr>
                        <a:t>ASC</a:t>
                      </a:r>
                    </a:p>
                  </a:txBody>
                  <a:tcPr/>
                </a:tc>
                <a:tc>
                  <a:txBody>
                    <a:bodyPr/>
                    <a:lstStyle/>
                    <a:p>
                      <a:pPr algn="ctr"/>
                      <a:r>
                        <a:rPr lang="en-GB" sz="1400" dirty="0"/>
                        <a:t>5</a:t>
                      </a:r>
                    </a:p>
                  </a:txBody>
                  <a:tcPr/>
                </a:tc>
                <a:tc>
                  <a:txBody>
                    <a:bodyPr/>
                    <a:lstStyle/>
                    <a:p>
                      <a:pPr algn="ctr"/>
                      <a:r>
                        <a:rPr lang="en-GB" sz="1400" dirty="0"/>
                        <a:t>6</a:t>
                      </a:r>
                    </a:p>
                  </a:txBody>
                  <a:tcPr/>
                </a:tc>
                <a:tc>
                  <a:txBody>
                    <a:bodyPr/>
                    <a:lstStyle/>
                    <a:p>
                      <a:pPr algn="ctr"/>
                      <a:r>
                        <a:rPr lang="en-GB" sz="1400" dirty="0"/>
                        <a:t>6</a:t>
                      </a:r>
                    </a:p>
                  </a:txBody>
                  <a:tcPr/>
                </a:tc>
                <a:extLst>
                  <a:ext uri="{0D108BD9-81ED-4DB2-BD59-A6C34878D82A}">
                    <a16:rowId xmlns:a16="http://schemas.microsoft.com/office/drawing/2014/main" val="10004"/>
                  </a:ext>
                </a:extLst>
              </a:tr>
              <a:tr h="380405">
                <a:tc>
                  <a:txBody>
                    <a:bodyPr/>
                    <a:lstStyle/>
                    <a:p>
                      <a:pPr algn="ctr"/>
                      <a:r>
                        <a:rPr lang="en-GB" sz="1400" b="0" dirty="0">
                          <a:solidFill>
                            <a:schemeClr val="tx1"/>
                          </a:solidFill>
                        </a:rPr>
                        <a:t>GLD</a:t>
                      </a:r>
                    </a:p>
                  </a:txBody>
                  <a:tcPr/>
                </a:tc>
                <a:tc>
                  <a:txBody>
                    <a:bodyPr/>
                    <a:lstStyle/>
                    <a:p>
                      <a:pPr algn="ctr"/>
                      <a:r>
                        <a:rPr lang="en-GB" sz="1400" dirty="0"/>
                        <a:t>13</a:t>
                      </a:r>
                    </a:p>
                  </a:txBody>
                  <a:tcPr/>
                </a:tc>
                <a:tc>
                  <a:txBody>
                    <a:bodyPr/>
                    <a:lstStyle/>
                    <a:p>
                      <a:pPr algn="ctr"/>
                      <a:r>
                        <a:rPr lang="en-GB" sz="1400" dirty="0"/>
                        <a:t>15</a:t>
                      </a:r>
                    </a:p>
                  </a:txBody>
                  <a:tcPr/>
                </a:tc>
                <a:tc>
                  <a:txBody>
                    <a:bodyPr/>
                    <a:lstStyle/>
                    <a:p>
                      <a:pPr algn="ctr"/>
                      <a:r>
                        <a:rPr lang="en-GB" sz="1400" dirty="0"/>
                        <a:t>19</a:t>
                      </a:r>
                    </a:p>
                  </a:txBody>
                  <a:tcPr/>
                </a:tc>
                <a:extLst>
                  <a:ext uri="{0D108BD9-81ED-4DB2-BD59-A6C34878D82A}">
                    <a16:rowId xmlns:a16="http://schemas.microsoft.com/office/drawing/2014/main" val="10005"/>
                  </a:ext>
                </a:extLst>
              </a:tr>
              <a:tr h="380405">
                <a:tc>
                  <a:txBody>
                    <a:bodyPr/>
                    <a:lstStyle/>
                    <a:p>
                      <a:pPr algn="ctr"/>
                      <a:r>
                        <a:rPr lang="en-GB" sz="1400" b="0" dirty="0">
                          <a:solidFill>
                            <a:schemeClr val="tx1"/>
                          </a:solidFill>
                        </a:rPr>
                        <a:t>PMED</a:t>
                      </a:r>
                    </a:p>
                  </a:txBody>
                  <a:tcPr/>
                </a:tc>
                <a:tc>
                  <a:txBody>
                    <a:bodyPr/>
                    <a:lstStyle/>
                    <a:p>
                      <a:pPr algn="ctr"/>
                      <a:r>
                        <a:rPr lang="en-GB" sz="1400" dirty="0"/>
                        <a:t>19</a:t>
                      </a:r>
                    </a:p>
                  </a:txBody>
                  <a:tcPr/>
                </a:tc>
                <a:tc>
                  <a:txBody>
                    <a:bodyPr/>
                    <a:lstStyle/>
                    <a:p>
                      <a:pPr algn="ctr"/>
                      <a:r>
                        <a:rPr lang="en-GB" sz="1400" dirty="0"/>
                        <a:t>16</a:t>
                      </a:r>
                    </a:p>
                  </a:txBody>
                  <a:tcPr/>
                </a:tc>
                <a:tc>
                  <a:txBody>
                    <a:bodyPr/>
                    <a:lstStyle/>
                    <a:p>
                      <a:pPr algn="ctr"/>
                      <a:r>
                        <a:rPr lang="en-GB" sz="1400" dirty="0"/>
                        <a:t>14</a:t>
                      </a:r>
                    </a:p>
                  </a:txBody>
                  <a:tcPr/>
                </a:tc>
                <a:extLst>
                  <a:ext uri="{0D108BD9-81ED-4DB2-BD59-A6C34878D82A}">
                    <a16:rowId xmlns:a16="http://schemas.microsoft.com/office/drawing/2014/main" val="10006"/>
                  </a:ext>
                </a:extLst>
              </a:tr>
              <a:tr h="380405">
                <a:tc>
                  <a:txBody>
                    <a:bodyPr/>
                    <a:lstStyle/>
                    <a:p>
                      <a:pPr algn="ctr"/>
                      <a:r>
                        <a:rPr lang="en-GB" sz="1400" b="0" dirty="0">
                          <a:solidFill>
                            <a:schemeClr val="tx1"/>
                          </a:solidFill>
                        </a:rPr>
                        <a:t>GGD</a:t>
                      </a:r>
                    </a:p>
                  </a:txBody>
                  <a:tcPr/>
                </a:tc>
                <a:tc>
                  <a:txBody>
                    <a:bodyPr/>
                    <a:lstStyle/>
                    <a:p>
                      <a:pPr algn="ctr"/>
                      <a:r>
                        <a:rPr lang="en-GB" sz="1400" dirty="0"/>
                        <a:t>1</a:t>
                      </a:r>
                    </a:p>
                  </a:txBody>
                  <a:tcPr/>
                </a:tc>
                <a:tc>
                  <a:txBody>
                    <a:bodyPr/>
                    <a:lstStyle/>
                    <a:p>
                      <a:pPr algn="ctr"/>
                      <a:r>
                        <a:rPr lang="en-GB" sz="1400" dirty="0"/>
                        <a:t>1</a:t>
                      </a:r>
                    </a:p>
                  </a:txBody>
                  <a:tcPr/>
                </a:tc>
                <a:tc>
                  <a:txBody>
                    <a:bodyPr/>
                    <a:lstStyle/>
                    <a:p>
                      <a:pPr algn="ctr"/>
                      <a:r>
                        <a:rPr lang="en-GB" sz="1400" dirty="0"/>
                        <a:t>1</a:t>
                      </a:r>
                    </a:p>
                  </a:txBody>
                  <a:tcPr/>
                </a:tc>
                <a:extLst>
                  <a:ext uri="{0D108BD9-81ED-4DB2-BD59-A6C34878D82A}">
                    <a16:rowId xmlns:a16="http://schemas.microsoft.com/office/drawing/2014/main" val="10007"/>
                  </a:ext>
                </a:extLst>
              </a:tr>
            </a:tbl>
          </a:graphicData>
        </a:graphic>
      </p:graphicFrame>
      <p:sp>
        <p:nvSpPr>
          <p:cNvPr id="16" name="The range of additional needs and ability makes the school unique in Wales. Ysgol y Deri caters for a very wide and diverse population of students both in terms of primary and co-morbid identified needs and student abilities. Almost half of the pupils have a diagnosis of ASD. The ability of our pupils ranges from Routes for Learning groups to A-level students who may attend universities. The chart at the bottom of the table details the range of levels for the national priorities of literacy and numeracy."/>
          <p:cNvSpPr/>
          <p:nvPr/>
        </p:nvSpPr>
        <p:spPr>
          <a:xfrm>
            <a:off x="429137" y="8249420"/>
            <a:ext cx="12146526" cy="133369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spcBef>
                <a:spcPts val="2800"/>
              </a:spcBef>
              <a:defRPr sz="1600"/>
            </a:pPr>
            <a:r>
              <a:rPr sz="1600" b="1" dirty="0">
                <a:solidFill>
                  <a:srgbClr val="8ABE5E">
                    <a:hueOff val="1971429"/>
                    <a:satOff val="-6114"/>
                    <a:lumOff val="-25490"/>
                  </a:srgbClr>
                </a:solidFill>
                <a:latin typeface="Avenir Next"/>
                <a:ea typeface="Avenir Next"/>
                <a:cs typeface="Avenir Next"/>
                <a:sym typeface="Avenir Next"/>
              </a:rPr>
              <a:t>The range of additional needs and ability makes the school unique in Wales.</a:t>
            </a:r>
            <a:r>
              <a:rPr sz="1600" dirty="0"/>
              <a:t> </a:t>
            </a:r>
            <a:r>
              <a:rPr lang="en-GB" sz="1600" dirty="0"/>
              <a:t>Riverbank </a:t>
            </a:r>
            <a:r>
              <a:rPr sz="1600" dirty="0"/>
              <a:t>caters for a very wide and diverse population</a:t>
            </a:r>
            <a:r>
              <a:rPr lang="en-GB" sz="1600" dirty="0"/>
              <a:t>, however the most common primary diagnosis is global learning delay (GLD), closely followed by speech, language and communication difficulties(SLCD), severe learning difficulties (SLD) and physical/mental difficulties (PMED). The number of pupils with a diagnosis for either PMED or SLD has decreased over the last three years, whereas the number of pupils with a diagnosis for either GLD or SLCD has steadily increased. Many of our pupils have complex profiles with comorbidity for additional learning needs outside of their primary diagnosis. </a:t>
            </a:r>
          </a:p>
        </p:txBody>
      </p:sp>
      <p:graphicFrame>
        <p:nvGraphicFramePr>
          <p:cNvPr id="2" name="Chart 1"/>
          <p:cNvGraphicFramePr/>
          <p:nvPr>
            <p:extLst>
              <p:ext uri="{D42A27DB-BD31-4B8C-83A1-F6EECF244321}">
                <p14:modId xmlns:p14="http://schemas.microsoft.com/office/powerpoint/2010/main" val="3451139948"/>
              </p:ext>
            </p:extLst>
          </p:nvPr>
        </p:nvGraphicFramePr>
        <p:xfrm>
          <a:off x="1676400" y="1918944"/>
          <a:ext cx="9639300" cy="305540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29805502"/>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Learners’ progress in literacy is good.  Oracy progress has continued to fall behind the other strands after it peaked in 2014/15.  Oracy is a focus in the thematic planning for Autumn 2017 and opportunities and strategies to improve skills have been established e.g. Talkabout. Progress in Reading and Writing remains good. The introduction of ‘The Handwriting Motorway’ in Primary has contributed to the percentage gain over the previous year, which was in itself, a huge improvement from 2014-15. This data covers 3-14 and the Teal pathway group in 14-19."/>
          <p:cNvSpPr/>
          <p:nvPr/>
        </p:nvSpPr>
        <p:spPr>
          <a:xfrm>
            <a:off x="446993" y="7608337"/>
            <a:ext cx="12146526" cy="841256"/>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just">
              <a:spcBef>
                <a:spcPts val="2800"/>
              </a:spcBef>
              <a:defRPr sz="1600"/>
            </a:pPr>
            <a:r>
              <a:rPr lang="en-GB" sz="1600" b="1" dirty="0">
                <a:solidFill>
                  <a:srgbClr val="8ABE5E">
                    <a:hueOff val="1971429"/>
                    <a:satOff val="-6114"/>
                    <a:lumOff val="-25490"/>
                  </a:srgbClr>
                </a:solidFill>
                <a:latin typeface="Avenir Next"/>
                <a:ea typeface="Avenir Next"/>
                <a:cs typeface="Avenir Next"/>
                <a:sym typeface="Avenir Next"/>
              </a:rPr>
              <a:t>This year the student council have met more than double the amount of times they did the previous year.</a:t>
            </a:r>
            <a:r>
              <a:rPr lang="en-GB" sz="1600" dirty="0"/>
              <a:t>  The profile of our council has been enhanced this year in pursuit of promoting the rights of the child. They have had influence on a number of different aspects of school life, some of which have been outlined above. </a:t>
            </a:r>
          </a:p>
        </p:txBody>
      </p:sp>
      <p:sp>
        <p:nvSpPr>
          <p:cNvPr id="260" name="Learners progress / literacy"/>
          <p:cNvSpPr/>
          <p:nvPr/>
        </p:nvSpPr>
        <p:spPr>
          <a:xfrm>
            <a:off x="118753" y="201881"/>
            <a:ext cx="9544050" cy="850542"/>
          </a:xfrm>
          <a:prstGeom prst="rect">
            <a:avLst/>
          </a:prstGeom>
          <a:solidFill>
            <a:schemeClr val="accent3">
              <a:lumMod val="60000"/>
              <a:lumOff val="40000"/>
            </a:schemeClr>
          </a:solidFill>
          <a:ln w="12700">
            <a:miter lim="400000"/>
          </a:ln>
          <a:extLst>
            <a:ext uri="{C572A759-6A51-4108-AA02-DFA0A04FC94B}">
              <ma14:wrappingTextBoxFlag xmlns="" xmlns:ma14="http://schemas.microsoft.com/office/mac/drawingml/2011/main" val="1"/>
            </a:ext>
          </a:extLst>
        </p:spPr>
        <p:txBody>
          <a:bodyPr lIns="50800" tIns="50800" rIns="50800" bIns="50800" anchor="b">
            <a:noAutofit/>
          </a:bodyPr>
          <a:lstStyle/>
          <a:p>
            <a:pPr algn="ctr">
              <a:lnSpc>
                <a:spcPct val="80000"/>
              </a:lnSpc>
              <a:spcBef>
                <a:spcPts val="0"/>
              </a:spcBef>
              <a:defRPr sz="2800" cap="all">
                <a:solidFill>
                  <a:srgbClr val="FFFFFF"/>
                </a:solidFill>
                <a:latin typeface="+mn-lt"/>
                <a:ea typeface="+mn-ea"/>
                <a:cs typeface="+mn-cs"/>
                <a:sym typeface="DIN Condensed"/>
              </a:defRPr>
            </a:pPr>
            <a:r>
              <a:rPr lang="en-GB" sz="4000" cap="all" dirty="0">
                <a:solidFill>
                  <a:srgbClr val="FFFFFF"/>
                </a:solidFill>
                <a:latin typeface="DIN Condensed"/>
                <a:ea typeface="+mn-ea"/>
                <a:cs typeface="+mn-cs"/>
                <a:sym typeface="DIN Condensed"/>
              </a:rPr>
              <a:t>Pupil voice – Student Council</a:t>
            </a:r>
            <a:endParaRPr sz="4000" cap="all" dirty="0">
              <a:solidFill>
                <a:srgbClr val="FFFFFF"/>
              </a:solidFill>
              <a:latin typeface="DIN Condensed"/>
              <a:ea typeface="+mn-ea"/>
              <a:cs typeface="+mn-cs"/>
              <a:sym typeface="DIN Condensed"/>
            </a:endParaRPr>
          </a:p>
        </p:txBody>
      </p:sp>
      <p:sp>
        <p:nvSpPr>
          <p:cNvPr id="3" name="Slide Number Placeholder 2"/>
          <p:cNvSpPr>
            <a:spLocks noGrp="1"/>
          </p:cNvSpPr>
          <p:nvPr>
            <p:ph type="sldNum" sz="quarter" idx="2"/>
          </p:nvPr>
        </p:nvSpPr>
        <p:spPr>
          <a:xfrm>
            <a:off x="12390070" y="203200"/>
            <a:ext cx="406897" cy="457200"/>
          </a:xfrm>
        </p:spPr>
        <p:txBody>
          <a:bodyPr/>
          <a:lstStyle/>
          <a:p>
            <a:fld id="{86CB4B4D-7CA3-9044-876B-883B54F8677D}" type="slidenum">
              <a:rPr lang="en-GB" smtClean="0"/>
              <a:pPr/>
              <a:t>60</a:t>
            </a:fld>
            <a:endParaRPr lang="en-GB" dirty="0"/>
          </a:p>
        </p:txBody>
      </p:sp>
      <p:sp>
        <p:nvSpPr>
          <p:cNvPr id="9" name="Connecting Steps (B2) Average Literacy Progress"/>
          <p:cNvSpPr/>
          <p:nvPr/>
        </p:nvSpPr>
        <p:spPr>
          <a:xfrm>
            <a:off x="8861300" y="1740970"/>
            <a:ext cx="1314462" cy="31803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r>
              <a:rPr lang="en-GB" sz="1400" dirty="0"/>
              <a:t>Meetings Held</a:t>
            </a:r>
            <a:endParaRPr sz="1400" dirty="0"/>
          </a:p>
        </p:txBody>
      </p:sp>
      <p:graphicFrame>
        <p:nvGraphicFramePr>
          <p:cNvPr id="4" name="Table 3"/>
          <p:cNvGraphicFramePr>
            <a:graphicFrameLocks noGrp="1"/>
          </p:cNvGraphicFramePr>
          <p:nvPr>
            <p:extLst>
              <p:ext uri="{D42A27DB-BD31-4B8C-83A1-F6EECF244321}">
                <p14:modId xmlns:p14="http://schemas.microsoft.com/office/powerpoint/2010/main" val="631200952"/>
              </p:ext>
            </p:extLst>
          </p:nvPr>
        </p:nvGraphicFramePr>
        <p:xfrm>
          <a:off x="446993" y="1765737"/>
          <a:ext cx="6334808" cy="4357280"/>
        </p:xfrm>
        <a:graphic>
          <a:graphicData uri="http://schemas.openxmlformats.org/drawingml/2006/table">
            <a:tbl>
              <a:tblPr firstRow="1" bandRow="1">
                <a:tableStyleId>{69C7853C-536D-4A76-A0AE-DD22124D55A5}</a:tableStyleId>
              </a:tblPr>
              <a:tblGrid>
                <a:gridCol w="6334808">
                  <a:extLst>
                    <a:ext uri="{9D8B030D-6E8A-4147-A177-3AD203B41FA5}">
                      <a16:colId xmlns:a16="http://schemas.microsoft.com/office/drawing/2014/main" val="20000"/>
                    </a:ext>
                  </a:extLst>
                </a:gridCol>
              </a:tblGrid>
              <a:tr h="325750">
                <a:tc>
                  <a:txBody>
                    <a:bodyPr/>
                    <a:lstStyle/>
                    <a:p>
                      <a:pPr algn="ctr"/>
                      <a:r>
                        <a:rPr lang="en-GB" sz="1600" dirty="0"/>
                        <a:t>Sample</a:t>
                      </a:r>
                      <a:r>
                        <a:rPr lang="en-GB" sz="1600" baseline="0" dirty="0"/>
                        <a:t> of agenda items that the council have influenced</a:t>
                      </a:r>
                    </a:p>
                    <a:p>
                      <a:pPr algn="ctr"/>
                      <a:r>
                        <a:rPr lang="en-GB" sz="1600" baseline="0" dirty="0"/>
                        <a:t>2018-19</a:t>
                      </a:r>
                      <a:endParaRPr lang="en-GB" sz="1600" dirty="0"/>
                    </a:p>
                  </a:txBody>
                  <a:tcPr/>
                </a:tc>
                <a:extLst>
                  <a:ext uri="{0D108BD9-81ED-4DB2-BD59-A6C34878D82A}">
                    <a16:rowId xmlns:a16="http://schemas.microsoft.com/office/drawing/2014/main" val="10000"/>
                  </a:ext>
                </a:extLst>
              </a:tr>
              <a:tr h="387087">
                <a:tc>
                  <a:txBody>
                    <a:bodyPr/>
                    <a:lstStyle/>
                    <a:p>
                      <a:pPr algn="l">
                        <a:lnSpc>
                          <a:spcPct val="115000"/>
                        </a:lnSpc>
                        <a:spcAft>
                          <a:spcPts val="0"/>
                        </a:spcAft>
                      </a:pPr>
                      <a:r>
                        <a:rPr lang="en-GB" sz="1400" dirty="0">
                          <a:effectLst/>
                          <a:latin typeface="Calibri"/>
                          <a:ea typeface="Calibri"/>
                          <a:cs typeface="Times New Roman"/>
                        </a:rPr>
                        <a:t>Staff new appointments</a:t>
                      </a:r>
                    </a:p>
                  </a:txBody>
                  <a:tcPr marL="68580" marR="68580" marT="0" marB="0"/>
                </a:tc>
                <a:extLst>
                  <a:ext uri="{0D108BD9-81ED-4DB2-BD59-A6C34878D82A}">
                    <a16:rowId xmlns:a16="http://schemas.microsoft.com/office/drawing/2014/main" val="10001"/>
                  </a:ext>
                </a:extLst>
              </a:tr>
              <a:tr h="387087">
                <a:tc>
                  <a:txBody>
                    <a:bodyPr/>
                    <a:lstStyle/>
                    <a:p>
                      <a:pPr algn="l">
                        <a:lnSpc>
                          <a:spcPct val="115000"/>
                        </a:lnSpc>
                        <a:spcAft>
                          <a:spcPts val="0"/>
                        </a:spcAft>
                      </a:pPr>
                      <a:r>
                        <a:rPr lang="en-GB" sz="1400" dirty="0">
                          <a:effectLst/>
                          <a:latin typeface="Calibri"/>
                          <a:ea typeface="Calibri"/>
                          <a:cs typeface="Times New Roman"/>
                        </a:rPr>
                        <a:t>Appointment of new Executive Head teacher</a:t>
                      </a:r>
                    </a:p>
                  </a:txBody>
                  <a:tcPr marL="68580" marR="68580" marT="0" marB="0"/>
                </a:tc>
                <a:extLst>
                  <a:ext uri="{0D108BD9-81ED-4DB2-BD59-A6C34878D82A}">
                    <a16:rowId xmlns:a16="http://schemas.microsoft.com/office/drawing/2014/main" val="10002"/>
                  </a:ext>
                </a:extLst>
              </a:tr>
              <a:tr h="387087">
                <a:tc>
                  <a:txBody>
                    <a:bodyPr/>
                    <a:lstStyle/>
                    <a:p>
                      <a:pPr algn="l">
                        <a:lnSpc>
                          <a:spcPct val="115000"/>
                        </a:lnSpc>
                        <a:spcAft>
                          <a:spcPts val="0"/>
                        </a:spcAft>
                      </a:pPr>
                      <a:r>
                        <a:rPr lang="en-GB" sz="1400" dirty="0">
                          <a:effectLst/>
                          <a:latin typeface="Calibri"/>
                          <a:ea typeface="Calibri"/>
                          <a:cs typeface="Times New Roman"/>
                        </a:rPr>
                        <a:t>Design of the new build</a:t>
                      </a:r>
                    </a:p>
                  </a:txBody>
                  <a:tcPr marL="68580" marR="68580" marT="0" marB="0"/>
                </a:tc>
                <a:extLst>
                  <a:ext uri="{0D108BD9-81ED-4DB2-BD59-A6C34878D82A}">
                    <a16:rowId xmlns:a16="http://schemas.microsoft.com/office/drawing/2014/main" val="10003"/>
                  </a:ext>
                </a:extLst>
              </a:tr>
              <a:tr h="387087">
                <a:tc>
                  <a:txBody>
                    <a:bodyPr/>
                    <a:lstStyle/>
                    <a:p>
                      <a:pPr algn="l">
                        <a:lnSpc>
                          <a:spcPct val="115000"/>
                        </a:lnSpc>
                        <a:spcAft>
                          <a:spcPts val="0"/>
                        </a:spcAft>
                      </a:pPr>
                      <a:r>
                        <a:rPr lang="en-GB" sz="1400" dirty="0">
                          <a:effectLst/>
                          <a:latin typeface="Calibri"/>
                          <a:ea typeface="Calibri"/>
                          <a:cs typeface="Times New Roman"/>
                        </a:rPr>
                        <a:t>Purple Mash</a:t>
                      </a:r>
                      <a:r>
                        <a:rPr lang="en-GB" sz="1400" baseline="0" dirty="0">
                          <a:effectLst/>
                          <a:latin typeface="Calibri"/>
                          <a:ea typeface="Calibri"/>
                          <a:cs typeface="Times New Roman"/>
                        </a:rPr>
                        <a:t> (DCF) project</a:t>
                      </a:r>
                      <a:endParaRPr lang="en-GB" sz="1400" dirty="0">
                        <a:effectLst/>
                        <a:latin typeface="Calibri"/>
                        <a:ea typeface="Calibri"/>
                        <a:cs typeface="Times New Roman"/>
                      </a:endParaRPr>
                    </a:p>
                  </a:txBody>
                  <a:tcPr marL="68580" marR="68580" marT="0" marB="0"/>
                </a:tc>
                <a:extLst>
                  <a:ext uri="{0D108BD9-81ED-4DB2-BD59-A6C34878D82A}">
                    <a16:rowId xmlns:a16="http://schemas.microsoft.com/office/drawing/2014/main" val="10004"/>
                  </a:ext>
                </a:extLst>
              </a:tr>
              <a:tr h="387087">
                <a:tc>
                  <a:txBody>
                    <a:bodyPr/>
                    <a:lstStyle/>
                    <a:p>
                      <a:pPr algn="l">
                        <a:lnSpc>
                          <a:spcPct val="115000"/>
                        </a:lnSpc>
                        <a:spcAft>
                          <a:spcPts val="0"/>
                        </a:spcAft>
                      </a:pPr>
                      <a:r>
                        <a:rPr lang="en-GB" sz="1400" dirty="0">
                          <a:effectLst/>
                          <a:latin typeface="Calibri"/>
                          <a:ea typeface="Calibri"/>
                          <a:cs typeface="Times New Roman"/>
                        </a:rPr>
                        <a:t>Outside area</a:t>
                      </a:r>
                    </a:p>
                  </a:txBody>
                  <a:tcPr marL="68580" marR="68580" marT="0" marB="0"/>
                </a:tc>
                <a:extLst>
                  <a:ext uri="{0D108BD9-81ED-4DB2-BD59-A6C34878D82A}">
                    <a16:rowId xmlns:a16="http://schemas.microsoft.com/office/drawing/2014/main" val="10005"/>
                  </a:ext>
                </a:extLst>
              </a:tr>
              <a:tr h="387087">
                <a:tc>
                  <a:txBody>
                    <a:bodyPr/>
                    <a:lstStyle/>
                    <a:p>
                      <a:pPr algn="l">
                        <a:lnSpc>
                          <a:spcPct val="115000"/>
                        </a:lnSpc>
                        <a:spcAft>
                          <a:spcPts val="0"/>
                        </a:spcAft>
                      </a:pPr>
                      <a:r>
                        <a:rPr lang="en-GB" sz="1400" dirty="0">
                          <a:effectLst/>
                          <a:latin typeface="Calibri"/>
                          <a:ea typeface="Calibri"/>
                          <a:cs typeface="Times New Roman"/>
                        </a:rPr>
                        <a:t>What to spend the £40,000 funding on.</a:t>
                      </a:r>
                    </a:p>
                  </a:txBody>
                  <a:tcPr marL="68580" marR="68580" marT="0" marB="0"/>
                </a:tc>
                <a:extLst>
                  <a:ext uri="{0D108BD9-81ED-4DB2-BD59-A6C34878D82A}">
                    <a16:rowId xmlns:a16="http://schemas.microsoft.com/office/drawing/2014/main" val="10006"/>
                  </a:ext>
                </a:extLst>
              </a:tr>
              <a:tr h="387087">
                <a:tc>
                  <a:txBody>
                    <a:bodyPr/>
                    <a:lstStyle/>
                    <a:p>
                      <a:pPr algn="l">
                        <a:lnSpc>
                          <a:spcPct val="115000"/>
                        </a:lnSpc>
                        <a:spcAft>
                          <a:spcPts val="0"/>
                        </a:spcAft>
                      </a:pPr>
                      <a:r>
                        <a:rPr lang="en-GB" sz="1400" dirty="0">
                          <a:effectLst/>
                          <a:latin typeface="Calibri"/>
                          <a:ea typeface="Calibri"/>
                          <a:cs typeface="Times New Roman"/>
                        </a:rPr>
                        <a:t>Decorating of the ‘time out’ room. It became a beach room.</a:t>
                      </a:r>
                    </a:p>
                  </a:txBody>
                  <a:tcPr marL="68580" marR="68580" marT="0" marB="0"/>
                </a:tc>
                <a:extLst>
                  <a:ext uri="{0D108BD9-81ED-4DB2-BD59-A6C34878D82A}">
                    <a16:rowId xmlns:a16="http://schemas.microsoft.com/office/drawing/2014/main" val="10007"/>
                  </a:ext>
                </a:extLst>
              </a:tr>
              <a:tr h="387087">
                <a:tc>
                  <a:txBody>
                    <a:bodyPr/>
                    <a:lstStyle/>
                    <a:p>
                      <a:pPr algn="l">
                        <a:lnSpc>
                          <a:spcPct val="115000"/>
                        </a:lnSpc>
                        <a:spcAft>
                          <a:spcPts val="0"/>
                        </a:spcAft>
                      </a:pPr>
                      <a:r>
                        <a:rPr lang="en-GB" sz="1400" dirty="0">
                          <a:effectLst/>
                          <a:latin typeface="Calibri"/>
                          <a:ea typeface="Calibri"/>
                          <a:cs typeface="Times New Roman"/>
                        </a:rPr>
                        <a:t>Involvement in the planning of school fair. </a:t>
                      </a:r>
                    </a:p>
                  </a:txBody>
                  <a:tcPr marL="68580" marR="68580" marT="0" marB="0"/>
                </a:tc>
                <a:extLst>
                  <a:ext uri="{0D108BD9-81ED-4DB2-BD59-A6C34878D82A}">
                    <a16:rowId xmlns:a16="http://schemas.microsoft.com/office/drawing/2014/main" val="10008"/>
                  </a:ext>
                </a:extLst>
              </a:tr>
              <a:tr h="387087">
                <a:tc>
                  <a:txBody>
                    <a:bodyPr/>
                    <a:lstStyle/>
                    <a:p>
                      <a:pPr algn="l">
                        <a:lnSpc>
                          <a:spcPct val="115000"/>
                        </a:lnSpc>
                        <a:spcAft>
                          <a:spcPts val="0"/>
                        </a:spcAft>
                      </a:pPr>
                      <a:r>
                        <a:rPr lang="en-GB" sz="1400" dirty="0">
                          <a:effectLst/>
                          <a:latin typeface="Calibri"/>
                          <a:ea typeface="Calibri"/>
                          <a:cs typeface="Times New Roman"/>
                        </a:rPr>
                        <a:t>Pupils rights.</a:t>
                      </a:r>
                    </a:p>
                  </a:txBody>
                  <a:tcPr marL="68580" marR="68580" marT="0" marB="0"/>
                </a:tc>
                <a:extLst>
                  <a:ext uri="{0D108BD9-81ED-4DB2-BD59-A6C34878D82A}">
                    <a16:rowId xmlns:a16="http://schemas.microsoft.com/office/drawing/2014/main" val="10009"/>
                  </a:ext>
                </a:extLst>
              </a:tr>
              <a:tr h="387087">
                <a:tc>
                  <a:txBody>
                    <a:bodyPr/>
                    <a:lstStyle/>
                    <a:p>
                      <a:pPr algn="l">
                        <a:lnSpc>
                          <a:spcPct val="115000"/>
                        </a:lnSpc>
                        <a:spcAft>
                          <a:spcPts val="0"/>
                        </a:spcAft>
                      </a:pPr>
                      <a:r>
                        <a:rPr lang="en-GB" sz="1400" dirty="0">
                          <a:effectLst/>
                          <a:latin typeface="Calibri"/>
                          <a:ea typeface="Calibri"/>
                          <a:cs typeface="Times New Roman"/>
                        </a:rPr>
                        <a:t>Transition programme. </a:t>
                      </a:r>
                    </a:p>
                  </a:txBody>
                  <a:tcPr marL="68580" marR="68580" marT="0" marB="0"/>
                </a:tc>
                <a:extLst>
                  <a:ext uri="{0D108BD9-81ED-4DB2-BD59-A6C34878D82A}">
                    <a16:rowId xmlns:a16="http://schemas.microsoft.com/office/drawing/2014/main" val="10010"/>
                  </a:ext>
                </a:extLst>
              </a:tr>
            </a:tbl>
          </a:graphicData>
        </a:graphic>
      </p:graphicFrame>
      <p:graphicFrame>
        <p:nvGraphicFramePr>
          <p:cNvPr id="10" name="Chart 9"/>
          <p:cNvGraphicFramePr/>
          <p:nvPr>
            <p:extLst>
              <p:ext uri="{D42A27DB-BD31-4B8C-83A1-F6EECF244321}">
                <p14:modId xmlns:p14="http://schemas.microsoft.com/office/powerpoint/2010/main" val="769421761"/>
              </p:ext>
            </p:extLst>
          </p:nvPr>
        </p:nvGraphicFramePr>
        <p:xfrm>
          <a:off x="7094483" y="2270234"/>
          <a:ext cx="5295587" cy="337382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41769297"/>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Learners’ progress in literacy is good.  Oracy progress has continued to fall behind the other strands after it peaked in 2014/15.  Oracy is a focus in the thematic planning for Autumn 2017 and opportunities and strategies to improve skills have been established e.g. Talkabout. Progress in Reading and Writing remains good. The introduction of ‘The Handwriting Motorway’ in Primary has contributed to the percentage gain over the previous year, which was in itself, a huge improvement from 2014-15. This data covers 3-14 and the Teal pathway group in 14-19."/>
          <p:cNvSpPr/>
          <p:nvPr/>
        </p:nvSpPr>
        <p:spPr>
          <a:xfrm>
            <a:off x="446993" y="7485227"/>
            <a:ext cx="12146526" cy="108747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just">
              <a:spcBef>
                <a:spcPts val="2800"/>
              </a:spcBef>
              <a:defRPr sz="1600"/>
            </a:pPr>
            <a:r>
              <a:rPr lang="en-GB" sz="1600" b="1" dirty="0">
                <a:solidFill>
                  <a:srgbClr val="8ABE5E">
                    <a:hueOff val="1971429"/>
                    <a:satOff val="-6114"/>
                    <a:lumOff val="-25490"/>
                  </a:srgbClr>
                </a:solidFill>
                <a:latin typeface="Avenir Next"/>
                <a:ea typeface="Avenir Next"/>
                <a:cs typeface="Avenir Next"/>
                <a:sym typeface="Avenir Next"/>
              </a:rPr>
              <a:t>100% of the pupils questioned stated that they feel ‘safe’ at school which is excellent.</a:t>
            </a:r>
            <a:r>
              <a:rPr lang="en-GB" sz="1600" dirty="0"/>
              <a:t>  During a recent survey as part of our RRSA action plan promoting the rights of the child, 100% of the pupil sample also insisted that they like the way adults within the school treated them and they felt listened to. </a:t>
            </a:r>
            <a:r>
              <a:rPr lang="en-GB" sz="1600" dirty="0" err="1"/>
              <a:t>Dissapointingly</a:t>
            </a:r>
            <a:r>
              <a:rPr lang="en-GB" sz="1600" dirty="0"/>
              <a:t>, less than 40% of the sample felt that they were able to provide help for the local community and the wider world. Therefore, international links and community liaison will be written into next years SIP. </a:t>
            </a:r>
          </a:p>
        </p:txBody>
      </p:sp>
      <p:sp>
        <p:nvSpPr>
          <p:cNvPr id="260" name="Learners progress / literacy"/>
          <p:cNvSpPr/>
          <p:nvPr/>
        </p:nvSpPr>
        <p:spPr>
          <a:xfrm>
            <a:off x="118753" y="201881"/>
            <a:ext cx="9544050" cy="850542"/>
          </a:xfrm>
          <a:prstGeom prst="rect">
            <a:avLst/>
          </a:prstGeom>
          <a:solidFill>
            <a:schemeClr val="accent3">
              <a:lumMod val="60000"/>
              <a:lumOff val="40000"/>
            </a:schemeClr>
          </a:solidFill>
          <a:ln w="12700">
            <a:miter lim="400000"/>
          </a:ln>
          <a:extLst>
            <a:ext uri="{C572A759-6A51-4108-AA02-DFA0A04FC94B}">
              <ma14:wrappingTextBoxFlag xmlns="" xmlns:ma14="http://schemas.microsoft.com/office/mac/drawingml/2011/main" val="1"/>
            </a:ext>
          </a:extLst>
        </p:spPr>
        <p:txBody>
          <a:bodyPr lIns="50800" tIns="50800" rIns="50800" bIns="50800" anchor="b">
            <a:noAutofit/>
          </a:bodyPr>
          <a:lstStyle/>
          <a:p>
            <a:pPr algn="ctr">
              <a:lnSpc>
                <a:spcPct val="80000"/>
              </a:lnSpc>
              <a:spcBef>
                <a:spcPts val="0"/>
              </a:spcBef>
              <a:defRPr sz="2800" cap="all">
                <a:solidFill>
                  <a:srgbClr val="FFFFFF"/>
                </a:solidFill>
                <a:latin typeface="+mn-lt"/>
                <a:ea typeface="+mn-ea"/>
                <a:cs typeface="+mn-cs"/>
                <a:sym typeface="DIN Condensed"/>
              </a:defRPr>
            </a:pPr>
            <a:r>
              <a:rPr lang="en-GB" sz="4000" cap="all" dirty="0">
                <a:solidFill>
                  <a:srgbClr val="FFFFFF"/>
                </a:solidFill>
                <a:latin typeface="DIN Condensed"/>
                <a:ea typeface="+mn-ea"/>
                <a:cs typeface="+mn-cs"/>
                <a:sym typeface="DIN Condensed"/>
              </a:rPr>
              <a:t>Listening to Learners- rights</a:t>
            </a:r>
            <a:endParaRPr sz="4000" cap="all" dirty="0">
              <a:solidFill>
                <a:srgbClr val="FFFFFF"/>
              </a:solidFill>
              <a:latin typeface="DIN Condensed"/>
              <a:ea typeface="+mn-ea"/>
              <a:cs typeface="+mn-cs"/>
              <a:sym typeface="DIN Condensed"/>
            </a:endParaRPr>
          </a:p>
        </p:txBody>
      </p:sp>
      <p:sp>
        <p:nvSpPr>
          <p:cNvPr id="3" name="Slide Number Placeholder 2"/>
          <p:cNvSpPr>
            <a:spLocks noGrp="1"/>
          </p:cNvSpPr>
          <p:nvPr>
            <p:ph type="sldNum" sz="quarter" idx="2"/>
          </p:nvPr>
        </p:nvSpPr>
        <p:spPr>
          <a:xfrm>
            <a:off x="12390070" y="203200"/>
            <a:ext cx="406897" cy="457200"/>
          </a:xfrm>
        </p:spPr>
        <p:txBody>
          <a:bodyPr/>
          <a:lstStyle/>
          <a:p>
            <a:fld id="{86CB4B4D-7CA3-9044-876B-883B54F8677D}" type="slidenum">
              <a:rPr lang="en-GB" smtClean="0"/>
              <a:pPr/>
              <a:t>61</a:t>
            </a:fld>
            <a:endParaRPr lang="en-GB" dirty="0"/>
          </a:p>
        </p:txBody>
      </p:sp>
      <p:sp>
        <p:nvSpPr>
          <p:cNvPr id="9" name="Connecting Steps (B2) Average Literacy Progress"/>
          <p:cNvSpPr/>
          <p:nvPr/>
        </p:nvSpPr>
        <p:spPr>
          <a:xfrm>
            <a:off x="8861300" y="1740970"/>
            <a:ext cx="1603003" cy="31803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r>
              <a:rPr lang="en-GB" sz="1400" dirty="0"/>
              <a:t>Cases of Bullying</a:t>
            </a:r>
            <a:endParaRPr sz="1400" dirty="0"/>
          </a:p>
        </p:txBody>
      </p:sp>
      <p:graphicFrame>
        <p:nvGraphicFramePr>
          <p:cNvPr id="4" name="Table 3"/>
          <p:cNvGraphicFramePr>
            <a:graphicFrameLocks noGrp="1"/>
          </p:cNvGraphicFramePr>
          <p:nvPr>
            <p:extLst>
              <p:ext uri="{D42A27DB-BD31-4B8C-83A1-F6EECF244321}">
                <p14:modId xmlns:p14="http://schemas.microsoft.com/office/powerpoint/2010/main" val="3427991573"/>
              </p:ext>
            </p:extLst>
          </p:nvPr>
        </p:nvGraphicFramePr>
        <p:xfrm>
          <a:off x="446993" y="1447799"/>
          <a:ext cx="6334808" cy="5288733"/>
        </p:xfrm>
        <a:graphic>
          <a:graphicData uri="http://schemas.openxmlformats.org/drawingml/2006/table">
            <a:tbl>
              <a:tblPr firstRow="1" bandRow="1">
                <a:tableStyleId>{69C7853C-536D-4A76-A0AE-DD22124D55A5}</a:tableStyleId>
              </a:tblPr>
              <a:tblGrid>
                <a:gridCol w="1172259">
                  <a:extLst>
                    <a:ext uri="{9D8B030D-6E8A-4147-A177-3AD203B41FA5}">
                      <a16:colId xmlns:a16="http://schemas.microsoft.com/office/drawing/2014/main" val="20000"/>
                    </a:ext>
                  </a:extLst>
                </a:gridCol>
                <a:gridCol w="5162549">
                  <a:extLst>
                    <a:ext uri="{9D8B030D-6E8A-4147-A177-3AD203B41FA5}">
                      <a16:colId xmlns:a16="http://schemas.microsoft.com/office/drawing/2014/main" val="20001"/>
                    </a:ext>
                  </a:extLst>
                </a:gridCol>
              </a:tblGrid>
              <a:tr h="643689">
                <a:tc gridSpan="2">
                  <a:txBody>
                    <a:bodyPr/>
                    <a:lstStyle/>
                    <a:p>
                      <a:pPr algn="ctr"/>
                      <a:r>
                        <a:rPr lang="en-GB" sz="1800" dirty="0"/>
                        <a:t>Pupil questionnaire on rights of the child</a:t>
                      </a:r>
                    </a:p>
                  </a:txBody>
                  <a:tcPr/>
                </a:tc>
                <a:tc hMerge="1">
                  <a:txBody>
                    <a:bodyPr/>
                    <a:lstStyle/>
                    <a:p>
                      <a:endParaRPr lang="en-GB" dirty="0"/>
                    </a:p>
                  </a:txBody>
                  <a:tcPr/>
                </a:tc>
                <a:extLst>
                  <a:ext uri="{0D108BD9-81ED-4DB2-BD59-A6C34878D82A}">
                    <a16:rowId xmlns:a16="http://schemas.microsoft.com/office/drawing/2014/main" val="10000"/>
                  </a:ext>
                </a:extLst>
              </a:tr>
              <a:tr h="387087">
                <a:tc>
                  <a:txBody>
                    <a:bodyPr/>
                    <a:lstStyle/>
                    <a:p>
                      <a:pPr algn="l">
                        <a:lnSpc>
                          <a:spcPct val="115000"/>
                        </a:lnSpc>
                        <a:spcAft>
                          <a:spcPts val="0"/>
                        </a:spcAft>
                      </a:pPr>
                      <a:r>
                        <a:rPr lang="en-GB" sz="1400" dirty="0">
                          <a:effectLst/>
                          <a:latin typeface="Calibri"/>
                          <a:ea typeface="Calibri"/>
                          <a:cs typeface="Times New Roman"/>
                        </a:rPr>
                        <a:t>Q1</a:t>
                      </a:r>
                    </a:p>
                  </a:txBody>
                  <a:tcPr marL="68580" marR="68580" marT="0" marB="0"/>
                </a:tc>
                <a:tc>
                  <a:txBody>
                    <a:bodyPr/>
                    <a:lstStyle/>
                    <a:p>
                      <a:pPr algn="l">
                        <a:lnSpc>
                          <a:spcPct val="115000"/>
                        </a:lnSpc>
                        <a:spcAft>
                          <a:spcPts val="0"/>
                        </a:spcAft>
                      </a:pPr>
                      <a:r>
                        <a:rPr lang="en-GB" sz="1400">
                          <a:effectLst/>
                          <a:latin typeface="Calibri"/>
                          <a:ea typeface="Calibri"/>
                          <a:cs typeface="Times New Roman"/>
                        </a:rPr>
                        <a:t>I learn about my rights at school</a:t>
                      </a:r>
                    </a:p>
                  </a:txBody>
                  <a:tcPr marL="68580" marR="68580" marT="0" marB="0"/>
                </a:tc>
                <a:extLst>
                  <a:ext uri="{0D108BD9-81ED-4DB2-BD59-A6C34878D82A}">
                    <a16:rowId xmlns:a16="http://schemas.microsoft.com/office/drawing/2014/main" val="10001"/>
                  </a:ext>
                </a:extLst>
              </a:tr>
              <a:tr h="387087">
                <a:tc>
                  <a:txBody>
                    <a:bodyPr/>
                    <a:lstStyle/>
                    <a:p>
                      <a:pPr algn="l">
                        <a:lnSpc>
                          <a:spcPct val="115000"/>
                        </a:lnSpc>
                        <a:spcAft>
                          <a:spcPts val="0"/>
                        </a:spcAft>
                      </a:pPr>
                      <a:r>
                        <a:rPr lang="en-GB" sz="1400">
                          <a:effectLst/>
                          <a:latin typeface="Calibri"/>
                          <a:ea typeface="Calibri"/>
                          <a:cs typeface="Times New Roman"/>
                        </a:rPr>
                        <a:t>Q2</a:t>
                      </a:r>
                    </a:p>
                  </a:txBody>
                  <a:tcPr marL="68580" marR="68580" marT="0" marB="0"/>
                </a:tc>
                <a:tc>
                  <a:txBody>
                    <a:bodyPr/>
                    <a:lstStyle/>
                    <a:p>
                      <a:pPr algn="l">
                        <a:lnSpc>
                          <a:spcPct val="115000"/>
                        </a:lnSpc>
                        <a:spcAft>
                          <a:spcPts val="0"/>
                        </a:spcAft>
                      </a:pPr>
                      <a:r>
                        <a:rPr lang="en-GB" sz="1400" dirty="0">
                          <a:effectLst/>
                          <a:latin typeface="Calibri"/>
                          <a:ea typeface="Calibri"/>
                          <a:cs typeface="Times New Roman"/>
                        </a:rPr>
                        <a:t>I enjoy being at school </a:t>
                      </a:r>
                    </a:p>
                  </a:txBody>
                  <a:tcPr marL="68580" marR="68580" marT="0" marB="0"/>
                </a:tc>
                <a:extLst>
                  <a:ext uri="{0D108BD9-81ED-4DB2-BD59-A6C34878D82A}">
                    <a16:rowId xmlns:a16="http://schemas.microsoft.com/office/drawing/2014/main" val="10002"/>
                  </a:ext>
                </a:extLst>
              </a:tr>
              <a:tr h="387087">
                <a:tc>
                  <a:txBody>
                    <a:bodyPr/>
                    <a:lstStyle/>
                    <a:p>
                      <a:pPr algn="l">
                        <a:lnSpc>
                          <a:spcPct val="115000"/>
                        </a:lnSpc>
                        <a:spcAft>
                          <a:spcPts val="0"/>
                        </a:spcAft>
                      </a:pPr>
                      <a:r>
                        <a:rPr lang="en-GB" sz="1400">
                          <a:effectLst/>
                          <a:latin typeface="Calibri"/>
                          <a:ea typeface="Calibri"/>
                          <a:cs typeface="Times New Roman"/>
                        </a:rPr>
                        <a:t>Q3</a:t>
                      </a:r>
                    </a:p>
                  </a:txBody>
                  <a:tcPr marL="68580" marR="68580" marT="0" marB="0"/>
                </a:tc>
                <a:tc>
                  <a:txBody>
                    <a:bodyPr/>
                    <a:lstStyle/>
                    <a:p>
                      <a:pPr algn="l">
                        <a:lnSpc>
                          <a:spcPct val="115000"/>
                        </a:lnSpc>
                        <a:spcAft>
                          <a:spcPts val="0"/>
                        </a:spcAft>
                      </a:pPr>
                      <a:r>
                        <a:rPr lang="en-GB" sz="1400">
                          <a:effectLst/>
                          <a:latin typeface="Calibri"/>
                          <a:ea typeface="Calibri"/>
                          <a:cs typeface="Times New Roman"/>
                        </a:rPr>
                        <a:t>I feel safe at school</a:t>
                      </a:r>
                    </a:p>
                  </a:txBody>
                  <a:tcPr marL="68580" marR="68580" marT="0" marB="0"/>
                </a:tc>
                <a:extLst>
                  <a:ext uri="{0D108BD9-81ED-4DB2-BD59-A6C34878D82A}">
                    <a16:rowId xmlns:a16="http://schemas.microsoft.com/office/drawing/2014/main" val="10003"/>
                  </a:ext>
                </a:extLst>
              </a:tr>
              <a:tr h="387087">
                <a:tc>
                  <a:txBody>
                    <a:bodyPr/>
                    <a:lstStyle/>
                    <a:p>
                      <a:pPr algn="l">
                        <a:lnSpc>
                          <a:spcPct val="115000"/>
                        </a:lnSpc>
                        <a:spcAft>
                          <a:spcPts val="0"/>
                        </a:spcAft>
                      </a:pPr>
                      <a:r>
                        <a:rPr lang="en-GB" sz="1400">
                          <a:effectLst/>
                          <a:latin typeface="Calibri"/>
                          <a:ea typeface="Calibri"/>
                          <a:cs typeface="Times New Roman"/>
                        </a:rPr>
                        <a:t>Q4</a:t>
                      </a:r>
                    </a:p>
                  </a:txBody>
                  <a:tcPr marL="68580" marR="68580" marT="0" marB="0"/>
                </a:tc>
                <a:tc>
                  <a:txBody>
                    <a:bodyPr/>
                    <a:lstStyle/>
                    <a:p>
                      <a:pPr algn="l">
                        <a:lnSpc>
                          <a:spcPct val="115000"/>
                        </a:lnSpc>
                        <a:spcAft>
                          <a:spcPts val="0"/>
                        </a:spcAft>
                      </a:pPr>
                      <a:r>
                        <a:rPr lang="en-GB" sz="1400" dirty="0">
                          <a:effectLst/>
                          <a:latin typeface="Calibri"/>
                          <a:ea typeface="Calibri"/>
                          <a:cs typeface="Times New Roman"/>
                        </a:rPr>
                        <a:t>I like the way adults in</a:t>
                      </a:r>
                      <a:r>
                        <a:rPr lang="en-GB" sz="1400" baseline="0" dirty="0">
                          <a:effectLst/>
                          <a:latin typeface="Calibri"/>
                          <a:ea typeface="Calibri"/>
                          <a:cs typeface="Times New Roman"/>
                        </a:rPr>
                        <a:t> </a:t>
                      </a:r>
                      <a:r>
                        <a:rPr lang="en-GB" sz="1400" dirty="0">
                          <a:effectLst/>
                          <a:latin typeface="Calibri"/>
                          <a:ea typeface="Calibri"/>
                          <a:cs typeface="Times New Roman"/>
                        </a:rPr>
                        <a:t>school treat me</a:t>
                      </a:r>
                    </a:p>
                  </a:txBody>
                  <a:tcPr marL="68580" marR="68580" marT="0" marB="0"/>
                </a:tc>
                <a:extLst>
                  <a:ext uri="{0D108BD9-81ED-4DB2-BD59-A6C34878D82A}">
                    <a16:rowId xmlns:a16="http://schemas.microsoft.com/office/drawing/2014/main" val="10004"/>
                  </a:ext>
                </a:extLst>
              </a:tr>
              <a:tr h="387087">
                <a:tc>
                  <a:txBody>
                    <a:bodyPr/>
                    <a:lstStyle/>
                    <a:p>
                      <a:pPr algn="l">
                        <a:lnSpc>
                          <a:spcPct val="115000"/>
                        </a:lnSpc>
                        <a:spcAft>
                          <a:spcPts val="0"/>
                        </a:spcAft>
                      </a:pPr>
                      <a:r>
                        <a:rPr lang="en-GB" sz="1400">
                          <a:effectLst/>
                          <a:latin typeface="Calibri"/>
                          <a:ea typeface="Calibri"/>
                          <a:cs typeface="Times New Roman"/>
                        </a:rPr>
                        <a:t>Q5</a:t>
                      </a:r>
                    </a:p>
                  </a:txBody>
                  <a:tcPr marL="68580" marR="68580" marT="0" marB="0"/>
                </a:tc>
                <a:tc>
                  <a:txBody>
                    <a:bodyPr/>
                    <a:lstStyle/>
                    <a:p>
                      <a:pPr algn="l">
                        <a:lnSpc>
                          <a:spcPct val="115000"/>
                        </a:lnSpc>
                        <a:spcAft>
                          <a:spcPts val="0"/>
                        </a:spcAft>
                      </a:pPr>
                      <a:r>
                        <a:rPr lang="en-GB" sz="1400">
                          <a:effectLst/>
                          <a:latin typeface="Calibri"/>
                          <a:ea typeface="Calibri"/>
                          <a:cs typeface="Times New Roman"/>
                        </a:rPr>
                        <a:t>Other pupils in my class are kind and helpful </a:t>
                      </a:r>
                    </a:p>
                  </a:txBody>
                  <a:tcPr marL="68580" marR="68580" marT="0" marB="0"/>
                </a:tc>
                <a:extLst>
                  <a:ext uri="{0D108BD9-81ED-4DB2-BD59-A6C34878D82A}">
                    <a16:rowId xmlns:a16="http://schemas.microsoft.com/office/drawing/2014/main" val="10005"/>
                  </a:ext>
                </a:extLst>
              </a:tr>
              <a:tr h="387087">
                <a:tc>
                  <a:txBody>
                    <a:bodyPr/>
                    <a:lstStyle/>
                    <a:p>
                      <a:pPr algn="l">
                        <a:lnSpc>
                          <a:spcPct val="115000"/>
                        </a:lnSpc>
                        <a:spcAft>
                          <a:spcPts val="0"/>
                        </a:spcAft>
                      </a:pPr>
                      <a:r>
                        <a:rPr lang="en-GB" sz="1400">
                          <a:effectLst/>
                          <a:latin typeface="Calibri"/>
                          <a:ea typeface="Calibri"/>
                          <a:cs typeface="Times New Roman"/>
                        </a:rPr>
                        <a:t>Q6</a:t>
                      </a:r>
                    </a:p>
                  </a:txBody>
                  <a:tcPr marL="68580" marR="68580" marT="0" marB="0"/>
                </a:tc>
                <a:tc>
                  <a:txBody>
                    <a:bodyPr/>
                    <a:lstStyle/>
                    <a:p>
                      <a:pPr algn="l">
                        <a:lnSpc>
                          <a:spcPct val="115000"/>
                        </a:lnSpc>
                        <a:spcAft>
                          <a:spcPts val="0"/>
                        </a:spcAft>
                      </a:pPr>
                      <a:r>
                        <a:rPr lang="en-GB" sz="1400">
                          <a:effectLst/>
                          <a:latin typeface="Calibri"/>
                          <a:ea typeface="Calibri"/>
                          <a:cs typeface="Times New Roman"/>
                        </a:rPr>
                        <a:t>If I felt unsafe, I could tell an adult at school</a:t>
                      </a:r>
                    </a:p>
                  </a:txBody>
                  <a:tcPr marL="68580" marR="68580" marT="0" marB="0"/>
                </a:tc>
                <a:extLst>
                  <a:ext uri="{0D108BD9-81ED-4DB2-BD59-A6C34878D82A}">
                    <a16:rowId xmlns:a16="http://schemas.microsoft.com/office/drawing/2014/main" val="10006"/>
                  </a:ext>
                </a:extLst>
              </a:tr>
              <a:tr h="387087">
                <a:tc>
                  <a:txBody>
                    <a:bodyPr/>
                    <a:lstStyle/>
                    <a:p>
                      <a:pPr algn="l">
                        <a:lnSpc>
                          <a:spcPct val="115000"/>
                        </a:lnSpc>
                        <a:spcAft>
                          <a:spcPts val="0"/>
                        </a:spcAft>
                      </a:pPr>
                      <a:r>
                        <a:rPr lang="en-GB" sz="1400">
                          <a:effectLst/>
                          <a:latin typeface="Calibri"/>
                          <a:ea typeface="Calibri"/>
                          <a:cs typeface="Times New Roman"/>
                        </a:rPr>
                        <a:t>Q7</a:t>
                      </a:r>
                    </a:p>
                  </a:txBody>
                  <a:tcPr marL="68580" marR="68580" marT="0" marB="0"/>
                </a:tc>
                <a:tc>
                  <a:txBody>
                    <a:bodyPr/>
                    <a:lstStyle/>
                    <a:p>
                      <a:pPr algn="l">
                        <a:lnSpc>
                          <a:spcPct val="115000"/>
                        </a:lnSpc>
                        <a:spcAft>
                          <a:spcPts val="0"/>
                        </a:spcAft>
                      </a:pPr>
                      <a:r>
                        <a:rPr lang="en-GB" sz="1400">
                          <a:effectLst/>
                          <a:latin typeface="Calibri"/>
                          <a:ea typeface="Calibri"/>
                          <a:cs typeface="Times New Roman"/>
                        </a:rPr>
                        <a:t>My teacher listens to me</a:t>
                      </a:r>
                    </a:p>
                  </a:txBody>
                  <a:tcPr marL="68580" marR="68580" marT="0" marB="0"/>
                </a:tc>
                <a:extLst>
                  <a:ext uri="{0D108BD9-81ED-4DB2-BD59-A6C34878D82A}">
                    <a16:rowId xmlns:a16="http://schemas.microsoft.com/office/drawing/2014/main" val="10007"/>
                  </a:ext>
                </a:extLst>
              </a:tr>
              <a:tr h="387087">
                <a:tc>
                  <a:txBody>
                    <a:bodyPr/>
                    <a:lstStyle/>
                    <a:p>
                      <a:pPr algn="l">
                        <a:lnSpc>
                          <a:spcPct val="115000"/>
                        </a:lnSpc>
                        <a:spcAft>
                          <a:spcPts val="0"/>
                        </a:spcAft>
                      </a:pPr>
                      <a:r>
                        <a:rPr lang="en-GB" sz="1400">
                          <a:effectLst/>
                          <a:latin typeface="Calibri"/>
                          <a:ea typeface="Calibri"/>
                          <a:cs typeface="Times New Roman"/>
                        </a:rPr>
                        <a:t>Q8</a:t>
                      </a:r>
                    </a:p>
                  </a:txBody>
                  <a:tcPr marL="68580" marR="68580" marT="0" marB="0"/>
                </a:tc>
                <a:tc>
                  <a:txBody>
                    <a:bodyPr/>
                    <a:lstStyle/>
                    <a:p>
                      <a:pPr algn="l">
                        <a:lnSpc>
                          <a:spcPct val="115000"/>
                        </a:lnSpc>
                        <a:spcAft>
                          <a:spcPts val="0"/>
                        </a:spcAft>
                      </a:pPr>
                      <a:r>
                        <a:rPr lang="en-GB" sz="1400">
                          <a:effectLst/>
                          <a:latin typeface="Calibri"/>
                          <a:ea typeface="Calibri"/>
                          <a:cs typeface="Times New Roman"/>
                        </a:rPr>
                        <a:t>My school listens to my ideas for how to do things better</a:t>
                      </a:r>
                    </a:p>
                  </a:txBody>
                  <a:tcPr marL="68580" marR="68580" marT="0" marB="0"/>
                </a:tc>
                <a:extLst>
                  <a:ext uri="{0D108BD9-81ED-4DB2-BD59-A6C34878D82A}">
                    <a16:rowId xmlns:a16="http://schemas.microsoft.com/office/drawing/2014/main" val="10008"/>
                  </a:ext>
                </a:extLst>
              </a:tr>
              <a:tr h="387087">
                <a:tc>
                  <a:txBody>
                    <a:bodyPr/>
                    <a:lstStyle/>
                    <a:p>
                      <a:pPr algn="l">
                        <a:lnSpc>
                          <a:spcPct val="115000"/>
                        </a:lnSpc>
                        <a:spcAft>
                          <a:spcPts val="0"/>
                        </a:spcAft>
                      </a:pPr>
                      <a:r>
                        <a:rPr lang="en-GB" sz="1400">
                          <a:effectLst/>
                          <a:latin typeface="Calibri"/>
                          <a:ea typeface="Calibri"/>
                          <a:cs typeface="Times New Roman"/>
                        </a:rPr>
                        <a:t>Q9</a:t>
                      </a:r>
                    </a:p>
                  </a:txBody>
                  <a:tcPr marL="68580" marR="68580" marT="0" marB="0"/>
                </a:tc>
                <a:tc>
                  <a:txBody>
                    <a:bodyPr/>
                    <a:lstStyle/>
                    <a:p>
                      <a:pPr algn="l">
                        <a:lnSpc>
                          <a:spcPct val="115000"/>
                        </a:lnSpc>
                        <a:spcAft>
                          <a:spcPts val="0"/>
                        </a:spcAft>
                      </a:pPr>
                      <a:r>
                        <a:rPr lang="en-GB" sz="1400" dirty="0">
                          <a:effectLst/>
                          <a:latin typeface="Calibri"/>
                          <a:ea typeface="Calibri"/>
                          <a:cs typeface="Times New Roman"/>
                        </a:rPr>
                        <a:t>I know what I need to do to make progress in class</a:t>
                      </a:r>
                    </a:p>
                  </a:txBody>
                  <a:tcPr marL="68580" marR="68580" marT="0" marB="0"/>
                </a:tc>
                <a:extLst>
                  <a:ext uri="{0D108BD9-81ED-4DB2-BD59-A6C34878D82A}">
                    <a16:rowId xmlns:a16="http://schemas.microsoft.com/office/drawing/2014/main" val="10009"/>
                  </a:ext>
                </a:extLst>
              </a:tr>
              <a:tr h="387087">
                <a:tc>
                  <a:txBody>
                    <a:bodyPr/>
                    <a:lstStyle/>
                    <a:p>
                      <a:pPr algn="l">
                        <a:lnSpc>
                          <a:spcPct val="115000"/>
                        </a:lnSpc>
                        <a:spcAft>
                          <a:spcPts val="0"/>
                        </a:spcAft>
                      </a:pPr>
                      <a:r>
                        <a:rPr lang="en-GB" sz="1400">
                          <a:effectLst/>
                          <a:latin typeface="Calibri"/>
                          <a:ea typeface="Calibri"/>
                          <a:cs typeface="Times New Roman"/>
                        </a:rPr>
                        <a:t>Q10</a:t>
                      </a:r>
                    </a:p>
                  </a:txBody>
                  <a:tcPr marL="68580" marR="68580" marT="0" marB="0"/>
                </a:tc>
                <a:tc>
                  <a:txBody>
                    <a:bodyPr/>
                    <a:lstStyle/>
                    <a:p>
                      <a:pPr algn="l">
                        <a:lnSpc>
                          <a:spcPct val="115000"/>
                        </a:lnSpc>
                        <a:spcAft>
                          <a:spcPts val="0"/>
                        </a:spcAft>
                      </a:pPr>
                      <a:r>
                        <a:rPr lang="en-GB" sz="1400" dirty="0">
                          <a:effectLst/>
                          <a:latin typeface="Calibri"/>
                          <a:ea typeface="Calibri"/>
                          <a:cs typeface="Times New Roman"/>
                        </a:rPr>
                        <a:t>In general, I like the way I am</a:t>
                      </a:r>
                    </a:p>
                  </a:txBody>
                  <a:tcPr marL="68580" marR="68580" marT="0" marB="0"/>
                </a:tc>
                <a:extLst>
                  <a:ext uri="{0D108BD9-81ED-4DB2-BD59-A6C34878D82A}">
                    <a16:rowId xmlns:a16="http://schemas.microsoft.com/office/drawing/2014/main" val="10010"/>
                  </a:ext>
                </a:extLst>
              </a:tr>
              <a:tr h="387087">
                <a:tc>
                  <a:txBody>
                    <a:bodyPr/>
                    <a:lstStyle/>
                    <a:p>
                      <a:pPr algn="l">
                        <a:lnSpc>
                          <a:spcPct val="115000"/>
                        </a:lnSpc>
                        <a:spcAft>
                          <a:spcPts val="0"/>
                        </a:spcAft>
                      </a:pPr>
                      <a:r>
                        <a:rPr lang="en-GB" sz="1400">
                          <a:effectLst/>
                          <a:latin typeface="Calibri"/>
                          <a:ea typeface="Calibri"/>
                          <a:cs typeface="Times New Roman"/>
                        </a:rPr>
                        <a:t>Q11</a:t>
                      </a:r>
                    </a:p>
                  </a:txBody>
                  <a:tcPr marL="68580" marR="68580" marT="0" marB="0"/>
                </a:tc>
                <a:tc>
                  <a:txBody>
                    <a:bodyPr/>
                    <a:lstStyle/>
                    <a:p>
                      <a:pPr algn="l">
                        <a:lnSpc>
                          <a:spcPct val="115000"/>
                        </a:lnSpc>
                        <a:spcAft>
                          <a:spcPts val="0"/>
                        </a:spcAft>
                      </a:pPr>
                      <a:r>
                        <a:rPr lang="en-GB" sz="1400">
                          <a:effectLst/>
                          <a:latin typeface="Calibri"/>
                          <a:ea typeface="Calibri"/>
                          <a:cs typeface="Times New Roman"/>
                        </a:rPr>
                        <a:t>I can do things to help others in my local community</a:t>
                      </a:r>
                    </a:p>
                  </a:txBody>
                  <a:tcPr marL="68580" marR="68580" marT="0" marB="0"/>
                </a:tc>
                <a:extLst>
                  <a:ext uri="{0D108BD9-81ED-4DB2-BD59-A6C34878D82A}">
                    <a16:rowId xmlns:a16="http://schemas.microsoft.com/office/drawing/2014/main" val="10011"/>
                  </a:ext>
                </a:extLst>
              </a:tr>
              <a:tr h="387087">
                <a:tc>
                  <a:txBody>
                    <a:bodyPr/>
                    <a:lstStyle/>
                    <a:p>
                      <a:pPr algn="l">
                        <a:lnSpc>
                          <a:spcPct val="115000"/>
                        </a:lnSpc>
                        <a:spcAft>
                          <a:spcPts val="0"/>
                        </a:spcAft>
                      </a:pPr>
                      <a:r>
                        <a:rPr lang="en-GB" sz="1400">
                          <a:effectLst/>
                          <a:latin typeface="Calibri"/>
                          <a:ea typeface="Calibri"/>
                          <a:cs typeface="Times New Roman"/>
                        </a:rPr>
                        <a:t>Q12</a:t>
                      </a:r>
                    </a:p>
                  </a:txBody>
                  <a:tcPr marL="68580" marR="68580" marT="0" marB="0"/>
                </a:tc>
                <a:tc>
                  <a:txBody>
                    <a:bodyPr/>
                    <a:lstStyle/>
                    <a:p>
                      <a:pPr algn="l">
                        <a:lnSpc>
                          <a:spcPct val="115000"/>
                        </a:lnSpc>
                        <a:spcAft>
                          <a:spcPts val="0"/>
                        </a:spcAft>
                      </a:pPr>
                      <a:r>
                        <a:rPr lang="en-GB" sz="1400" dirty="0">
                          <a:effectLst/>
                          <a:latin typeface="Calibri"/>
                          <a:ea typeface="Calibri"/>
                          <a:cs typeface="Times New Roman"/>
                        </a:rPr>
                        <a:t>I can do things to help others around the world</a:t>
                      </a:r>
                    </a:p>
                  </a:txBody>
                  <a:tcPr marL="68580" marR="68580" marT="0" marB="0"/>
                </a:tc>
                <a:extLst>
                  <a:ext uri="{0D108BD9-81ED-4DB2-BD59-A6C34878D82A}">
                    <a16:rowId xmlns:a16="http://schemas.microsoft.com/office/drawing/2014/main" val="10012"/>
                  </a:ext>
                </a:extLst>
              </a:tr>
            </a:tbl>
          </a:graphicData>
        </a:graphic>
      </p:graphicFrame>
      <p:graphicFrame>
        <p:nvGraphicFramePr>
          <p:cNvPr id="10" name="Chart 9"/>
          <p:cNvGraphicFramePr/>
          <p:nvPr>
            <p:extLst>
              <p:ext uri="{D42A27DB-BD31-4B8C-83A1-F6EECF244321}">
                <p14:modId xmlns:p14="http://schemas.microsoft.com/office/powerpoint/2010/main" val="965365001"/>
              </p:ext>
            </p:extLst>
          </p:nvPr>
        </p:nvGraphicFramePr>
        <p:xfrm>
          <a:off x="7392987" y="2409824"/>
          <a:ext cx="4818063" cy="30765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58742858"/>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Learners progress / literacy"/>
          <p:cNvSpPr/>
          <p:nvPr/>
        </p:nvSpPr>
        <p:spPr>
          <a:xfrm>
            <a:off x="-23952" y="394888"/>
            <a:ext cx="7689824" cy="820788"/>
          </a:xfrm>
          <a:prstGeom prst="rect">
            <a:avLst/>
          </a:prstGeom>
          <a:solidFill>
            <a:schemeClr val="accent3">
              <a:lumMod val="60000"/>
              <a:lumOff val="40000"/>
            </a:schemeClr>
          </a:solidFill>
          <a:ln w="12700">
            <a:miter lim="400000"/>
          </a:ln>
          <a:extLst>
            <a:ext uri="{C572A759-6A51-4108-AA02-DFA0A04FC94B}">
              <ma14:wrappingTextBoxFlag xmlns="" xmlns:ma14="http://schemas.microsoft.com/office/mac/drawingml/2011/main" val="1"/>
            </a:ext>
          </a:extLst>
        </p:spPr>
        <p:txBody>
          <a:bodyPr lIns="50800" tIns="50800" rIns="50800" bIns="50800" anchor="b">
            <a:normAutofit/>
          </a:bodyPr>
          <a:lstStyle/>
          <a:p>
            <a:pPr lvl="0" algn="ctr">
              <a:lnSpc>
                <a:spcPct val="80000"/>
              </a:lnSpc>
              <a:spcBef>
                <a:spcPts val="0"/>
              </a:spcBef>
              <a:defRPr sz="2800" cap="all">
                <a:solidFill>
                  <a:srgbClr val="FFFFFF"/>
                </a:solidFill>
                <a:latin typeface="+mn-lt"/>
                <a:ea typeface="+mn-ea"/>
                <a:cs typeface="+mn-cs"/>
                <a:sym typeface="DIN Condensed"/>
              </a:defRPr>
            </a:pPr>
            <a:r>
              <a:rPr lang="en-GB" sz="4800" cap="all" dirty="0">
                <a:solidFill>
                  <a:srgbClr val="FFFFFF"/>
                </a:solidFill>
                <a:latin typeface="+mn-lt"/>
                <a:ea typeface="+mn-ea"/>
                <a:cs typeface="+mn-cs"/>
                <a:sym typeface="DIN Condensed"/>
              </a:rPr>
              <a:t>Quality Assurance</a:t>
            </a:r>
            <a:endParaRPr lang="en-GB" sz="2800" cap="all" dirty="0">
              <a:solidFill>
                <a:srgbClr val="FFFFFF"/>
              </a:solidFill>
              <a:latin typeface="+mn-lt"/>
              <a:ea typeface="+mn-ea"/>
              <a:cs typeface="+mn-cs"/>
              <a:sym typeface="DIN Condensed"/>
            </a:endParaRPr>
          </a:p>
        </p:txBody>
      </p:sp>
      <p:sp>
        <p:nvSpPr>
          <p:cNvPr id="261" name="Connecting Steps (B2) Average Literacy Progress"/>
          <p:cNvSpPr/>
          <p:nvPr/>
        </p:nvSpPr>
        <p:spPr>
          <a:xfrm>
            <a:off x="1929843" y="1539353"/>
            <a:ext cx="102657" cy="37959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endParaRPr dirty="0"/>
          </a:p>
        </p:txBody>
      </p:sp>
      <p:sp>
        <p:nvSpPr>
          <p:cNvPr id="3" name="Slide Number Placeholder 2"/>
          <p:cNvSpPr>
            <a:spLocks noGrp="1"/>
          </p:cNvSpPr>
          <p:nvPr>
            <p:ph type="sldNum" sz="quarter" idx="2"/>
          </p:nvPr>
        </p:nvSpPr>
        <p:spPr>
          <a:xfrm>
            <a:off x="12356146" y="203200"/>
            <a:ext cx="406897" cy="457200"/>
          </a:xfrm>
        </p:spPr>
        <p:txBody>
          <a:bodyPr/>
          <a:lstStyle/>
          <a:p>
            <a:fld id="{86CB4B4D-7CA3-9044-876B-883B54F8677D}" type="slidenum">
              <a:rPr lang="en-GB" smtClean="0"/>
              <a:pPr/>
              <a:t>62</a:t>
            </a:fld>
            <a:endParaRPr lang="en-GB"/>
          </a:p>
        </p:txBody>
      </p:sp>
      <p:sp>
        <p:nvSpPr>
          <p:cNvPr id="10" name="Connecting Steps (B2) Average Literacy Progress"/>
          <p:cNvSpPr/>
          <p:nvPr/>
        </p:nvSpPr>
        <p:spPr>
          <a:xfrm>
            <a:off x="4386527" y="1411112"/>
            <a:ext cx="3204403" cy="31803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r>
              <a:rPr lang="en-GB" sz="1400" dirty="0"/>
              <a:t>Books/Evidence Quality Assurance</a:t>
            </a:r>
            <a:endParaRPr sz="1400" dirty="0"/>
          </a:p>
        </p:txBody>
      </p:sp>
      <p:graphicFrame>
        <p:nvGraphicFramePr>
          <p:cNvPr id="5" name="Chart 4"/>
          <p:cNvGraphicFramePr/>
          <p:nvPr>
            <p:extLst>
              <p:ext uri="{D42A27DB-BD31-4B8C-83A1-F6EECF244321}">
                <p14:modId xmlns:p14="http://schemas.microsoft.com/office/powerpoint/2010/main" val="3579045574"/>
              </p:ext>
            </p:extLst>
          </p:nvPr>
        </p:nvGraphicFramePr>
        <p:xfrm>
          <a:off x="1356999" y="1918944"/>
          <a:ext cx="9954882" cy="5290370"/>
        </p:xfrm>
        <a:graphic>
          <a:graphicData uri="http://schemas.openxmlformats.org/drawingml/2006/chart">
            <c:chart xmlns:c="http://schemas.openxmlformats.org/drawingml/2006/chart" xmlns:r="http://schemas.openxmlformats.org/officeDocument/2006/relationships" r:id="rId3"/>
          </a:graphicData>
        </a:graphic>
      </p:graphicFrame>
      <p:sp>
        <p:nvSpPr>
          <p:cNvPr id="8" name="Targets are appropriate and sufficiently challenging and lead to pupils making very good progress. Individual Education Plans (IEP’s) are written 3 times a year by teachers. In order to measure effective progress, individual targets are categorised as mastered, engaged and experienced. During this academic year our pupils have continued to make good progress in their IEP targets. Every department has seen an improvement."/>
          <p:cNvSpPr/>
          <p:nvPr/>
        </p:nvSpPr>
        <p:spPr>
          <a:xfrm>
            <a:off x="371536" y="7209314"/>
            <a:ext cx="12146526" cy="364202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spcBef>
                <a:spcPts val="2800"/>
              </a:spcBef>
              <a:defRPr sz="1600"/>
            </a:pPr>
            <a:r>
              <a:rPr lang="en-GB" sz="1600" b="1" dirty="0">
                <a:solidFill>
                  <a:srgbClr val="8ABE5E">
                    <a:hueOff val="1971429"/>
                    <a:satOff val="-6114"/>
                    <a:lumOff val="-25490"/>
                  </a:srgbClr>
                </a:solidFill>
                <a:latin typeface="Avenir Next"/>
                <a:ea typeface="Avenir Next"/>
                <a:cs typeface="Avenir Next"/>
                <a:sym typeface="Avenir Next"/>
              </a:rPr>
              <a:t>The progress teachers have made this year within book scrutiny is excellent. </a:t>
            </a:r>
            <a:r>
              <a:rPr lang="en-GB" sz="1600" dirty="0">
                <a:solidFill>
                  <a:srgbClr val="222222">
                    <a:lumMod val="75000"/>
                    <a:lumOff val="25000"/>
                  </a:srgbClr>
                </a:solidFill>
                <a:latin typeface="Avenir Next"/>
                <a:ea typeface="Avenir Next"/>
                <a:cs typeface="Avenir Next"/>
                <a:sym typeface="Avenir Next"/>
              </a:rPr>
              <a:t>The triangulated approach to book monitoring has improved as a process this academic year. Teacher's are now held more accountable and there is a clear </a:t>
            </a:r>
            <a:r>
              <a:rPr lang="en-GB" sz="1600" dirty="0" err="1">
                <a:solidFill>
                  <a:srgbClr val="222222">
                    <a:lumMod val="75000"/>
                    <a:lumOff val="25000"/>
                  </a:srgbClr>
                </a:solidFill>
                <a:latin typeface="Avenir Next"/>
                <a:ea typeface="Avenir Next"/>
                <a:cs typeface="Avenir Next"/>
                <a:sym typeface="Avenir Next"/>
              </a:rPr>
              <a:t>proforma</a:t>
            </a:r>
            <a:r>
              <a:rPr lang="en-GB" sz="1600" dirty="0">
                <a:solidFill>
                  <a:srgbClr val="222222">
                    <a:lumMod val="75000"/>
                    <a:lumOff val="25000"/>
                  </a:srgbClr>
                </a:solidFill>
                <a:latin typeface="Avenir Next"/>
                <a:ea typeface="Avenir Next"/>
                <a:cs typeface="Avenir Next"/>
                <a:sym typeface="Avenir Next"/>
              </a:rPr>
              <a:t> in place outlining expectations when leaders are scrutinising material. It is very pleasing to identify that the percentage of good/excellent books has risen by 25% when comparing the autumn term to the summer term. Also, the number of unsatisfactory judgements has dropped to 0% this term. The quality of training this year, has clearly had a positive impact in terms of our pupils books . Expectations are now much clearer. Differentiation, Scaffolding and AFL  will continue to be a focus at Riverbank next year and summative assessment information is becoming robust enough to use the historical data to inform teaching in all areas. </a:t>
            </a:r>
            <a:endParaRPr lang="en-GB" sz="1600" dirty="0">
              <a:solidFill>
                <a:srgbClr val="222222">
                  <a:lumMod val="75000"/>
                  <a:lumOff val="25000"/>
                </a:srgbClr>
              </a:solidFill>
            </a:endParaRPr>
          </a:p>
          <a:p>
            <a:pPr>
              <a:spcBef>
                <a:spcPts val="2800"/>
              </a:spcBef>
              <a:defRPr sz="1600"/>
            </a:pPr>
            <a:r>
              <a:rPr lang="en-GB" sz="1600" dirty="0"/>
              <a:t>However marking policy needs addressing for consistency.</a:t>
            </a:r>
          </a:p>
          <a:p>
            <a:pPr>
              <a:spcBef>
                <a:spcPts val="2800"/>
              </a:spcBef>
              <a:defRPr sz="1600"/>
            </a:pPr>
            <a:r>
              <a:rPr lang="en-GB" sz="1600" dirty="0"/>
              <a:t>Supply in instead of previous  unsatisfactory teacher</a:t>
            </a:r>
          </a:p>
          <a:p>
            <a:pPr>
              <a:spcBef>
                <a:spcPts val="2800"/>
              </a:spcBef>
              <a:defRPr sz="1600"/>
            </a:pPr>
            <a:r>
              <a:rPr lang="en-GB" sz="1600" b="1" dirty="0">
                <a:solidFill>
                  <a:srgbClr val="8ABE5E">
                    <a:lumMod val="50000"/>
                  </a:srgbClr>
                </a:solidFill>
                <a:latin typeface="Arial"/>
                <a:ea typeface="Calibri"/>
              </a:rPr>
              <a:t>      </a:t>
            </a:r>
            <a:endParaRPr sz="1600" b="1" dirty="0">
              <a:solidFill>
                <a:srgbClr val="8ABE5E">
                  <a:lumMod val="50000"/>
                </a:srgbClr>
              </a:solidFill>
            </a:endParaRPr>
          </a:p>
        </p:txBody>
      </p:sp>
    </p:spTree>
    <p:extLst>
      <p:ext uri="{BB962C8B-B14F-4D97-AF65-F5344CB8AC3E}">
        <p14:creationId xmlns:p14="http://schemas.microsoft.com/office/powerpoint/2010/main" val="573129374"/>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Learners progress / literacy"/>
          <p:cNvSpPr/>
          <p:nvPr/>
        </p:nvSpPr>
        <p:spPr>
          <a:xfrm>
            <a:off x="-23952" y="394888"/>
            <a:ext cx="7689824" cy="820788"/>
          </a:xfrm>
          <a:prstGeom prst="rect">
            <a:avLst/>
          </a:prstGeom>
          <a:solidFill>
            <a:schemeClr val="accent3">
              <a:lumMod val="60000"/>
              <a:lumOff val="40000"/>
            </a:schemeClr>
          </a:solidFill>
          <a:ln w="12700">
            <a:miter lim="400000"/>
          </a:ln>
          <a:extLst>
            <a:ext uri="{C572A759-6A51-4108-AA02-DFA0A04FC94B}">
              <ma14:wrappingTextBoxFlag xmlns="" xmlns:ma14="http://schemas.microsoft.com/office/mac/drawingml/2011/main" val="1"/>
            </a:ext>
          </a:extLst>
        </p:spPr>
        <p:txBody>
          <a:bodyPr lIns="50800" tIns="50800" rIns="50800" bIns="50800" anchor="b">
            <a:normAutofit/>
          </a:bodyPr>
          <a:lstStyle/>
          <a:p>
            <a:pPr lvl="0" algn="ctr">
              <a:lnSpc>
                <a:spcPct val="80000"/>
              </a:lnSpc>
              <a:spcBef>
                <a:spcPts val="0"/>
              </a:spcBef>
              <a:defRPr sz="2800" cap="all">
                <a:solidFill>
                  <a:srgbClr val="FFFFFF"/>
                </a:solidFill>
                <a:latin typeface="+mn-lt"/>
                <a:ea typeface="+mn-ea"/>
                <a:cs typeface="+mn-cs"/>
                <a:sym typeface="DIN Condensed"/>
              </a:defRPr>
            </a:pPr>
            <a:r>
              <a:rPr lang="en-GB" sz="4800" cap="all" dirty="0">
                <a:solidFill>
                  <a:srgbClr val="FFFFFF"/>
                </a:solidFill>
                <a:latin typeface="+mn-lt"/>
                <a:ea typeface="+mn-ea"/>
                <a:cs typeface="+mn-cs"/>
                <a:sym typeface="DIN Condensed"/>
              </a:rPr>
              <a:t>Quality Assurance</a:t>
            </a:r>
            <a:endParaRPr lang="en-GB" sz="2800" cap="all" dirty="0">
              <a:solidFill>
                <a:srgbClr val="FFFFFF"/>
              </a:solidFill>
              <a:latin typeface="+mn-lt"/>
              <a:ea typeface="+mn-ea"/>
              <a:cs typeface="+mn-cs"/>
              <a:sym typeface="DIN Condensed"/>
            </a:endParaRPr>
          </a:p>
        </p:txBody>
      </p:sp>
      <p:sp>
        <p:nvSpPr>
          <p:cNvPr id="261" name="Connecting Steps (B2) Average Literacy Progress"/>
          <p:cNvSpPr/>
          <p:nvPr/>
        </p:nvSpPr>
        <p:spPr>
          <a:xfrm>
            <a:off x="1929843" y="1539353"/>
            <a:ext cx="102657" cy="37959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endParaRPr dirty="0"/>
          </a:p>
        </p:txBody>
      </p:sp>
      <p:sp>
        <p:nvSpPr>
          <p:cNvPr id="3" name="Slide Number Placeholder 2"/>
          <p:cNvSpPr>
            <a:spLocks noGrp="1"/>
          </p:cNvSpPr>
          <p:nvPr>
            <p:ph type="sldNum" sz="quarter" idx="2"/>
          </p:nvPr>
        </p:nvSpPr>
        <p:spPr>
          <a:xfrm>
            <a:off x="12356146" y="203200"/>
            <a:ext cx="406897" cy="457200"/>
          </a:xfrm>
        </p:spPr>
        <p:txBody>
          <a:bodyPr/>
          <a:lstStyle/>
          <a:p>
            <a:fld id="{86CB4B4D-7CA3-9044-876B-883B54F8677D}" type="slidenum">
              <a:rPr lang="en-GB" smtClean="0"/>
              <a:pPr/>
              <a:t>63</a:t>
            </a:fld>
            <a:endParaRPr lang="en-GB"/>
          </a:p>
        </p:txBody>
      </p:sp>
      <p:sp>
        <p:nvSpPr>
          <p:cNvPr id="10" name="Connecting Steps (B2) Average Literacy Progress"/>
          <p:cNvSpPr/>
          <p:nvPr/>
        </p:nvSpPr>
        <p:spPr>
          <a:xfrm>
            <a:off x="4386527" y="1411112"/>
            <a:ext cx="2478243" cy="31803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r>
              <a:rPr lang="en-GB" sz="1400" dirty="0"/>
              <a:t>Planning Quality Assurance</a:t>
            </a:r>
            <a:endParaRPr sz="1400" dirty="0"/>
          </a:p>
        </p:txBody>
      </p:sp>
      <p:graphicFrame>
        <p:nvGraphicFramePr>
          <p:cNvPr id="5" name="Chart 4"/>
          <p:cNvGraphicFramePr/>
          <p:nvPr>
            <p:extLst>
              <p:ext uri="{D42A27DB-BD31-4B8C-83A1-F6EECF244321}">
                <p14:modId xmlns:p14="http://schemas.microsoft.com/office/powerpoint/2010/main" val="2987719583"/>
              </p:ext>
            </p:extLst>
          </p:nvPr>
        </p:nvGraphicFramePr>
        <p:xfrm>
          <a:off x="1414733" y="1729148"/>
          <a:ext cx="9954882" cy="6011721"/>
        </p:xfrm>
        <a:graphic>
          <a:graphicData uri="http://schemas.openxmlformats.org/drawingml/2006/chart">
            <c:chart xmlns:c="http://schemas.openxmlformats.org/drawingml/2006/chart" xmlns:r="http://schemas.openxmlformats.org/officeDocument/2006/relationships" r:id="rId3"/>
          </a:graphicData>
        </a:graphic>
      </p:graphicFrame>
      <p:sp>
        <p:nvSpPr>
          <p:cNvPr id="8" name="Targets are appropriate and sufficiently challenging and lead to pupils making very good progress. Individual Education Plans (IEP’s) are written 3 times a year by teachers. In order to measure effective progress, individual targets are categorised as mastered, engaged and experienced. During this academic year our pupils have continued to make good progress in their IEP targets. Every department has seen an improvement."/>
          <p:cNvSpPr/>
          <p:nvPr/>
        </p:nvSpPr>
        <p:spPr>
          <a:xfrm>
            <a:off x="371536" y="8158526"/>
            <a:ext cx="12146526" cy="133369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spcBef>
                <a:spcPts val="2800"/>
              </a:spcBef>
              <a:defRPr sz="1600"/>
            </a:pPr>
            <a:r>
              <a:rPr lang="en-GB" sz="1600" b="1" dirty="0">
                <a:solidFill>
                  <a:srgbClr val="8ABE5E">
                    <a:hueOff val="1971429"/>
                    <a:satOff val="-6114"/>
                    <a:lumOff val="-25490"/>
                  </a:srgbClr>
                </a:solidFill>
                <a:latin typeface="Avenir Next"/>
                <a:ea typeface="Avenir Next"/>
                <a:cs typeface="Avenir Next"/>
                <a:sym typeface="Avenir Next"/>
              </a:rPr>
              <a:t>The level of progress made this year with mid-term planning has been excellent, now at 71% good or above. </a:t>
            </a:r>
            <a:r>
              <a:rPr lang="en-GB" sz="1600" dirty="0">
                <a:ea typeface="Avenir Next"/>
                <a:cs typeface="Avenir Next"/>
              </a:rPr>
              <a:t>Also, there have been no unsatisfactory planning within the recent cycle, falling by 36%. This has partly been due to staffing issues but also  t</a:t>
            </a:r>
            <a:r>
              <a:rPr lang="en-GB" sz="1600" dirty="0"/>
              <a:t>he procedures for monitoring planning are now a lot more effective which is clearly indicated in the above data.  We have also sent practitioners to other schools as part of SIG meetings, looking specifically at planning. We have recently utilised some of this information in order to shape our own planning for next year in line with the new curriculum. </a:t>
            </a:r>
          </a:p>
        </p:txBody>
      </p:sp>
    </p:spTree>
    <p:extLst>
      <p:ext uri="{BB962C8B-B14F-4D97-AF65-F5344CB8AC3E}">
        <p14:creationId xmlns:p14="http://schemas.microsoft.com/office/powerpoint/2010/main" val="3393987984"/>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Learners progress / literacy"/>
          <p:cNvSpPr/>
          <p:nvPr/>
        </p:nvSpPr>
        <p:spPr>
          <a:xfrm>
            <a:off x="-23952" y="394888"/>
            <a:ext cx="7689824" cy="820788"/>
          </a:xfrm>
          <a:prstGeom prst="rect">
            <a:avLst/>
          </a:prstGeom>
          <a:solidFill>
            <a:schemeClr val="accent3">
              <a:lumMod val="60000"/>
              <a:lumOff val="40000"/>
            </a:schemeClr>
          </a:solidFill>
          <a:ln w="12700">
            <a:miter lim="400000"/>
          </a:ln>
          <a:extLst>
            <a:ext uri="{C572A759-6A51-4108-AA02-DFA0A04FC94B}">
              <ma14:wrappingTextBoxFlag xmlns="" xmlns:ma14="http://schemas.microsoft.com/office/mac/drawingml/2011/main" val="1"/>
            </a:ext>
          </a:extLst>
        </p:spPr>
        <p:txBody>
          <a:bodyPr lIns="50800" tIns="50800" rIns="50800" bIns="50800" anchor="b">
            <a:normAutofit/>
          </a:bodyPr>
          <a:lstStyle/>
          <a:p>
            <a:pPr lvl="0" algn="ctr">
              <a:lnSpc>
                <a:spcPct val="80000"/>
              </a:lnSpc>
              <a:spcBef>
                <a:spcPts val="0"/>
              </a:spcBef>
              <a:defRPr sz="2800" cap="all">
                <a:solidFill>
                  <a:srgbClr val="FFFFFF"/>
                </a:solidFill>
                <a:latin typeface="+mn-lt"/>
                <a:ea typeface="+mn-ea"/>
                <a:cs typeface="+mn-cs"/>
                <a:sym typeface="DIN Condensed"/>
              </a:defRPr>
            </a:pPr>
            <a:r>
              <a:rPr lang="en-GB" sz="4800" cap="all" dirty="0">
                <a:solidFill>
                  <a:srgbClr val="FFFFFF"/>
                </a:solidFill>
                <a:latin typeface="+mn-lt"/>
                <a:ea typeface="+mn-ea"/>
                <a:cs typeface="+mn-cs"/>
                <a:sym typeface="DIN Condensed"/>
              </a:rPr>
              <a:t>Quality Assurance</a:t>
            </a:r>
            <a:endParaRPr lang="en-GB" sz="2800" cap="all" dirty="0">
              <a:solidFill>
                <a:srgbClr val="FFFFFF"/>
              </a:solidFill>
              <a:latin typeface="+mn-lt"/>
              <a:ea typeface="+mn-ea"/>
              <a:cs typeface="+mn-cs"/>
              <a:sym typeface="DIN Condensed"/>
            </a:endParaRPr>
          </a:p>
        </p:txBody>
      </p:sp>
      <p:sp>
        <p:nvSpPr>
          <p:cNvPr id="261" name="Connecting Steps (B2) Average Literacy Progress"/>
          <p:cNvSpPr/>
          <p:nvPr/>
        </p:nvSpPr>
        <p:spPr>
          <a:xfrm>
            <a:off x="1929843" y="1539353"/>
            <a:ext cx="102657" cy="37959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endParaRPr dirty="0"/>
          </a:p>
        </p:txBody>
      </p:sp>
      <p:sp>
        <p:nvSpPr>
          <p:cNvPr id="3" name="Slide Number Placeholder 2"/>
          <p:cNvSpPr>
            <a:spLocks noGrp="1"/>
          </p:cNvSpPr>
          <p:nvPr>
            <p:ph type="sldNum" sz="quarter" idx="2"/>
          </p:nvPr>
        </p:nvSpPr>
        <p:spPr>
          <a:xfrm>
            <a:off x="12356146" y="203200"/>
            <a:ext cx="406897" cy="457200"/>
          </a:xfrm>
        </p:spPr>
        <p:txBody>
          <a:bodyPr/>
          <a:lstStyle/>
          <a:p>
            <a:fld id="{86CB4B4D-7CA3-9044-876B-883B54F8677D}" type="slidenum">
              <a:rPr lang="en-GB" smtClean="0"/>
              <a:pPr/>
              <a:t>64</a:t>
            </a:fld>
            <a:endParaRPr lang="en-GB"/>
          </a:p>
        </p:txBody>
      </p:sp>
      <p:sp>
        <p:nvSpPr>
          <p:cNvPr id="10" name="Connecting Steps (B2) Average Literacy Progress"/>
          <p:cNvSpPr/>
          <p:nvPr/>
        </p:nvSpPr>
        <p:spPr>
          <a:xfrm>
            <a:off x="4386527" y="1411112"/>
            <a:ext cx="3997889" cy="31803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r>
              <a:rPr lang="en-GB" sz="1400" dirty="0"/>
              <a:t>Individual Education Plan Quality Assurance</a:t>
            </a:r>
            <a:endParaRPr sz="1400" dirty="0"/>
          </a:p>
        </p:txBody>
      </p:sp>
      <p:graphicFrame>
        <p:nvGraphicFramePr>
          <p:cNvPr id="5" name="Chart 4"/>
          <p:cNvGraphicFramePr/>
          <p:nvPr>
            <p:extLst>
              <p:ext uri="{D42A27DB-BD31-4B8C-83A1-F6EECF244321}">
                <p14:modId xmlns:p14="http://schemas.microsoft.com/office/powerpoint/2010/main" val="2324681321"/>
              </p:ext>
            </p:extLst>
          </p:nvPr>
        </p:nvGraphicFramePr>
        <p:xfrm>
          <a:off x="1414733" y="1729148"/>
          <a:ext cx="9954882" cy="6189901"/>
        </p:xfrm>
        <a:graphic>
          <a:graphicData uri="http://schemas.openxmlformats.org/drawingml/2006/chart">
            <c:chart xmlns:c="http://schemas.openxmlformats.org/drawingml/2006/chart" xmlns:r="http://schemas.openxmlformats.org/officeDocument/2006/relationships" r:id="rId3"/>
          </a:graphicData>
        </a:graphic>
      </p:graphicFrame>
      <p:sp>
        <p:nvSpPr>
          <p:cNvPr id="8" name="Targets are appropriate and sufficiently challenging and lead to pupils making very good progress. Individual Education Plans (IEP’s) are written 3 times a year by teachers. In order to measure effective progress, individual targets are categorised as mastered, engaged and experienced. During this academic year our pupils have continued to make good progress in their IEP targets. Every department has seen an improvement."/>
          <p:cNvSpPr/>
          <p:nvPr/>
        </p:nvSpPr>
        <p:spPr>
          <a:xfrm>
            <a:off x="371536" y="8183940"/>
            <a:ext cx="12146526" cy="169277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spcBef>
                <a:spcPts val="2800"/>
              </a:spcBef>
              <a:defRPr sz="1600"/>
            </a:pPr>
            <a:r>
              <a:rPr lang="en-GB" sz="1600" b="1" dirty="0">
                <a:solidFill>
                  <a:srgbClr val="8ABE5E">
                    <a:lumMod val="50000"/>
                  </a:srgbClr>
                </a:solidFill>
                <a:latin typeface="Arial"/>
                <a:ea typeface="Calibri"/>
              </a:rPr>
              <a:t>The percentage of our teachers now writing either good or excellent  IEP’s  has risen from 12% to 71% over the course of the year which is a significant improvement. </a:t>
            </a:r>
            <a:r>
              <a:rPr lang="en-GB" sz="1600" dirty="0"/>
              <a:t>The above data indicates that the on-going upskilling process is working as targets are now becoming more specific, measurable and appropriate. Through a consultative approach with all teaching staff the document has recently been transformed, bringing it more in line with the pending IDP overhaul within the special sector in Wales. </a:t>
            </a:r>
          </a:p>
          <a:p>
            <a:pPr>
              <a:spcBef>
                <a:spcPts val="2800"/>
              </a:spcBef>
              <a:defRPr sz="1600"/>
            </a:pPr>
            <a:r>
              <a:rPr lang="en-GB" sz="1600" b="1" dirty="0">
                <a:solidFill>
                  <a:srgbClr val="8ABE5E">
                    <a:lumMod val="50000"/>
                  </a:srgbClr>
                </a:solidFill>
                <a:latin typeface="Arial"/>
                <a:ea typeface="Calibri"/>
              </a:rPr>
              <a:t>      </a:t>
            </a:r>
            <a:endParaRPr sz="1600" b="1" dirty="0">
              <a:solidFill>
                <a:srgbClr val="8ABE5E">
                  <a:lumMod val="50000"/>
                </a:srgbClr>
              </a:solidFill>
            </a:endParaRPr>
          </a:p>
        </p:txBody>
      </p:sp>
    </p:spTree>
    <p:extLst>
      <p:ext uri="{BB962C8B-B14F-4D97-AF65-F5344CB8AC3E}">
        <p14:creationId xmlns:p14="http://schemas.microsoft.com/office/powerpoint/2010/main" val="538398298"/>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Learners progress / literacy"/>
          <p:cNvSpPr/>
          <p:nvPr/>
        </p:nvSpPr>
        <p:spPr>
          <a:xfrm>
            <a:off x="-23952" y="394888"/>
            <a:ext cx="7689824" cy="820788"/>
          </a:xfrm>
          <a:prstGeom prst="rect">
            <a:avLst/>
          </a:prstGeom>
          <a:solidFill>
            <a:schemeClr val="accent3">
              <a:lumMod val="60000"/>
              <a:lumOff val="40000"/>
            </a:schemeClr>
          </a:solidFill>
          <a:ln w="12700">
            <a:miter lim="400000"/>
          </a:ln>
          <a:extLst>
            <a:ext uri="{C572A759-6A51-4108-AA02-DFA0A04FC94B}">
              <ma14:wrappingTextBoxFlag xmlns="" xmlns:ma14="http://schemas.microsoft.com/office/mac/drawingml/2011/main" val="1"/>
            </a:ext>
          </a:extLst>
        </p:spPr>
        <p:txBody>
          <a:bodyPr lIns="50800" tIns="50800" rIns="50800" bIns="50800" anchor="b">
            <a:normAutofit/>
          </a:bodyPr>
          <a:lstStyle/>
          <a:p>
            <a:pPr algn="ctr">
              <a:lnSpc>
                <a:spcPct val="80000"/>
              </a:lnSpc>
              <a:spcBef>
                <a:spcPts val="0"/>
              </a:spcBef>
              <a:defRPr sz="2800" cap="all">
                <a:solidFill>
                  <a:srgbClr val="FFFFFF"/>
                </a:solidFill>
                <a:latin typeface="+mn-lt"/>
                <a:ea typeface="+mn-ea"/>
                <a:cs typeface="+mn-cs"/>
                <a:sym typeface="DIN Condensed"/>
              </a:defRPr>
            </a:pPr>
            <a:r>
              <a:rPr lang="en-GB" sz="4800" cap="all" dirty="0">
                <a:solidFill>
                  <a:srgbClr val="FFFFFF"/>
                </a:solidFill>
                <a:latin typeface="DIN Condensed"/>
                <a:ea typeface="+mn-ea"/>
                <a:cs typeface="+mn-cs"/>
                <a:sym typeface="DIN Condensed"/>
              </a:rPr>
              <a:t>Quality Assurance</a:t>
            </a:r>
            <a:endParaRPr sz="2800" cap="all" dirty="0">
              <a:solidFill>
                <a:srgbClr val="FFFFFF"/>
              </a:solidFill>
              <a:latin typeface="DIN Condensed"/>
              <a:ea typeface="+mn-ea"/>
              <a:cs typeface="+mn-cs"/>
              <a:sym typeface="DIN Condensed"/>
            </a:endParaRPr>
          </a:p>
        </p:txBody>
      </p:sp>
      <p:sp>
        <p:nvSpPr>
          <p:cNvPr id="261" name="Connecting Steps (B2) Average Literacy Progress"/>
          <p:cNvSpPr/>
          <p:nvPr/>
        </p:nvSpPr>
        <p:spPr>
          <a:xfrm>
            <a:off x="1929843" y="1539353"/>
            <a:ext cx="102657" cy="37959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endParaRPr dirty="0"/>
          </a:p>
        </p:txBody>
      </p:sp>
      <p:sp>
        <p:nvSpPr>
          <p:cNvPr id="3" name="Slide Number Placeholder 2"/>
          <p:cNvSpPr>
            <a:spLocks noGrp="1"/>
          </p:cNvSpPr>
          <p:nvPr>
            <p:ph type="sldNum" sz="quarter" idx="2"/>
          </p:nvPr>
        </p:nvSpPr>
        <p:spPr>
          <a:xfrm>
            <a:off x="12356146" y="203200"/>
            <a:ext cx="406897" cy="457200"/>
          </a:xfrm>
        </p:spPr>
        <p:txBody>
          <a:bodyPr/>
          <a:lstStyle/>
          <a:p>
            <a:fld id="{86CB4B4D-7CA3-9044-876B-883B54F8677D}" type="slidenum">
              <a:rPr lang="en-GB" smtClean="0"/>
              <a:pPr/>
              <a:t>65</a:t>
            </a:fld>
            <a:endParaRPr lang="en-GB"/>
          </a:p>
        </p:txBody>
      </p:sp>
      <p:sp>
        <p:nvSpPr>
          <p:cNvPr id="10" name="Connecting Steps (B2) Average Literacy Progress"/>
          <p:cNvSpPr/>
          <p:nvPr/>
        </p:nvSpPr>
        <p:spPr>
          <a:xfrm>
            <a:off x="4138877" y="1412524"/>
            <a:ext cx="4207883" cy="31803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r>
              <a:rPr lang="en-GB" sz="1400" dirty="0"/>
              <a:t>Lesson Observation / Learning Walk Breakdown</a:t>
            </a:r>
            <a:endParaRPr sz="1400" dirty="0"/>
          </a:p>
        </p:txBody>
      </p:sp>
      <p:sp>
        <p:nvSpPr>
          <p:cNvPr id="14" name="Numbers of students in receipt of free school meals is double the national average. Most students have a travel time of over 30 minutes and as a consequence of this there are interventions in place to ensure students are ready for learning. For example, on arrival there are structured gym sessions for sensory regulation. Free school meals (FSM) numbers are more than twice the national average and out of county placements have decreased significantly due to demand from within the Vale of Glamorgan and the limited space within the school as well as number of other contributing factors."/>
          <p:cNvSpPr/>
          <p:nvPr/>
        </p:nvSpPr>
        <p:spPr>
          <a:xfrm>
            <a:off x="413069" y="8059066"/>
            <a:ext cx="12146526" cy="157992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spcBef>
                <a:spcPts val="2800"/>
              </a:spcBef>
              <a:defRPr sz="1600"/>
            </a:pPr>
            <a:r>
              <a:rPr lang="en-GB" sz="1600" b="1" dirty="0">
                <a:solidFill>
                  <a:srgbClr val="8ABE5E">
                    <a:hueOff val="1971429"/>
                    <a:satOff val="-6114"/>
                    <a:lumOff val="-25490"/>
                  </a:srgbClr>
                </a:solidFill>
                <a:latin typeface="Avenir Next"/>
                <a:ea typeface="Avenir Next"/>
                <a:cs typeface="Avenir Next"/>
                <a:sym typeface="Avenir Next"/>
              </a:rPr>
              <a:t>We deem that 71% of our teaching in the Summer term was ‘good’ or above, which is an increase of 33% from the Autumn term. </a:t>
            </a:r>
            <a:r>
              <a:rPr lang="en-GB" sz="1600" dirty="0">
                <a:ea typeface="Avenir Next"/>
                <a:cs typeface="Avenir Next"/>
              </a:rPr>
              <a:t>With new leadership in place from September, and a new standardised approach to the observation process linked with the Continua programme, little can be taken from the rise in unsatisfactory practice emerging. </a:t>
            </a:r>
            <a:r>
              <a:rPr lang="en-GB" sz="1600" dirty="0"/>
              <a:t>It is a positive finding that the outlook has improved from the Spring term. Feedback in terms of under-performance is addressed in a timely manner. Expectations are clearer, and a diverse CPD programme is in operation which includes various teaching and learning forums. This appears to have had a positive impact on practice within the school. </a:t>
            </a:r>
          </a:p>
        </p:txBody>
      </p:sp>
      <p:graphicFrame>
        <p:nvGraphicFramePr>
          <p:cNvPr id="5" name="Chart 4"/>
          <p:cNvGraphicFramePr/>
          <p:nvPr>
            <p:extLst>
              <p:ext uri="{D42A27DB-BD31-4B8C-83A1-F6EECF244321}">
                <p14:modId xmlns:p14="http://schemas.microsoft.com/office/powerpoint/2010/main" val="4121959103"/>
              </p:ext>
            </p:extLst>
          </p:nvPr>
        </p:nvGraphicFramePr>
        <p:xfrm>
          <a:off x="1414733" y="1918943"/>
          <a:ext cx="9954882" cy="579630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3189168"/>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Learners progress / literacy"/>
          <p:cNvSpPr/>
          <p:nvPr/>
        </p:nvSpPr>
        <p:spPr>
          <a:xfrm>
            <a:off x="-23952" y="394888"/>
            <a:ext cx="7689824" cy="820788"/>
          </a:xfrm>
          <a:prstGeom prst="rect">
            <a:avLst/>
          </a:prstGeom>
          <a:solidFill>
            <a:schemeClr val="accent3">
              <a:lumMod val="60000"/>
              <a:lumOff val="40000"/>
            </a:schemeClr>
          </a:solidFill>
          <a:ln w="12700">
            <a:miter lim="400000"/>
          </a:ln>
          <a:extLst>
            <a:ext uri="{C572A759-6A51-4108-AA02-DFA0A04FC94B}">
              <ma14:wrappingTextBoxFlag xmlns="" xmlns:ma14="http://schemas.microsoft.com/office/mac/drawingml/2011/main" val="1"/>
            </a:ext>
          </a:extLst>
        </p:spPr>
        <p:txBody>
          <a:bodyPr lIns="50800" tIns="50800" rIns="50800" bIns="50800" anchor="b">
            <a:normAutofit/>
          </a:bodyPr>
          <a:lstStyle/>
          <a:p>
            <a:pPr algn="ctr">
              <a:lnSpc>
                <a:spcPct val="80000"/>
              </a:lnSpc>
              <a:spcBef>
                <a:spcPts val="0"/>
              </a:spcBef>
              <a:defRPr sz="2800" cap="all">
                <a:solidFill>
                  <a:srgbClr val="FFFFFF"/>
                </a:solidFill>
                <a:latin typeface="+mn-lt"/>
                <a:ea typeface="+mn-ea"/>
                <a:cs typeface="+mn-cs"/>
                <a:sym typeface="DIN Condensed"/>
              </a:defRPr>
            </a:pPr>
            <a:r>
              <a:rPr lang="en-GB" sz="4800" cap="all" dirty="0">
                <a:solidFill>
                  <a:srgbClr val="FFFFFF"/>
                </a:solidFill>
                <a:latin typeface="DIN Condensed"/>
                <a:ea typeface="+mn-ea"/>
                <a:cs typeface="+mn-cs"/>
                <a:sym typeface="DIN Condensed"/>
              </a:rPr>
              <a:t>Quality Assurance</a:t>
            </a:r>
            <a:endParaRPr sz="2800" cap="all" dirty="0">
              <a:solidFill>
                <a:srgbClr val="FFFFFF"/>
              </a:solidFill>
              <a:latin typeface="DIN Condensed"/>
              <a:ea typeface="+mn-ea"/>
              <a:cs typeface="+mn-cs"/>
              <a:sym typeface="DIN Condensed"/>
            </a:endParaRPr>
          </a:p>
        </p:txBody>
      </p:sp>
      <p:sp>
        <p:nvSpPr>
          <p:cNvPr id="261" name="Connecting Steps (B2) Average Literacy Progress"/>
          <p:cNvSpPr/>
          <p:nvPr/>
        </p:nvSpPr>
        <p:spPr>
          <a:xfrm>
            <a:off x="1929843" y="1539353"/>
            <a:ext cx="102657" cy="37959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endParaRPr dirty="0"/>
          </a:p>
        </p:txBody>
      </p:sp>
      <p:sp>
        <p:nvSpPr>
          <p:cNvPr id="3" name="Slide Number Placeholder 2"/>
          <p:cNvSpPr>
            <a:spLocks noGrp="1"/>
          </p:cNvSpPr>
          <p:nvPr>
            <p:ph type="sldNum" sz="quarter" idx="2"/>
          </p:nvPr>
        </p:nvSpPr>
        <p:spPr>
          <a:xfrm>
            <a:off x="12356146" y="203200"/>
            <a:ext cx="406897" cy="457200"/>
          </a:xfrm>
        </p:spPr>
        <p:txBody>
          <a:bodyPr/>
          <a:lstStyle/>
          <a:p>
            <a:fld id="{86CB4B4D-7CA3-9044-876B-883B54F8677D}" type="slidenum">
              <a:rPr lang="en-GB" smtClean="0"/>
              <a:pPr/>
              <a:t>66</a:t>
            </a:fld>
            <a:endParaRPr lang="en-GB"/>
          </a:p>
        </p:txBody>
      </p:sp>
      <p:sp>
        <p:nvSpPr>
          <p:cNvPr id="10" name="Connecting Steps (B2) Average Literacy Progress"/>
          <p:cNvSpPr/>
          <p:nvPr/>
        </p:nvSpPr>
        <p:spPr>
          <a:xfrm>
            <a:off x="5229720" y="1422054"/>
            <a:ext cx="2181687" cy="31803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r>
              <a:rPr lang="en-GB" sz="1400" dirty="0"/>
              <a:t>Governor Learning Walk</a:t>
            </a:r>
            <a:endParaRPr sz="1400" dirty="0"/>
          </a:p>
        </p:txBody>
      </p:sp>
      <p:sp>
        <p:nvSpPr>
          <p:cNvPr id="14" name="Numbers of students in receipt of free school meals is double the national average. Most students have a travel time of over 30 minutes and as a consequence of this there are interventions in place to ensure students are ready for learning. For example, on arrival there are structured gym sessions for sensory regulation. Free school meals (FSM) numbers are more than twice the national average and out of county placements have decreased significantly due to demand from within the Vale of Glamorgan and the limited space within the school as well as number of other contributing factors."/>
          <p:cNvSpPr/>
          <p:nvPr/>
        </p:nvSpPr>
        <p:spPr>
          <a:xfrm>
            <a:off x="413069" y="8182177"/>
            <a:ext cx="12146526" cy="133369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spcBef>
                <a:spcPts val="2800"/>
              </a:spcBef>
              <a:defRPr sz="1600"/>
            </a:pPr>
            <a:r>
              <a:rPr lang="en-GB" sz="1600" b="1" dirty="0">
                <a:solidFill>
                  <a:srgbClr val="8ABE5E">
                    <a:hueOff val="1971429"/>
                    <a:satOff val="-6114"/>
                    <a:lumOff val="-25490"/>
                  </a:srgbClr>
                </a:solidFill>
                <a:latin typeface="Avenir Next"/>
                <a:ea typeface="Avenir Next"/>
                <a:cs typeface="Avenir Next"/>
                <a:sym typeface="Avenir Next"/>
              </a:rPr>
              <a:t>According to governors, 100% of our classrooms indicate good or excellent relationships between pupils and staff. </a:t>
            </a:r>
            <a:r>
              <a:rPr lang="en-GB" sz="1600" dirty="0">
                <a:ea typeface="Avenir Next"/>
                <a:cs typeface="Avenir Next"/>
              </a:rPr>
              <a:t>Also, in all classes pupils level of engagement was deemed as good or excellent. This, along with 88% good or excellent management of support staff is testimony to the hard work all staff put in to harbour a positive ethos where all pupils feel safe and have the opportunity to receive an appropriate and engaging leaning experience. It is not surprising that the learning environment was scored lower, as according to governors this is largely due to the accommodation and nearly all classes are ‘doing the best they can’. </a:t>
            </a:r>
            <a:endParaRPr lang="en-GB" sz="1600" dirty="0"/>
          </a:p>
        </p:txBody>
      </p:sp>
      <p:graphicFrame>
        <p:nvGraphicFramePr>
          <p:cNvPr id="5" name="Chart 4"/>
          <p:cNvGraphicFramePr/>
          <p:nvPr>
            <p:extLst>
              <p:ext uri="{D42A27DB-BD31-4B8C-83A1-F6EECF244321}">
                <p14:modId xmlns:p14="http://schemas.microsoft.com/office/powerpoint/2010/main" val="2025289659"/>
              </p:ext>
            </p:extLst>
          </p:nvPr>
        </p:nvGraphicFramePr>
        <p:xfrm>
          <a:off x="1414733" y="1918943"/>
          <a:ext cx="9954882" cy="579630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45222415"/>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Learners progress / literacy"/>
          <p:cNvSpPr/>
          <p:nvPr/>
        </p:nvSpPr>
        <p:spPr>
          <a:xfrm>
            <a:off x="-23952" y="394888"/>
            <a:ext cx="7689824" cy="820788"/>
          </a:xfrm>
          <a:prstGeom prst="rect">
            <a:avLst/>
          </a:prstGeom>
          <a:solidFill>
            <a:schemeClr val="accent3">
              <a:lumMod val="60000"/>
              <a:lumOff val="40000"/>
            </a:schemeClr>
          </a:solidFill>
          <a:ln w="12700">
            <a:miter lim="400000"/>
          </a:ln>
          <a:extLst>
            <a:ext uri="{C572A759-6A51-4108-AA02-DFA0A04FC94B}">
              <ma14:wrappingTextBoxFlag xmlns="" xmlns:ma14="http://schemas.microsoft.com/office/mac/drawingml/2011/main" val="1"/>
            </a:ext>
          </a:extLst>
        </p:spPr>
        <p:txBody>
          <a:bodyPr lIns="50800" tIns="50800" rIns="50800" bIns="50800" anchor="b">
            <a:normAutofit/>
          </a:bodyPr>
          <a:lstStyle/>
          <a:p>
            <a:pPr algn="ctr">
              <a:lnSpc>
                <a:spcPct val="80000"/>
              </a:lnSpc>
              <a:spcBef>
                <a:spcPts val="0"/>
              </a:spcBef>
              <a:defRPr sz="2800" cap="all">
                <a:solidFill>
                  <a:srgbClr val="FFFFFF"/>
                </a:solidFill>
                <a:latin typeface="+mn-lt"/>
                <a:ea typeface="+mn-ea"/>
                <a:cs typeface="+mn-cs"/>
                <a:sym typeface="DIN Condensed"/>
              </a:defRPr>
            </a:pPr>
            <a:r>
              <a:rPr lang="en-GB" sz="4800" cap="all" dirty="0">
                <a:solidFill>
                  <a:srgbClr val="FFFFFF"/>
                </a:solidFill>
                <a:latin typeface="DIN Condensed"/>
                <a:ea typeface="+mn-ea"/>
                <a:cs typeface="+mn-cs"/>
                <a:sym typeface="DIN Condensed"/>
              </a:rPr>
              <a:t>Self-Evaluation</a:t>
            </a:r>
            <a:endParaRPr sz="2800" cap="all" dirty="0">
              <a:solidFill>
                <a:srgbClr val="FFFFFF"/>
              </a:solidFill>
              <a:latin typeface="DIN Condensed"/>
              <a:ea typeface="+mn-ea"/>
              <a:cs typeface="+mn-cs"/>
              <a:sym typeface="DIN Condensed"/>
            </a:endParaRPr>
          </a:p>
        </p:txBody>
      </p:sp>
      <p:sp>
        <p:nvSpPr>
          <p:cNvPr id="261" name="Connecting Steps (B2) Average Literacy Progress"/>
          <p:cNvSpPr/>
          <p:nvPr/>
        </p:nvSpPr>
        <p:spPr>
          <a:xfrm>
            <a:off x="1929843" y="1539353"/>
            <a:ext cx="102657" cy="37959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endParaRPr dirty="0"/>
          </a:p>
        </p:txBody>
      </p:sp>
      <p:sp>
        <p:nvSpPr>
          <p:cNvPr id="3" name="Slide Number Placeholder 2"/>
          <p:cNvSpPr>
            <a:spLocks noGrp="1"/>
          </p:cNvSpPr>
          <p:nvPr>
            <p:ph type="sldNum" sz="quarter" idx="2"/>
          </p:nvPr>
        </p:nvSpPr>
        <p:spPr>
          <a:xfrm>
            <a:off x="12356146" y="203200"/>
            <a:ext cx="406897" cy="457200"/>
          </a:xfrm>
        </p:spPr>
        <p:txBody>
          <a:bodyPr/>
          <a:lstStyle/>
          <a:p>
            <a:fld id="{86CB4B4D-7CA3-9044-876B-883B54F8677D}" type="slidenum">
              <a:rPr lang="en-GB" smtClean="0"/>
              <a:pPr/>
              <a:t>67</a:t>
            </a:fld>
            <a:endParaRPr lang="en-GB"/>
          </a:p>
        </p:txBody>
      </p:sp>
      <p:sp>
        <p:nvSpPr>
          <p:cNvPr id="10" name="Connecting Steps (B2) Average Literacy Progress"/>
          <p:cNvSpPr/>
          <p:nvPr/>
        </p:nvSpPr>
        <p:spPr>
          <a:xfrm>
            <a:off x="4386527" y="1411112"/>
            <a:ext cx="3592330" cy="31803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r>
              <a:rPr lang="en-GB" sz="1400" dirty="0"/>
              <a:t>Teacher Self-Evaluation of Own Practice</a:t>
            </a:r>
            <a:endParaRPr sz="1400" dirty="0"/>
          </a:p>
        </p:txBody>
      </p:sp>
      <p:sp>
        <p:nvSpPr>
          <p:cNvPr id="14" name="Numbers of students in receipt of free school meals is double the national average. Most students have a travel time of over 30 minutes and as a consequence of this there are interventions in place to ensure students are ready for learning. For example, on arrival there are structured gym sessions for sensory regulation. Free school meals (FSM) numbers are more than twice the national average and out of county placements have decreased significantly due to demand from within the Vale of Glamorgan and the limited space within the school as well as number of other contributing factors."/>
          <p:cNvSpPr/>
          <p:nvPr/>
        </p:nvSpPr>
        <p:spPr>
          <a:xfrm>
            <a:off x="413069" y="7791471"/>
            <a:ext cx="12146526" cy="182614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lvl="0">
              <a:spcBef>
                <a:spcPts val="2800"/>
              </a:spcBef>
              <a:defRPr sz="1600"/>
            </a:pPr>
            <a:r>
              <a:rPr lang="en-GB" sz="1600" b="1" dirty="0">
                <a:solidFill>
                  <a:srgbClr val="8ABE5E">
                    <a:hueOff val="1971429"/>
                    <a:satOff val="-6114"/>
                    <a:lumOff val="-25490"/>
                  </a:srgbClr>
                </a:solidFill>
                <a:latin typeface="Avenir Next"/>
                <a:ea typeface="Avenir Next"/>
                <a:cs typeface="Avenir Next"/>
                <a:sym typeface="Avenir Next"/>
              </a:rPr>
              <a:t>The percentage of our teaching staff that now deem their practice to be ‘good’ or above overall has risen by 17% since the Spring term which is good. </a:t>
            </a:r>
            <a:r>
              <a:rPr lang="en-GB" sz="1600" dirty="0">
                <a:ea typeface="Avenir Next"/>
                <a:cs typeface="Avenir Next"/>
              </a:rPr>
              <a:t>This is testimony to the focus on Differentiation, Scaffolding, Learning Environment and Assessment for Learning this year. We have undergone staff training, set up AFL forums and allowed staff to undertake anonymous peer to peer learning environment walks. Good and Excellent criteria within the programme has been adapted in order to make it bespoke to our setting and promoting a more standardised approach. This has had a direct correlation on the above improvement. We hope to further utilise this software next year for a multitude of reasons, and as staff confidence and expertise develops we should see further improvement in this respect. </a:t>
            </a:r>
          </a:p>
        </p:txBody>
      </p:sp>
      <p:graphicFrame>
        <p:nvGraphicFramePr>
          <p:cNvPr id="5" name="Chart 4"/>
          <p:cNvGraphicFramePr/>
          <p:nvPr>
            <p:extLst>
              <p:ext uri="{D42A27DB-BD31-4B8C-83A1-F6EECF244321}">
                <p14:modId xmlns:p14="http://schemas.microsoft.com/office/powerpoint/2010/main" val="3196103904"/>
              </p:ext>
            </p:extLst>
          </p:nvPr>
        </p:nvGraphicFramePr>
        <p:xfrm>
          <a:off x="1414733" y="1729149"/>
          <a:ext cx="9954882" cy="590136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83839388"/>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Learners progress / literacy"/>
          <p:cNvSpPr/>
          <p:nvPr/>
        </p:nvSpPr>
        <p:spPr>
          <a:xfrm>
            <a:off x="-23952" y="394888"/>
            <a:ext cx="7689824" cy="820788"/>
          </a:xfrm>
          <a:prstGeom prst="rect">
            <a:avLst/>
          </a:prstGeom>
          <a:solidFill>
            <a:schemeClr val="accent3">
              <a:lumMod val="60000"/>
              <a:lumOff val="40000"/>
            </a:schemeClr>
          </a:solidFill>
          <a:ln w="12700">
            <a:miter lim="400000"/>
          </a:ln>
          <a:extLst>
            <a:ext uri="{C572A759-6A51-4108-AA02-DFA0A04FC94B}">
              <ma14:wrappingTextBoxFlag xmlns="" xmlns:ma14="http://schemas.microsoft.com/office/mac/drawingml/2011/main" val="1"/>
            </a:ext>
          </a:extLst>
        </p:spPr>
        <p:txBody>
          <a:bodyPr lIns="50800" tIns="50800" rIns="50800" bIns="50800" anchor="b">
            <a:normAutofit/>
          </a:bodyPr>
          <a:lstStyle/>
          <a:p>
            <a:pPr algn="ctr">
              <a:lnSpc>
                <a:spcPct val="80000"/>
              </a:lnSpc>
              <a:spcBef>
                <a:spcPts val="0"/>
              </a:spcBef>
              <a:defRPr sz="2800" cap="all">
                <a:solidFill>
                  <a:srgbClr val="FFFFFF"/>
                </a:solidFill>
                <a:latin typeface="+mn-lt"/>
                <a:ea typeface="+mn-ea"/>
                <a:cs typeface="+mn-cs"/>
                <a:sym typeface="DIN Condensed"/>
              </a:defRPr>
            </a:pPr>
            <a:r>
              <a:rPr lang="en-GB" sz="4800" cap="all" dirty="0">
                <a:solidFill>
                  <a:srgbClr val="FFFFFF"/>
                </a:solidFill>
                <a:latin typeface="DIN Condensed"/>
                <a:ea typeface="+mn-ea"/>
                <a:cs typeface="+mn-cs"/>
                <a:sym typeface="DIN Condensed"/>
              </a:rPr>
              <a:t>Moderation</a:t>
            </a:r>
            <a:endParaRPr sz="2800" cap="all" dirty="0">
              <a:solidFill>
                <a:srgbClr val="FFFFFF"/>
              </a:solidFill>
              <a:latin typeface="DIN Condensed"/>
              <a:ea typeface="+mn-ea"/>
              <a:cs typeface="+mn-cs"/>
              <a:sym typeface="DIN Condensed"/>
            </a:endParaRPr>
          </a:p>
        </p:txBody>
      </p:sp>
      <p:sp>
        <p:nvSpPr>
          <p:cNvPr id="261" name="Connecting Steps (B2) Average Literacy Progress"/>
          <p:cNvSpPr/>
          <p:nvPr/>
        </p:nvSpPr>
        <p:spPr>
          <a:xfrm>
            <a:off x="1929843" y="1539353"/>
            <a:ext cx="102657" cy="37959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endParaRPr dirty="0"/>
          </a:p>
        </p:txBody>
      </p:sp>
      <p:sp>
        <p:nvSpPr>
          <p:cNvPr id="3" name="Slide Number Placeholder 2"/>
          <p:cNvSpPr>
            <a:spLocks noGrp="1"/>
          </p:cNvSpPr>
          <p:nvPr>
            <p:ph type="sldNum" sz="quarter" idx="2"/>
          </p:nvPr>
        </p:nvSpPr>
        <p:spPr>
          <a:xfrm>
            <a:off x="12390070" y="203200"/>
            <a:ext cx="406897" cy="457200"/>
          </a:xfrm>
        </p:spPr>
        <p:txBody>
          <a:bodyPr/>
          <a:lstStyle/>
          <a:p>
            <a:fld id="{86CB4B4D-7CA3-9044-876B-883B54F8677D}" type="slidenum">
              <a:rPr lang="en-GB" smtClean="0"/>
              <a:pPr/>
              <a:t>68</a:t>
            </a:fld>
            <a:endParaRPr lang="en-GB"/>
          </a:p>
        </p:txBody>
      </p:sp>
      <p:sp>
        <p:nvSpPr>
          <p:cNvPr id="10" name="Connecting Steps (B2) Average Literacy Progress"/>
          <p:cNvSpPr/>
          <p:nvPr/>
        </p:nvSpPr>
        <p:spPr>
          <a:xfrm>
            <a:off x="1852977" y="1834681"/>
            <a:ext cx="2564805" cy="348813"/>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r>
              <a:rPr lang="en-GB" sz="1600" dirty="0"/>
              <a:t>LNF Moderation Analysis</a:t>
            </a:r>
            <a:endParaRPr sz="1600" dirty="0"/>
          </a:p>
        </p:txBody>
      </p:sp>
      <p:sp>
        <p:nvSpPr>
          <p:cNvPr id="14" name="Numbers of students in receipt of free school meals is double the national average. Most students have a travel time of over 30 minutes and as a consequence of this there are interventions in place to ensure students are ready for learning. For example, on arrival there are structured gym sessions for sensory regulation. Free school meals (FSM) numbers are more than twice the national average and out of county placements have decreased significantly due to demand from within the Vale of Glamorgan and the limited space within the school as well as number of other contributing factors."/>
          <p:cNvSpPr/>
          <p:nvPr/>
        </p:nvSpPr>
        <p:spPr>
          <a:xfrm>
            <a:off x="446993" y="7938285"/>
            <a:ext cx="12146526" cy="157992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spcBef>
                <a:spcPts val="2800"/>
              </a:spcBef>
              <a:defRPr sz="1600"/>
            </a:pPr>
            <a:r>
              <a:rPr lang="en-GB" sz="1600" b="1" dirty="0">
                <a:solidFill>
                  <a:srgbClr val="8ABE5E">
                    <a:hueOff val="1971429"/>
                    <a:satOff val="-6114"/>
                    <a:lumOff val="-25490"/>
                  </a:srgbClr>
                </a:solidFill>
                <a:latin typeface="Avenir Next"/>
                <a:ea typeface="Avenir Next"/>
                <a:cs typeface="Avenir Next"/>
                <a:sym typeface="Avenir Next"/>
              </a:rPr>
              <a:t>During the most recent internal moderation exercise, 90% of submitted evidence passed which is excellent. </a:t>
            </a:r>
            <a:r>
              <a:rPr lang="en-GB" sz="1600" dirty="0"/>
              <a:t>This is a very pleasing statistic as it is a 50% increase since the Autumn term. Overall this year, just over 70&amp; of the evidence was approved internally which is excellent when compared to 18% two years ago. The moderation process at Riverbank has become a lot more robust under the supervision of a middle leader, and teachers are now a lot more comfortable navigating the LNF and DCF frameworks and preparing evidence. DCF requires further attention next year as currently it is not included in the process. From an external perspective, all evidence submitted this year was approved which is excellent. </a:t>
            </a:r>
          </a:p>
        </p:txBody>
      </p:sp>
      <p:graphicFrame>
        <p:nvGraphicFramePr>
          <p:cNvPr id="7" name="Chart 6"/>
          <p:cNvGraphicFramePr/>
          <p:nvPr>
            <p:extLst>
              <p:ext uri="{D42A27DB-BD31-4B8C-83A1-F6EECF244321}">
                <p14:modId xmlns:p14="http://schemas.microsoft.com/office/powerpoint/2010/main" val="3663129832"/>
              </p:ext>
            </p:extLst>
          </p:nvPr>
        </p:nvGraphicFramePr>
        <p:xfrm>
          <a:off x="663291" y="2453753"/>
          <a:ext cx="5338928" cy="42299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p:nvPr>
            <p:extLst>
              <p:ext uri="{D42A27DB-BD31-4B8C-83A1-F6EECF244321}">
                <p14:modId xmlns:p14="http://schemas.microsoft.com/office/powerpoint/2010/main" val="3105743651"/>
              </p:ext>
            </p:extLst>
          </p:nvPr>
        </p:nvGraphicFramePr>
        <p:xfrm>
          <a:off x="6819900" y="4778678"/>
          <a:ext cx="5338928" cy="315766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hart 10"/>
          <p:cNvGraphicFramePr/>
          <p:nvPr>
            <p:extLst>
              <p:ext uri="{D42A27DB-BD31-4B8C-83A1-F6EECF244321}">
                <p14:modId xmlns:p14="http://schemas.microsoft.com/office/powerpoint/2010/main" val="4094951652"/>
              </p:ext>
            </p:extLst>
          </p:nvPr>
        </p:nvGraphicFramePr>
        <p:xfrm>
          <a:off x="6788150" y="1455759"/>
          <a:ext cx="5370678" cy="315766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294818349"/>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Learners progress / literacy"/>
          <p:cNvSpPr/>
          <p:nvPr/>
        </p:nvSpPr>
        <p:spPr>
          <a:xfrm>
            <a:off x="-23952" y="394888"/>
            <a:ext cx="7689824" cy="820788"/>
          </a:xfrm>
          <a:prstGeom prst="rect">
            <a:avLst/>
          </a:prstGeom>
          <a:solidFill>
            <a:schemeClr val="accent3">
              <a:lumMod val="60000"/>
              <a:lumOff val="40000"/>
            </a:schemeClr>
          </a:solidFill>
          <a:ln w="12700">
            <a:miter lim="400000"/>
          </a:ln>
          <a:extLst>
            <a:ext uri="{C572A759-6A51-4108-AA02-DFA0A04FC94B}">
              <ma14:wrappingTextBoxFlag xmlns="" xmlns:ma14="http://schemas.microsoft.com/office/mac/drawingml/2011/main" val="1"/>
            </a:ext>
          </a:extLst>
        </p:spPr>
        <p:txBody>
          <a:bodyPr lIns="50800" tIns="50800" rIns="50800" bIns="50800" anchor="b">
            <a:normAutofit/>
          </a:bodyPr>
          <a:lstStyle/>
          <a:p>
            <a:pPr algn="ctr">
              <a:lnSpc>
                <a:spcPct val="80000"/>
              </a:lnSpc>
              <a:spcBef>
                <a:spcPts val="0"/>
              </a:spcBef>
              <a:defRPr sz="2800" cap="all">
                <a:solidFill>
                  <a:srgbClr val="FFFFFF"/>
                </a:solidFill>
                <a:latin typeface="+mn-lt"/>
                <a:ea typeface="+mn-ea"/>
                <a:cs typeface="+mn-cs"/>
                <a:sym typeface="DIN Condensed"/>
              </a:defRPr>
            </a:pPr>
            <a:r>
              <a:rPr lang="en-GB" sz="4800" cap="all" dirty="0">
                <a:solidFill>
                  <a:srgbClr val="FFFFFF"/>
                </a:solidFill>
                <a:latin typeface="DIN Condensed"/>
                <a:ea typeface="+mn-ea"/>
                <a:cs typeface="+mn-cs"/>
                <a:sym typeface="DIN Condensed"/>
              </a:rPr>
              <a:t>Outreach provision</a:t>
            </a:r>
            <a:endParaRPr sz="2800" cap="all" dirty="0">
              <a:solidFill>
                <a:srgbClr val="FFFFFF"/>
              </a:solidFill>
              <a:latin typeface="DIN Condensed"/>
              <a:ea typeface="+mn-ea"/>
              <a:cs typeface="+mn-cs"/>
              <a:sym typeface="DIN Condensed"/>
            </a:endParaRPr>
          </a:p>
        </p:txBody>
      </p:sp>
      <p:sp>
        <p:nvSpPr>
          <p:cNvPr id="261" name="Connecting Steps (B2) Average Literacy Progress"/>
          <p:cNvSpPr/>
          <p:nvPr/>
        </p:nvSpPr>
        <p:spPr>
          <a:xfrm>
            <a:off x="1929843" y="1539353"/>
            <a:ext cx="102657" cy="37959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endParaRPr dirty="0"/>
          </a:p>
        </p:txBody>
      </p:sp>
      <p:sp>
        <p:nvSpPr>
          <p:cNvPr id="3" name="Slide Number Placeholder 2"/>
          <p:cNvSpPr>
            <a:spLocks noGrp="1"/>
          </p:cNvSpPr>
          <p:nvPr>
            <p:ph type="sldNum" sz="quarter" idx="2"/>
          </p:nvPr>
        </p:nvSpPr>
        <p:spPr>
          <a:xfrm>
            <a:off x="12390070" y="203200"/>
            <a:ext cx="406897" cy="457200"/>
          </a:xfrm>
        </p:spPr>
        <p:txBody>
          <a:bodyPr/>
          <a:lstStyle/>
          <a:p>
            <a:fld id="{86CB4B4D-7CA3-9044-876B-883B54F8677D}" type="slidenum">
              <a:rPr lang="en-GB" smtClean="0"/>
              <a:pPr/>
              <a:t>69</a:t>
            </a:fld>
            <a:endParaRPr lang="en-GB"/>
          </a:p>
        </p:txBody>
      </p:sp>
      <p:graphicFrame>
        <p:nvGraphicFramePr>
          <p:cNvPr id="7" name="Chart 6"/>
          <p:cNvGraphicFramePr/>
          <p:nvPr>
            <p:extLst>
              <p:ext uri="{D42A27DB-BD31-4B8C-83A1-F6EECF244321}">
                <p14:modId xmlns:p14="http://schemas.microsoft.com/office/powerpoint/2010/main" val="4159237569"/>
              </p:ext>
            </p:extLst>
          </p:nvPr>
        </p:nvGraphicFramePr>
        <p:xfrm>
          <a:off x="5959366" y="1334407"/>
          <a:ext cx="6589985" cy="402587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p:nvPr>
            <p:extLst>
              <p:ext uri="{D42A27DB-BD31-4B8C-83A1-F6EECF244321}">
                <p14:modId xmlns:p14="http://schemas.microsoft.com/office/powerpoint/2010/main" val="487530144"/>
              </p:ext>
            </p:extLst>
          </p:nvPr>
        </p:nvGraphicFramePr>
        <p:xfrm>
          <a:off x="294593" y="1334407"/>
          <a:ext cx="5338928" cy="514259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Table 7"/>
          <p:cNvGraphicFramePr>
            <a:graphicFrameLocks noGrp="1"/>
          </p:cNvGraphicFramePr>
          <p:nvPr>
            <p:extLst>
              <p:ext uri="{D42A27DB-BD31-4B8C-83A1-F6EECF244321}">
                <p14:modId xmlns:p14="http://schemas.microsoft.com/office/powerpoint/2010/main" val="4122825984"/>
              </p:ext>
            </p:extLst>
          </p:nvPr>
        </p:nvGraphicFramePr>
        <p:xfrm>
          <a:off x="5959366" y="5446697"/>
          <a:ext cx="6589985" cy="3966178"/>
        </p:xfrm>
        <a:graphic>
          <a:graphicData uri="http://schemas.openxmlformats.org/drawingml/2006/table">
            <a:tbl>
              <a:tblPr firstRow="1" bandRow="1">
                <a:tableStyleId>{69C7853C-536D-4A76-A0AE-DD22124D55A5}</a:tableStyleId>
              </a:tblPr>
              <a:tblGrid>
                <a:gridCol w="1219480">
                  <a:extLst>
                    <a:ext uri="{9D8B030D-6E8A-4147-A177-3AD203B41FA5}">
                      <a16:colId xmlns:a16="http://schemas.microsoft.com/office/drawing/2014/main" val="20000"/>
                    </a:ext>
                  </a:extLst>
                </a:gridCol>
                <a:gridCol w="5370505">
                  <a:extLst>
                    <a:ext uri="{9D8B030D-6E8A-4147-A177-3AD203B41FA5}">
                      <a16:colId xmlns:a16="http://schemas.microsoft.com/office/drawing/2014/main" val="20001"/>
                    </a:ext>
                  </a:extLst>
                </a:gridCol>
              </a:tblGrid>
              <a:tr h="550318">
                <a:tc gridSpan="2">
                  <a:txBody>
                    <a:bodyPr/>
                    <a:lstStyle/>
                    <a:p>
                      <a:pPr algn="ctr"/>
                      <a:r>
                        <a:rPr lang="en-GB" sz="2000" dirty="0"/>
                        <a:t>Question List</a:t>
                      </a:r>
                    </a:p>
                  </a:txBody>
                  <a:tcPr/>
                </a:tc>
                <a:tc hMerge="1">
                  <a:txBody>
                    <a:bodyPr/>
                    <a:lstStyle/>
                    <a:p>
                      <a:endParaRPr lang="en-GB" dirty="0"/>
                    </a:p>
                  </a:txBody>
                  <a:tcPr/>
                </a:tc>
                <a:extLst>
                  <a:ext uri="{0D108BD9-81ED-4DB2-BD59-A6C34878D82A}">
                    <a16:rowId xmlns:a16="http://schemas.microsoft.com/office/drawing/2014/main" val="10000"/>
                  </a:ext>
                </a:extLst>
              </a:tr>
              <a:tr h="487980">
                <a:tc>
                  <a:txBody>
                    <a:bodyPr/>
                    <a:lstStyle/>
                    <a:p>
                      <a:pPr algn="l">
                        <a:lnSpc>
                          <a:spcPct val="115000"/>
                        </a:lnSpc>
                        <a:spcAft>
                          <a:spcPts val="0"/>
                        </a:spcAft>
                      </a:pPr>
                      <a:r>
                        <a:rPr lang="en-GB" sz="1200" dirty="0">
                          <a:effectLst/>
                          <a:latin typeface="Calibri"/>
                          <a:ea typeface="Calibri"/>
                          <a:cs typeface="Times New Roman"/>
                        </a:rPr>
                        <a:t>Q1</a:t>
                      </a:r>
                    </a:p>
                  </a:txBody>
                  <a:tcPr marL="68580" marR="68580" marT="0" marB="0"/>
                </a:tc>
                <a:tc>
                  <a:txBody>
                    <a:bodyPr/>
                    <a:lstStyle/>
                    <a:p>
                      <a:pPr algn="l">
                        <a:lnSpc>
                          <a:spcPct val="115000"/>
                        </a:lnSpc>
                        <a:spcAft>
                          <a:spcPts val="0"/>
                        </a:spcAft>
                      </a:pPr>
                      <a:r>
                        <a:rPr lang="en-GB" sz="1200" dirty="0">
                          <a:effectLst/>
                          <a:latin typeface="Calibri"/>
                          <a:ea typeface="Calibri"/>
                          <a:cs typeface="Times New Roman"/>
                        </a:rPr>
                        <a:t>The early</a:t>
                      </a:r>
                      <a:r>
                        <a:rPr lang="en-GB" sz="1200" baseline="0" dirty="0">
                          <a:effectLst/>
                          <a:latin typeface="Calibri"/>
                          <a:ea typeface="Calibri"/>
                          <a:cs typeface="Times New Roman"/>
                        </a:rPr>
                        <a:t> years outreach support was of a high calibre</a:t>
                      </a:r>
                      <a:r>
                        <a:rPr lang="en-GB" sz="1200" dirty="0">
                          <a:effectLst/>
                          <a:latin typeface="Calibri"/>
                          <a:ea typeface="Calibri"/>
                          <a:cs typeface="Times New Roman"/>
                        </a:rPr>
                        <a:t>.</a:t>
                      </a:r>
                    </a:p>
                  </a:txBody>
                  <a:tcPr marL="68580" marR="68580" marT="0" marB="0"/>
                </a:tc>
                <a:extLst>
                  <a:ext uri="{0D108BD9-81ED-4DB2-BD59-A6C34878D82A}">
                    <a16:rowId xmlns:a16="http://schemas.microsoft.com/office/drawing/2014/main" val="10001"/>
                  </a:ext>
                </a:extLst>
              </a:tr>
              <a:tr h="487980">
                <a:tc>
                  <a:txBody>
                    <a:bodyPr/>
                    <a:lstStyle/>
                    <a:p>
                      <a:pPr algn="l">
                        <a:lnSpc>
                          <a:spcPct val="115000"/>
                        </a:lnSpc>
                        <a:spcAft>
                          <a:spcPts val="0"/>
                        </a:spcAft>
                      </a:pPr>
                      <a:r>
                        <a:rPr lang="en-GB" sz="1200">
                          <a:effectLst/>
                          <a:latin typeface="Calibri"/>
                          <a:ea typeface="Calibri"/>
                          <a:cs typeface="Times New Roman"/>
                        </a:rPr>
                        <a:t>Q2</a:t>
                      </a:r>
                    </a:p>
                  </a:txBody>
                  <a:tcPr marL="68580" marR="68580" marT="0" marB="0"/>
                </a:tc>
                <a:tc>
                  <a:txBody>
                    <a:bodyPr/>
                    <a:lstStyle/>
                    <a:p>
                      <a:pPr algn="l">
                        <a:lnSpc>
                          <a:spcPct val="115000"/>
                        </a:lnSpc>
                        <a:spcAft>
                          <a:spcPts val="0"/>
                        </a:spcAft>
                      </a:pPr>
                      <a:r>
                        <a:rPr lang="en-GB" sz="1200" dirty="0">
                          <a:effectLst/>
                          <a:latin typeface="Calibri"/>
                          <a:ea typeface="Calibri"/>
                          <a:cs typeface="Times New Roman"/>
                        </a:rPr>
                        <a:t>The early years outreach worker was polite, helpful and reliable</a:t>
                      </a:r>
                    </a:p>
                  </a:txBody>
                  <a:tcPr marL="68580" marR="68580" marT="0" marB="0"/>
                </a:tc>
                <a:extLst>
                  <a:ext uri="{0D108BD9-81ED-4DB2-BD59-A6C34878D82A}">
                    <a16:rowId xmlns:a16="http://schemas.microsoft.com/office/drawing/2014/main" val="10002"/>
                  </a:ext>
                </a:extLst>
              </a:tr>
              <a:tr h="487980">
                <a:tc>
                  <a:txBody>
                    <a:bodyPr/>
                    <a:lstStyle/>
                    <a:p>
                      <a:pPr algn="l">
                        <a:lnSpc>
                          <a:spcPct val="115000"/>
                        </a:lnSpc>
                        <a:spcAft>
                          <a:spcPts val="0"/>
                        </a:spcAft>
                      </a:pPr>
                      <a:r>
                        <a:rPr lang="en-GB" sz="1200">
                          <a:effectLst/>
                          <a:latin typeface="Calibri"/>
                          <a:ea typeface="Calibri"/>
                          <a:cs typeface="Times New Roman"/>
                        </a:rPr>
                        <a:t>Q3</a:t>
                      </a:r>
                    </a:p>
                  </a:txBody>
                  <a:tcPr marL="68580" marR="68580" marT="0" marB="0"/>
                </a:tc>
                <a:tc>
                  <a:txBody>
                    <a:bodyPr/>
                    <a:lstStyle/>
                    <a:p>
                      <a:pPr algn="l">
                        <a:lnSpc>
                          <a:spcPct val="115000"/>
                        </a:lnSpc>
                        <a:spcAft>
                          <a:spcPts val="0"/>
                        </a:spcAft>
                      </a:pPr>
                      <a:r>
                        <a:rPr lang="en-GB" sz="1200" dirty="0">
                          <a:effectLst/>
                          <a:latin typeface="Calibri"/>
                          <a:ea typeface="Calibri"/>
                          <a:cs typeface="Times New Roman"/>
                        </a:rPr>
                        <a:t>The paperwork given to the school by the outreach team was agreed, shared and informative</a:t>
                      </a:r>
                    </a:p>
                  </a:txBody>
                  <a:tcPr marL="68580" marR="68580" marT="0" marB="0"/>
                </a:tc>
                <a:extLst>
                  <a:ext uri="{0D108BD9-81ED-4DB2-BD59-A6C34878D82A}">
                    <a16:rowId xmlns:a16="http://schemas.microsoft.com/office/drawing/2014/main" val="10003"/>
                  </a:ext>
                </a:extLst>
              </a:tr>
              <a:tr h="487980">
                <a:tc>
                  <a:txBody>
                    <a:bodyPr/>
                    <a:lstStyle/>
                    <a:p>
                      <a:pPr algn="l">
                        <a:lnSpc>
                          <a:spcPct val="115000"/>
                        </a:lnSpc>
                        <a:spcAft>
                          <a:spcPts val="0"/>
                        </a:spcAft>
                      </a:pPr>
                      <a:r>
                        <a:rPr lang="en-GB" sz="1200">
                          <a:effectLst/>
                          <a:latin typeface="Calibri"/>
                          <a:ea typeface="Calibri"/>
                          <a:cs typeface="Times New Roman"/>
                        </a:rPr>
                        <a:t>Q4</a:t>
                      </a:r>
                    </a:p>
                  </a:txBody>
                  <a:tcPr marL="68580" marR="68580" marT="0" marB="0"/>
                </a:tc>
                <a:tc>
                  <a:txBody>
                    <a:bodyPr/>
                    <a:lstStyle/>
                    <a:p>
                      <a:pPr algn="l">
                        <a:lnSpc>
                          <a:spcPct val="115000"/>
                        </a:lnSpc>
                        <a:spcAft>
                          <a:spcPts val="0"/>
                        </a:spcAft>
                      </a:pPr>
                      <a:r>
                        <a:rPr lang="en-GB" sz="1200" dirty="0">
                          <a:effectLst/>
                          <a:latin typeface="Calibri"/>
                          <a:ea typeface="Calibri"/>
                          <a:cs typeface="Times New Roman"/>
                        </a:rPr>
                        <a:t>The early years outreach support was helpful in providing appropriate SMART targets for the child</a:t>
                      </a:r>
                    </a:p>
                  </a:txBody>
                  <a:tcPr marL="68580" marR="68580" marT="0" marB="0"/>
                </a:tc>
                <a:extLst>
                  <a:ext uri="{0D108BD9-81ED-4DB2-BD59-A6C34878D82A}">
                    <a16:rowId xmlns:a16="http://schemas.microsoft.com/office/drawing/2014/main" val="10004"/>
                  </a:ext>
                </a:extLst>
              </a:tr>
              <a:tr h="487980">
                <a:tc>
                  <a:txBody>
                    <a:bodyPr/>
                    <a:lstStyle/>
                    <a:p>
                      <a:pPr algn="l">
                        <a:lnSpc>
                          <a:spcPct val="115000"/>
                        </a:lnSpc>
                        <a:spcAft>
                          <a:spcPts val="0"/>
                        </a:spcAft>
                      </a:pPr>
                      <a:r>
                        <a:rPr lang="en-GB" sz="1200">
                          <a:effectLst/>
                          <a:latin typeface="Calibri"/>
                          <a:ea typeface="Calibri"/>
                          <a:cs typeface="Times New Roman"/>
                        </a:rPr>
                        <a:t>Q5</a:t>
                      </a:r>
                    </a:p>
                  </a:txBody>
                  <a:tcPr marL="68580" marR="68580" marT="0" marB="0"/>
                </a:tc>
                <a:tc>
                  <a:txBody>
                    <a:bodyPr/>
                    <a:lstStyle/>
                    <a:p>
                      <a:pPr algn="l">
                        <a:lnSpc>
                          <a:spcPct val="115000"/>
                        </a:lnSpc>
                        <a:spcAft>
                          <a:spcPts val="0"/>
                        </a:spcAft>
                      </a:pPr>
                      <a:r>
                        <a:rPr lang="en-GB" sz="1200" dirty="0">
                          <a:effectLst/>
                          <a:latin typeface="Calibri"/>
                          <a:ea typeface="Calibri"/>
                          <a:cs typeface="Times New Roman"/>
                        </a:rPr>
                        <a:t>The outreach support increased our</a:t>
                      </a:r>
                      <a:r>
                        <a:rPr lang="en-GB" sz="1200" baseline="0" dirty="0">
                          <a:effectLst/>
                          <a:latin typeface="Calibri"/>
                          <a:ea typeface="Calibri"/>
                          <a:cs typeface="Times New Roman"/>
                        </a:rPr>
                        <a:t> understanding of the child's needs</a:t>
                      </a:r>
                      <a:endParaRPr lang="en-GB" sz="1200" dirty="0">
                        <a:effectLst/>
                        <a:latin typeface="Calibri"/>
                        <a:ea typeface="Calibri"/>
                        <a:cs typeface="Times New Roman"/>
                      </a:endParaRPr>
                    </a:p>
                  </a:txBody>
                  <a:tcPr marL="68580" marR="68580" marT="0" marB="0"/>
                </a:tc>
                <a:extLst>
                  <a:ext uri="{0D108BD9-81ED-4DB2-BD59-A6C34878D82A}">
                    <a16:rowId xmlns:a16="http://schemas.microsoft.com/office/drawing/2014/main" val="10005"/>
                  </a:ext>
                </a:extLst>
              </a:tr>
              <a:tr h="487980">
                <a:tc>
                  <a:txBody>
                    <a:bodyPr/>
                    <a:lstStyle/>
                    <a:p>
                      <a:pPr algn="l">
                        <a:lnSpc>
                          <a:spcPct val="115000"/>
                        </a:lnSpc>
                        <a:spcAft>
                          <a:spcPts val="0"/>
                        </a:spcAft>
                      </a:pPr>
                      <a:r>
                        <a:rPr lang="en-GB" sz="1200">
                          <a:effectLst/>
                          <a:latin typeface="Calibri"/>
                          <a:ea typeface="Calibri"/>
                          <a:cs typeface="Times New Roman"/>
                        </a:rPr>
                        <a:t>Q6</a:t>
                      </a:r>
                    </a:p>
                  </a:txBody>
                  <a:tcPr marL="68580" marR="68580" marT="0" marB="0"/>
                </a:tc>
                <a:tc>
                  <a:txBody>
                    <a:bodyPr/>
                    <a:lstStyle/>
                    <a:p>
                      <a:pPr algn="l">
                        <a:lnSpc>
                          <a:spcPct val="115000"/>
                        </a:lnSpc>
                        <a:spcAft>
                          <a:spcPts val="0"/>
                        </a:spcAft>
                      </a:pPr>
                      <a:r>
                        <a:rPr lang="en-GB" sz="1200" dirty="0">
                          <a:effectLst/>
                          <a:latin typeface="Calibri"/>
                          <a:ea typeface="Calibri"/>
                          <a:cs typeface="Times New Roman"/>
                        </a:rPr>
                        <a:t>The outreach team was useful in identifying what support and strategies were need  and appropriate </a:t>
                      </a:r>
                    </a:p>
                  </a:txBody>
                  <a:tcPr marL="68580" marR="68580" marT="0" marB="0"/>
                </a:tc>
                <a:extLst>
                  <a:ext uri="{0D108BD9-81ED-4DB2-BD59-A6C34878D82A}">
                    <a16:rowId xmlns:a16="http://schemas.microsoft.com/office/drawing/2014/main" val="10006"/>
                  </a:ext>
                </a:extLst>
              </a:tr>
              <a:tr h="487980">
                <a:tc>
                  <a:txBody>
                    <a:bodyPr/>
                    <a:lstStyle/>
                    <a:p>
                      <a:pPr algn="l">
                        <a:lnSpc>
                          <a:spcPct val="115000"/>
                        </a:lnSpc>
                        <a:spcAft>
                          <a:spcPts val="0"/>
                        </a:spcAft>
                      </a:pPr>
                      <a:r>
                        <a:rPr lang="en-GB" sz="1200" dirty="0">
                          <a:effectLst/>
                          <a:latin typeface="Calibri"/>
                          <a:ea typeface="Calibri"/>
                          <a:cs typeface="Times New Roman"/>
                        </a:rPr>
                        <a:t>Q7</a:t>
                      </a:r>
                    </a:p>
                  </a:txBody>
                  <a:tcPr marL="68580" marR="68580" marT="0" marB="0"/>
                </a:tc>
                <a:tc>
                  <a:txBody>
                    <a:bodyPr/>
                    <a:lstStyle/>
                    <a:p>
                      <a:pPr algn="l">
                        <a:lnSpc>
                          <a:spcPct val="115000"/>
                        </a:lnSpc>
                        <a:spcAft>
                          <a:spcPts val="0"/>
                        </a:spcAft>
                      </a:pPr>
                      <a:r>
                        <a:rPr lang="en-GB" sz="1200" dirty="0">
                          <a:effectLst/>
                          <a:latin typeface="Calibri"/>
                          <a:ea typeface="Calibri"/>
                          <a:cs typeface="Times New Roman"/>
                        </a:rPr>
                        <a:t>The outreach programme was valuable in building capacity within the early years</a:t>
                      </a:r>
                    </a:p>
                  </a:txBody>
                  <a:tcPr marL="68580" marR="68580" marT="0" marB="0"/>
                </a:tc>
                <a:extLst>
                  <a:ext uri="{0D108BD9-81ED-4DB2-BD59-A6C34878D82A}">
                    <a16:rowId xmlns:a16="http://schemas.microsoft.com/office/drawing/2014/main" val="10007"/>
                  </a:ext>
                </a:extLst>
              </a:tr>
            </a:tbl>
          </a:graphicData>
        </a:graphic>
      </p:graphicFrame>
      <p:sp>
        <p:nvSpPr>
          <p:cNvPr id="11" name="Learners’ progress in literacy is good.  Oracy progress has continued to fall behind the other strands after it peaked in 2014/15.  Oracy is a focus in the thematic planning for Autumn 2017 and opportunities and strategies to improve skills have been established e.g. Talkabout. Progress in Reading and Writing remains good. The introduction of ‘The Handwriting Motorway’ in Primary has contributed to the percentage gain over the previous year, which was in itself, a huge improvement from 2014-15. This data covers 3-14 and the Teal pathway group in 14-19."/>
          <p:cNvSpPr/>
          <p:nvPr/>
        </p:nvSpPr>
        <p:spPr>
          <a:xfrm>
            <a:off x="446993" y="6869677"/>
            <a:ext cx="5186528" cy="2318583"/>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just">
              <a:spcBef>
                <a:spcPts val="2800"/>
              </a:spcBef>
              <a:defRPr sz="1600"/>
            </a:pPr>
            <a:r>
              <a:rPr lang="en-GB" sz="1600" b="1" dirty="0">
                <a:solidFill>
                  <a:srgbClr val="8ABE5E">
                    <a:hueOff val="1971429"/>
                    <a:satOff val="-6114"/>
                    <a:lumOff val="-25490"/>
                  </a:srgbClr>
                </a:solidFill>
                <a:latin typeface="Avenir Next"/>
                <a:ea typeface="Avenir Next"/>
                <a:cs typeface="Avenir Next"/>
                <a:sym typeface="Avenir Next"/>
              </a:rPr>
              <a:t>All partner schools either agreed or strongly agreed with all questions regarding the service they are provided with.</a:t>
            </a:r>
            <a:r>
              <a:rPr lang="en-GB" sz="1600" dirty="0"/>
              <a:t>  As expected, this year has seen a reduction in the number of pupils we are supporting due to loosing our  school based outreach teacher. We are currently in the process of re-building for next year but it is excellent to receive positive feedback from the schools that we are partnered with under this service currently. </a:t>
            </a:r>
          </a:p>
        </p:txBody>
      </p:sp>
    </p:spTree>
    <p:extLst>
      <p:ext uri="{BB962C8B-B14F-4D97-AF65-F5344CB8AC3E}">
        <p14:creationId xmlns:p14="http://schemas.microsoft.com/office/powerpoint/2010/main" val="620627836"/>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Learners progress / literacy"/>
          <p:cNvSpPr/>
          <p:nvPr/>
        </p:nvSpPr>
        <p:spPr>
          <a:xfrm>
            <a:off x="-23952" y="394888"/>
            <a:ext cx="7689824" cy="820788"/>
          </a:xfrm>
          <a:prstGeom prst="rect">
            <a:avLst/>
          </a:prstGeom>
          <a:solidFill>
            <a:schemeClr val="accent3">
              <a:lumMod val="60000"/>
              <a:lumOff val="40000"/>
            </a:schemeClr>
          </a:solidFill>
          <a:ln w="12700">
            <a:miter lim="400000"/>
          </a:ln>
          <a:extLst>
            <a:ext uri="{C572A759-6A51-4108-AA02-DFA0A04FC94B}">
              <ma14:wrappingTextBoxFlag xmlns:ma14="http://schemas.microsoft.com/office/mac/drawingml/2011/main" xmlns="" val="1"/>
            </a:ext>
          </a:extLst>
        </p:spPr>
        <p:txBody>
          <a:bodyPr lIns="50800" tIns="50800" rIns="50800" bIns="50800" anchor="b">
            <a:normAutofit/>
          </a:bodyPr>
          <a:lstStyle/>
          <a:p>
            <a:pPr algn="ctr">
              <a:lnSpc>
                <a:spcPct val="80000"/>
              </a:lnSpc>
              <a:spcBef>
                <a:spcPts val="0"/>
              </a:spcBef>
              <a:defRPr sz="2800" cap="all">
                <a:solidFill>
                  <a:srgbClr val="FFFFFF"/>
                </a:solidFill>
                <a:latin typeface="+mn-lt"/>
                <a:ea typeface="+mn-ea"/>
                <a:cs typeface="+mn-cs"/>
                <a:sym typeface="DIN Condensed"/>
              </a:defRPr>
            </a:pPr>
            <a:r>
              <a:rPr lang="en-GB" sz="4800" cap="all" dirty="0">
                <a:solidFill>
                  <a:srgbClr val="FFFFFF"/>
                </a:solidFill>
                <a:latin typeface="DIN Condensed"/>
                <a:ea typeface="+mn-ea"/>
                <a:cs typeface="+mn-cs"/>
                <a:sym typeface="DIN Condensed"/>
              </a:rPr>
              <a:t>Contextual data</a:t>
            </a:r>
            <a:r>
              <a:rPr sz="2800" cap="all" dirty="0">
                <a:solidFill>
                  <a:srgbClr val="FFFFFF"/>
                </a:solidFill>
                <a:latin typeface="DIN Condensed"/>
                <a:ea typeface="+mn-ea"/>
                <a:cs typeface="+mn-cs"/>
                <a:sym typeface="DIN Condensed"/>
              </a:rPr>
              <a:t>                                                                      </a:t>
            </a:r>
          </a:p>
        </p:txBody>
      </p:sp>
      <p:sp>
        <p:nvSpPr>
          <p:cNvPr id="261" name="Connecting Steps (B2) Average Literacy Progress"/>
          <p:cNvSpPr/>
          <p:nvPr/>
        </p:nvSpPr>
        <p:spPr>
          <a:xfrm>
            <a:off x="1929843" y="1539353"/>
            <a:ext cx="102657" cy="37959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endParaRPr dirty="0"/>
          </a:p>
        </p:txBody>
      </p:sp>
      <p:sp>
        <p:nvSpPr>
          <p:cNvPr id="3" name="Slide Number Placeholder 2"/>
          <p:cNvSpPr>
            <a:spLocks noGrp="1"/>
          </p:cNvSpPr>
          <p:nvPr>
            <p:ph type="sldNum" sz="quarter" idx="2"/>
          </p:nvPr>
        </p:nvSpPr>
        <p:spPr>
          <a:xfrm>
            <a:off x="12372214" y="166288"/>
            <a:ext cx="406897" cy="457200"/>
          </a:xfrm>
        </p:spPr>
        <p:txBody>
          <a:bodyPr/>
          <a:lstStyle/>
          <a:p>
            <a:fld id="{86CB4B4D-7CA3-9044-876B-883B54F8677D}" type="slidenum">
              <a:rPr lang="en-GB" smtClean="0"/>
              <a:pPr/>
              <a:t>7</a:t>
            </a:fld>
            <a:endParaRPr lang="en-GB" dirty="0"/>
          </a:p>
        </p:txBody>
      </p:sp>
      <p:graphicFrame>
        <p:nvGraphicFramePr>
          <p:cNvPr id="4" name="Chart 3"/>
          <p:cNvGraphicFramePr/>
          <p:nvPr>
            <p:extLst>
              <p:ext uri="{D42A27DB-BD31-4B8C-83A1-F6EECF244321}">
                <p14:modId xmlns:p14="http://schemas.microsoft.com/office/powerpoint/2010/main" val="122770015"/>
              </p:ext>
            </p:extLst>
          </p:nvPr>
        </p:nvGraphicFramePr>
        <p:xfrm>
          <a:off x="760309" y="1970703"/>
          <a:ext cx="5344318" cy="37756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Table 1"/>
          <p:cNvGraphicFramePr>
            <a:graphicFrameLocks noGrp="1"/>
          </p:cNvGraphicFramePr>
          <p:nvPr>
            <p:extLst>
              <p:ext uri="{D42A27DB-BD31-4B8C-83A1-F6EECF244321}">
                <p14:modId xmlns:p14="http://schemas.microsoft.com/office/powerpoint/2010/main" val="3684436476"/>
              </p:ext>
            </p:extLst>
          </p:nvPr>
        </p:nvGraphicFramePr>
        <p:xfrm>
          <a:off x="6104627" y="2025228"/>
          <a:ext cx="5710688" cy="1833276"/>
        </p:xfrm>
        <a:graphic>
          <a:graphicData uri="http://schemas.openxmlformats.org/drawingml/2006/table">
            <a:tbl>
              <a:tblPr firstRow="1" bandRow="1">
                <a:tableStyleId>{9D7B26C5-4107-4FEC-AEDC-1716B250A1EF}</a:tableStyleId>
              </a:tblPr>
              <a:tblGrid>
                <a:gridCol w="1427672">
                  <a:extLst>
                    <a:ext uri="{9D8B030D-6E8A-4147-A177-3AD203B41FA5}">
                      <a16:colId xmlns:a16="http://schemas.microsoft.com/office/drawing/2014/main" val="20000"/>
                    </a:ext>
                  </a:extLst>
                </a:gridCol>
                <a:gridCol w="1427672">
                  <a:extLst>
                    <a:ext uri="{9D8B030D-6E8A-4147-A177-3AD203B41FA5}">
                      <a16:colId xmlns:a16="http://schemas.microsoft.com/office/drawing/2014/main" val="20001"/>
                    </a:ext>
                  </a:extLst>
                </a:gridCol>
                <a:gridCol w="1427672">
                  <a:extLst>
                    <a:ext uri="{9D8B030D-6E8A-4147-A177-3AD203B41FA5}">
                      <a16:colId xmlns:a16="http://schemas.microsoft.com/office/drawing/2014/main" val="20002"/>
                    </a:ext>
                  </a:extLst>
                </a:gridCol>
                <a:gridCol w="1427672">
                  <a:extLst>
                    <a:ext uri="{9D8B030D-6E8A-4147-A177-3AD203B41FA5}">
                      <a16:colId xmlns:a16="http://schemas.microsoft.com/office/drawing/2014/main" val="20003"/>
                    </a:ext>
                  </a:extLst>
                </a:gridCol>
              </a:tblGrid>
              <a:tr h="611092">
                <a:tc>
                  <a:txBody>
                    <a:bodyPr/>
                    <a:lstStyle/>
                    <a:p>
                      <a:pPr algn="ctr"/>
                      <a:endParaRPr lang="en-GB" sz="1600" b="1" dirty="0">
                        <a:solidFill>
                          <a:schemeClr val="bg1"/>
                        </a:solidFill>
                      </a:endParaRPr>
                    </a:p>
                  </a:txBody>
                  <a:tcPr/>
                </a:tc>
                <a:tc>
                  <a:txBody>
                    <a:bodyPr/>
                    <a:lstStyle/>
                    <a:p>
                      <a:pPr algn="ctr"/>
                      <a:r>
                        <a:rPr lang="en-GB" sz="1600" dirty="0"/>
                        <a:t>2016-17</a:t>
                      </a:r>
                      <a:endParaRPr lang="en-GB" sz="1600" b="1" dirty="0">
                        <a:solidFill>
                          <a:schemeClr val="bg1"/>
                        </a:solidFill>
                      </a:endParaRPr>
                    </a:p>
                  </a:txBody>
                  <a:tcPr/>
                </a:tc>
                <a:tc>
                  <a:txBody>
                    <a:bodyPr/>
                    <a:lstStyle/>
                    <a:p>
                      <a:pPr algn="ctr"/>
                      <a:r>
                        <a:rPr lang="en-GB" sz="1600" dirty="0"/>
                        <a:t>2017-18</a:t>
                      </a:r>
                      <a:endParaRPr lang="en-GB" sz="1600" b="1" dirty="0">
                        <a:solidFill>
                          <a:schemeClr val="bg1"/>
                        </a:solidFill>
                      </a:endParaRPr>
                    </a:p>
                  </a:txBody>
                  <a:tcPr/>
                </a:tc>
                <a:tc>
                  <a:txBody>
                    <a:bodyPr/>
                    <a:lstStyle/>
                    <a:p>
                      <a:pPr algn="ctr"/>
                      <a:r>
                        <a:rPr lang="en-GB" sz="1600" dirty="0"/>
                        <a:t>2018-19</a:t>
                      </a:r>
                      <a:endParaRPr lang="en-GB" sz="1600" b="1" dirty="0">
                        <a:solidFill>
                          <a:schemeClr val="bg1"/>
                        </a:solidFill>
                      </a:endParaRPr>
                    </a:p>
                  </a:txBody>
                  <a:tcPr/>
                </a:tc>
                <a:extLst>
                  <a:ext uri="{0D108BD9-81ED-4DB2-BD59-A6C34878D82A}">
                    <a16:rowId xmlns:a16="http://schemas.microsoft.com/office/drawing/2014/main" val="10000"/>
                  </a:ext>
                </a:extLst>
              </a:tr>
              <a:tr h="611092">
                <a:tc>
                  <a:txBody>
                    <a:bodyPr/>
                    <a:lstStyle/>
                    <a:p>
                      <a:pPr algn="ctr"/>
                      <a:r>
                        <a:rPr lang="en-GB" sz="1600" dirty="0"/>
                        <a:t>eFSM</a:t>
                      </a:r>
                      <a:endParaRPr lang="en-GB" sz="1600" b="1" dirty="0">
                        <a:solidFill>
                          <a:schemeClr val="bg1"/>
                        </a:solidFill>
                      </a:endParaRPr>
                    </a:p>
                  </a:txBody>
                  <a:tcPr/>
                </a:tc>
                <a:tc>
                  <a:txBody>
                    <a:bodyPr/>
                    <a:lstStyle/>
                    <a:p>
                      <a:pPr algn="ctr"/>
                      <a:r>
                        <a:rPr lang="en-GB" sz="1600" dirty="0"/>
                        <a:t>36</a:t>
                      </a:r>
                    </a:p>
                  </a:txBody>
                  <a:tcPr/>
                </a:tc>
                <a:tc>
                  <a:txBody>
                    <a:bodyPr/>
                    <a:lstStyle/>
                    <a:p>
                      <a:pPr algn="ctr"/>
                      <a:r>
                        <a:rPr lang="en-GB" sz="1600" dirty="0"/>
                        <a:t>39</a:t>
                      </a:r>
                    </a:p>
                  </a:txBody>
                  <a:tcPr/>
                </a:tc>
                <a:tc>
                  <a:txBody>
                    <a:bodyPr/>
                    <a:lstStyle/>
                    <a:p>
                      <a:pPr algn="ctr"/>
                      <a:r>
                        <a:rPr lang="en-GB" sz="1600" dirty="0"/>
                        <a:t>42</a:t>
                      </a:r>
                    </a:p>
                  </a:txBody>
                  <a:tcPr/>
                </a:tc>
                <a:extLst>
                  <a:ext uri="{0D108BD9-81ED-4DB2-BD59-A6C34878D82A}">
                    <a16:rowId xmlns:a16="http://schemas.microsoft.com/office/drawing/2014/main" val="10001"/>
                  </a:ext>
                </a:extLst>
              </a:tr>
              <a:tr h="611092">
                <a:tc>
                  <a:txBody>
                    <a:bodyPr/>
                    <a:lstStyle/>
                    <a:p>
                      <a:pPr algn="ctr"/>
                      <a:r>
                        <a:rPr lang="en-GB" sz="1600" dirty="0"/>
                        <a:t>Not</a:t>
                      </a:r>
                    </a:p>
                    <a:p>
                      <a:pPr algn="ctr"/>
                      <a:r>
                        <a:rPr lang="en-GB" sz="1600" dirty="0"/>
                        <a:t>eFSM</a:t>
                      </a:r>
                      <a:endParaRPr lang="en-GB" sz="1600" b="1" dirty="0">
                        <a:solidFill>
                          <a:schemeClr val="bg1"/>
                        </a:solidFill>
                      </a:endParaRPr>
                    </a:p>
                  </a:txBody>
                  <a:tcPr/>
                </a:tc>
                <a:tc>
                  <a:txBody>
                    <a:bodyPr/>
                    <a:lstStyle/>
                    <a:p>
                      <a:pPr algn="ctr"/>
                      <a:r>
                        <a:rPr lang="en-GB" sz="1600" dirty="0"/>
                        <a:t>32</a:t>
                      </a:r>
                    </a:p>
                  </a:txBody>
                  <a:tcPr/>
                </a:tc>
                <a:tc>
                  <a:txBody>
                    <a:bodyPr/>
                    <a:lstStyle/>
                    <a:p>
                      <a:pPr algn="ctr"/>
                      <a:r>
                        <a:rPr lang="en-GB" sz="1600" dirty="0"/>
                        <a:t>31</a:t>
                      </a:r>
                    </a:p>
                  </a:txBody>
                  <a:tcPr/>
                </a:tc>
                <a:tc>
                  <a:txBody>
                    <a:bodyPr/>
                    <a:lstStyle/>
                    <a:p>
                      <a:pPr algn="ctr"/>
                      <a:r>
                        <a:rPr lang="en-GB" sz="1600" dirty="0"/>
                        <a:t>28</a:t>
                      </a:r>
                    </a:p>
                  </a:txBody>
                  <a:tcPr/>
                </a:tc>
                <a:extLst>
                  <a:ext uri="{0D108BD9-81ED-4DB2-BD59-A6C34878D82A}">
                    <a16:rowId xmlns:a16="http://schemas.microsoft.com/office/drawing/2014/main" val="10002"/>
                  </a:ext>
                </a:extLst>
              </a:tr>
            </a:tbl>
          </a:graphicData>
        </a:graphic>
      </p:graphicFrame>
      <p:sp>
        <p:nvSpPr>
          <p:cNvPr id="10" name="Connecting Steps (B2) Average Literacy Progress"/>
          <p:cNvSpPr/>
          <p:nvPr/>
        </p:nvSpPr>
        <p:spPr>
          <a:xfrm>
            <a:off x="760309" y="1570129"/>
            <a:ext cx="4574970" cy="31803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r>
              <a:rPr lang="en-GB" sz="1400" dirty="0"/>
              <a:t>Share of pupils entitled for free school meals (eFSM)</a:t>
            </a:r>
            <a:endParaRPr sz="1400" dirty="0"/>
          </a:p>
        </p:txBody>
      </p:sp>
      <p:sp>
        <p:nvSpPr>
          <p:cNvPr id="11" name="Connecting Steps (B2) Average Literacy Progress"/>
          <p:cNvSpPr/>
          <p:nvPr/>
        </p:nvSpPr>
        <p:spPr>
          <a:xfrm>
            <a:off x="7155395" y="4213762"/>
            <a:ext cx="4228722" cy="31803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pPr algn="ctr">
              <a:spcBef>
                <a:spcPts val="0"/>
              </a:spcBef>
            </a:pPr>
            <a:r>
              <a:rPr lang="en-GB" sz="1400" dirty="0"/>
              <a:t>Share of pupils that are looked after (LAC/LACE)</a:t>
            </a:r>
            <a:endParaRPr sz="1400" dirty="0"/>
          </a:p>
        </p:txBody>
      </p:sp>
      <p:graphicFrame>
        <p:nvGraphicFramePr>
          <p:cNvPr id="12" name="Chart 11"/>
          <p:cNvGraphicFramePr/>
          <p:nvPr>
            <p:extLst>
              <p:ext uri="{D42A27DB-BD31-4B8C-83A1-F6EECF244321}">
                <p14:modId xmlns:p14="http://schemas.microsoft.com/office/powerpoint/2010/main" val="1861480688"/>
              </p:ext>
            </p:extLst>
          </p:nvPr>
        </p:nvGraphicFramePr>
        <p:xfrm>
          <a:off x="6842304" y="4531798"/>
          <a:ext cx="5344318" cy="377560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1799729781"/>
              </p:ext>
            </p:extLst>
          </p:nvPr>
        </p:nvGraphicFramePr>
        <p:xfrm>
          <a:off x="1131616" y="6474123"/>
          <a:ext cx="5710688" cy="1833276"/>
        </p:xfrm>
        <a:graphic>
          <a:graphicData uri="http://schemas.openxmlformats.org/drawingml/2006/table">
            <a:tbl>
              <a:tblPr firstRow="1" bandRow="1">
                <a:tableStyleId>{9D7B26C5-4107-4FEC-AEDC-1716B250A1EF}</a:tableStyleId>
              </a:tblPr>
              <a:tblGrid>
                <a:gridCol w="1427672">
                  <a:extLst>
                    <a:ext uri="{9D8B030D-6E8A-4147-A177-3AD203B41FA5}">
                      <a16:colId xmlns:a16="http://schemas.microsoft.com/office/drawing/2014/main" val="20000"/>
                    </a:ext>
                  </a:extLst>
                </a:gridCol>
                <a:gridCol w="1427672">
                  <a:extLst>
                    <a:ext uri="{9D8B030D-6E8A-4147-A177-3AD203B41FA5}">
                      <a16:colId xmlns:a16="http://schemas.microsoft.com/office/drawing/2014/main" val="20001"/>
                    </a:ext>
                  </a:extLst>
                </a:gridCol>
                <a:gridCol w="1427672">
                  <a:extLst>
                    <a:ext uri="{9D8B030D-6E8A-4147-A177-3AD203B41FA5}">
                      <a16:colId xmlns:a16="http://schemas.microsoft.com/office/drawing/2014/main" val="20002"/>
                    </a:ext>
                  </a:extLst>
                </a:gridCol>
                <a:gridCol w="1427672">
                  <a:extLst>
                    <a:ext uri="{9D8B030D-6E8A-4147-A177-3AD203B41FA5}">
                      <a16:colId xmlns:a16="http://schemas.microsoft.com/office/drawing/2014/main" val="20003"/>
                    </a:ext>
                  </a:extLst>
                </a:gridCol>
              </a:tblGrid>
              <a:tr h="611092">
                <a:tc>
                  <a:txBody>
                    <a:bodyPr/>
                    <a:lstStyle/>
                    <a:p>
                      <a:pPr algn="ctr"/>
                      <a:endParaRPr lang="en-GB" sz="1600" b="1" dirty="0">
                        <a:solidFill>
                          <a:schemeClr val="bg1"/>
                        </a:solidFill>
                      </a:endParaRPr>
                    </a:p>
                  </a:txBody>
                  <a:tcPr/>
                </a:tc>
                <a:tc>
                  <a:txBody>
                    <a:bodyPr/>
                    <a:lstStyle/>
                    <a:p>
                      <a:pPr algn="ctr"/>
                      <a:r>
                        <a:rPr lang="en-GB" sz="1600" dirty="0"/>
                        <a:t>2016-17</a:t>
                      </a:r>
                      <a:endParaRPr lang="en-GB" sz="1600" b="1" dirty="0">
                        <a:solidFill>
                          <a:schemeClr val="bg1"/>
                        </a:solidFill>
                      </a:endParaRPr>
                    </a:p>
                  </a:txBody>
                  <a:tcPr/>
                </a:tc>
                <a:tc>
                  <a:txBody>
                    <a:bodyPr/>
                    <a:lstStyle/>
                    <a:p>
                      <a:pPr algn="ctr"/>
                      <a:r>
                        <a:rPr lang="en-GB" sz="1600" dirty="0"/>
                        <a:t>2017-18</a:t>
                      </a:r>
                      <a:endParaRPr lang="en-GB" sz="1600" b="1" dirty="0">
                        <a:solidFill>
                          <a:schemeClr val="bg1"/>
                        </a:solidFill>
                      </a:endParaRPr>
                    </a:p>
                  </a:txBody>
                  <a:tcPr/>
                </a:tc>
                <a:tc>
                  <a:txBody>
                    <a:bodyPr/>
                    <a:lstStyle/>
                    <a:p>
                      <a:pPr algn="ctr"/>
                      <a:r>
                        <a:rPr lang="en-GB" sz="1600" dirty="0"/>
                        <a:t>2018-19</a:t>
                      </a:r>
                      <a:endParaRPr lang="en-GB" sz="1600" b="1" dirty="0">
                        <a:solidFill>
                          <a:schemeClr val="bg1"/>
                        </a:solidFill>
                      </a:endParaRPr>
                    </a:p>
                  </a:txBody>
                  <a:tcPr/>
                </a:tc>
                <a:extLst>
                  <a:ext uri="{0D108BD9-81ED-4DB2-BD59-A6C34878D82A}">
                    <a16:rowId xmlns:a16="http://schemas.microsoft.com/office/drawing/2014/main" val="10000"/>
                  </a:ext>
                </a:extLst>
              </a:tr>
              <a:tr h="611092">
                <a:tc>
                  <a:txBody>
                    <a:bodyPr/>
                    <a:lstStyle/>
                    <a:p>
                      <a:pPr algn="ctr"/>
                      <a:r>
                        <a:rPr lang="en-GB" sz="1600" b="0" dirty="0">
                          <a:solidFill>
                            <a:schemeClr val="tx1"/>
                          </a:solidFill>
                        </a:rPr>
                        <a:t>LAC/LACE</a:t>
                      </a:r>
                      <a:endParaRPr lang="en-GB" sz="1600" b="1" dirty="0">
                        <a:solidFill>
                          <a:schemeClr val="bg1"/>
                        </a:solidFill>
                      </a:endParaRPr>
                    </a:p>
                  </a:txBody>
                  <a:tcPr/>
                </a:tc>
                <a:tc>
                  <a:txBody>
                    <a:bodyPr/>
                    <a:lstStyle/>
                    <a:p>
                      <a:pPr algn="ctr"/>
                      <a:r>
                        <a:rPr lang="en-GB" sz="1600" dirty="0"/>
                        <a:t>1</a:t>
                      </a:r>
                    </a:p>
                  </a:txBody>
                  <a:tcPr/>
                </a:tc>
                <a:tc>
                  <a:txBody>
                    <a:bodyPr/>
                    <a:lstStyle/>
                    <a:p>
                      <a:pPr algn="ctr"/>
                      <a:r>
                        <a:rPr lang="en-GB" sz="1600" dirty="0"/>
                        <a:t>1</a:t>
                      </a:r>
                    </a:p>
                  </a:txBody>
                  <a:tcPr/>
                </a:tc>
                <a:tc>
                  <a:txBody>
                    <a:bodyPr/>
                    <a:lstStyle/>
                    <a:p>
                      <a:pPr algn="ctr"/>
                      <a:r>
                        <a:rPr lang="en-GB" sz="1600" dirty="0"/>
                        <a:t>2</a:t>
                      </a:r>
                    </a:p>
                  </a:txBody>
                  <a:tcPr/>
                </a:tc>
                <a:extLst>
                  <a:ext uri="{0D108BD9-81ED-4DB2-BD59-A6C34878D82A}">
                    <a16:rowId xmlns:a16="http://schemas.microsoft.com/office/drawing/2014/main" val="10001"/>
                  </a:ext>
                </a:extLst>
              </a:tr>
              <a:tr h="611092">
                <a:tc>
                  <a:txBody>
                    <a:bodyPr/>
                    <a:lstStyle/>
                    <a:p>
                      <a:pPr algn="ctr"/>
                      <a:r>
                        <a:rPr lang="en-GB" sz="1600" dirty="0"/>
                        <a:t>Not</a:t>
                      </a:r>
                    </a:p>
                    <a:p>
                      <a:pPr algn="ctr"/>
                      <a:r>
                        <a:rPr lang="en-GB" sz="1600" b="0" dirty="0">
                          <a:solidFill>
                            <a:schemeClr val="tx1"/>
                          </a:solidFill>
                        </a:rPr>
                        <a:t>LAC/LACE</a:t>
                      </a:r>
                      <a:endParaRPr lang="en-GB" sz="1600" b="1" dirty="0">
                        <a:solidFill>
                          <a:schemeClr val="bg1"/>
                        </a:solidFill>
                      </a:endParaRPr>
                    </a:p>
                  </a:txBody>
                  <a:tcPr/>
                </a:tc>
                <a:tc>
                  <a:txBody>
                    <a:bodyPr/>
                    <a:lstStyle/>
                    <a:p>
                      <a:pPr algn="ctr"/>
                      <a:r>
                        <a:rPr lang="en-GB" sz="1600" dirty="0"/>
                        <a:t>67</a:t>
                      </a:r>
                    </a:p>
                  </a:txBody>
                  <a:tcPr/>
                </a:tc>
                <a:tc>
                  <a:txBody>
                    <a:bodyPr/>
                    <a:lstStyle/>
                    <a:p>
                      <a:pPr algn="ctr"/>
                      <a:r>
                        <a:rPr lang="en-GB" sz="1600" dirty="0"/>
                        <a:t>69</a:t>
                      </a:r>
                    </a:p>
                  </a:txBody>
                  <a:tcPr/>
                </a:tc>
                <a:tc>
                  <a:txBody>
                    <a:bodyPr/>
                    <a:lstStyle/>
                    <a:p>
                      <a:pPr algn="ctr"/>
                      <a:r>
                        <a:rPr lang="en-GB" sz="1600" dirty="0"/>
                        <a:t>68</a:t>
                      </a:r>
                    </a:p>
                  </a:txBody>
                  <a:tcPr/>
                </a:tc>
                <a:extLst>
                  <a:ext uri="{0D108BD9-81ED-4DB2-BD59-A6C34878D82A}">
                    <a16:rowId xmlns:a16="http://schemas.microsoft.com/office/drawing/2014/main" val="10002"/>
                  </a:ext>
                </a:extLst>
              </a:tr>
            </a:tbl>
          </a:graphicData>
        </a:graphic>
      </p:graphicFrame>
      <p:sp>
        <p:nvSpPr>
          <p:cNvPr id="14" name="Numbers of students in receipt of free school meals is double the national average. Most students have a travel time of over 30 minutes and as a consequence of this there are interventions in place to ensure students are ready for learning. For example, on arrival there are structured gym sessions for sensory regulation. Free school meals (FSM) numbers are more than twice the national average and out of county placements have decreased significantly due to demand from within the Vale of Glamorgan and the limited space within the school as well as number of other contributing factors."/>
          <p:cNvSpPr/>
          <p:nvPr/>
        </p:nvSpPr>
        <p:spPr>
          <a:xfrm>
            <a:off x="429137" y="8583673"/>
            <a:ext cx="12146526" cy="84125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spcBef>
                <a:spcPts val="2800"/>
              </a:spcBef>
              <a:defRPr sz="1600"/>
            </a:pPr>
            <a:r>
              <a:rPr lang="en-GB" sz="1600" b="1" dirty="0">
                <a:solidFill>
                  <a:srgbClr val="8ABE5E">
                    <a:hueOff val="1971429"/>
                    <a:satOff val="-6114"/>
                    <a:lumOff val="-25490"/>
                  </a:srgbClr>
                </a:solidFill>
                <a:latin typeface="Avenir Next"/>
                <a:ea typeface="Avenir Next"/>
                <a:cs typeface="Avenir Next"/>
                <a:sym typeface="Avenir Next"/>
              </a:rPr>
              <a:t>The percentage of learners </a:t>
            </a:r>
            <a:r>
              <a:rPr sz="1600" b="1" dirty="0">
                <a:solidFill>
                  <a:srgbClr val="8ABE5E">
                    <a:hueOff val="1971429"/>
                    <a:satOff val="-6114"/>
                    <a:lumOff val="-25490"/>
                  </a:srgbClr>
                </a:solidFill>
                <a:latin typeface="Avenir Next"/>
                <a:ea typeface="Avenir Next"/>
                <a:cs typeface="Avenir Next"/>
                <a:sym typeface="Avenir Next"/>
              </a:rPr>
              <a:t>in receipt of free school meals </a:t>
            </a:r>
            <a:r>
              <a:rPr lang="en-GB" sz="1600" b="1" dirty="0">
                <a:solidFill>
                  <a:srgbClr val="8ABE5E">
                    <a:hueOff val="1971429"/>
                    <a:satOff val="-6114"/>
                    <a:lumOff val="-25490"/>
                  </a:srgbClr>
                </a:solidFill>
                <a:latin typeface="Avenir Next"/>
                <a:ea typeface="Avenir Next"/>
                <a:cs typeface="Avenir Next"/>
                <a:sym typeface="Avenir Next"/>
              </a:rPr>
              <a:t>(60%) </a:t>
            </a:r>
            <a:r>
              <a:rPr sz="1600" b="1" dirty="0">
                <a:solidFill>
                  <a:srgbClr val="8ABE5E">
                    <a:hueOff val="1971429"/>
                    <a:satOff val="-6114"/>
                    <a:lumOff val="-25490"/>
                  </a:srgbClr>
                </a:solidFill>
                <a:latin typeface="Avenir Next"/>
                <a:ea typeface="Avenir Next"/>
                <a:cs typeface="Avenir Next"/>
                <a:sym typeface="Avenir Next"/>
              </a:rPr>
              <a:t>is </a:t>
            </a:r>
            <a:r>
              <a:rPr lang="en-GB" sz="1600" b="1" dirty="0">
                <a:solidFill>
                  <a:srgbClr val="8ABE5E">
                    <a:hueOff val="1971429"/>
                    <a:satOff val="-6114"/>
                    <a:lumOff val="-25490"/>
                  </a:srgbClr>
                </a:solidFill>
                <a:latin typeface="Avenir Next"/>
                <a:ea typeface="Avenir Next"/>
                <a:cs typeface="Avenir Next"/>
                <a:sym typeface="Avenir Next"/>
              </a:rPr>
              <a:t>considerably more than national and consortium average. </a:t>
            </a:r>
            <a:r>
              <a:rPr lang="en-GB" sz="1600" dirty="0"/>
              <a:t>This figure has slowly increased over the past three years, along with the number of looked after children doubling. We are a fully inclusive school and this demographic is indicative of that. </a:t>
            </a:r>
            <a:endParaRPr sz="1600" dirty="0"/>
          </a:p>
        </p:txBody>
      </p:sp>
    </p:spTree>
    <p:extLst>
      <p:ext uri="{BB962C8B-B14F-4D97-AF65-F5344CB8AC3E}">
        <p14:creationId xmlns:p14="http://schemas.microsoft.com/office/powerpoint/2010/main" val="508861219"/>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Learners’ progress in literacy is good.  Oracy progress has continued to fall behind the other strands after it peaked in 2014/15.  Oracy is a focus in the thematic planning for Autumn 2017 and opportunities and strategies to improve skills have been established e.g. Talkabout. Progress in Reading and Writing remains good. The introduction of ‘The Handwriting Motorway’ in Primary has contributed to the percentage gain over the previous year, which was in itself, a huge improvement from 2014-15. This data covers 3-14 and the Teal pathway group in 14-19."/>
          <p:cNvSpPr/>
          <p:nvPr/>
        </p:nvSpPr>
        <p:spPr>
          <a:xfrm>
            <a:off x="446993" y="7362117"/>
            <a:ext cx="12146526" cy="133369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just">
              <a:spcBef>
                <a:spcPts val="2800"/>
              </a:spcBef>
              <a:defRPr sz="1600"/>
            </a:pPr>
            <a:r>
              <a:rPr lang="en-GB" sz="1600" b="1" dirty="0">
                <a:solidFill>
                  <a:srgbClr val="8ABE5E">
                    <a:hueOff val="1971429"/>
                    <a:satOff val="-6114"/>
                    <a:lumOff val="-25490"/>
                  </a:srgbClr>
                </a:solidFill>
                <a:latin typeface="Avenir Next"/>
                <a:ea typeface="Avenir Next"/>
                <a:cs typeface="Avenir Next"/>
                <a:sym typeface="Avenir Next"/>
              </a:rPr>
              <a:t>100% of governors and/or staff enjoy being at the school and feel that they are treated with respect.</a:t>
            </a:r>
            <a:r>
              <a:rPr lang="en-GB" sz="1600" dirty="0"/>
              <a:t>  As part of our RRSA action plan we were required to circulate a ‘rights’ survey to all staff and governors. Thy were completed by  82% of the staff and 30% of the governing body. Question four and five were the most disappointing responses. However, it did not come as a surprise to SLT and it has been recognised that pupil voice within the school and the rights of the child has to become major priorities within the establishment over the next twelve months. </a:t>
            </a:r>
          </a:p>
        </p:txBody>
      </p:sp>
      <p:sp>
        <p:nvSpPr>
          <p:cNvPr id="260" name="Learners progress / literacy"/>
          <p:cNvSpPr/>
          <p:nvPr/>
        </p:nvSpPr>
        <p:spPr>
          <a:xfrm>
            <a:off x="118753" y="201881"/>
            <a:ext cx="9544050" cy="850542"/>
          </a:xfrm>
          <a:prstGeom prst="rect">
            <a:avLst/>
          </a:prstGeom>
          <a:solidFill>
            <a:schemeClr val="accent3">
              <a:lumMod val="60000"/>
              <a:lumOff val="40000"/>
            </a:schemeClr>
          </a:solidFill>
          <a:ln w="12700">
            <a:miter lim="400000"/>
          </a:ln>
          <a:extLst>
            <a:ext uri="{C572A759-6A51-4108-AA02-DFA0A04FC94B}">
              <ma14:wrappingTextBoxFlag xmlns="" xmlns:ma14="http://schemas.microsoft.com/office/mac/drawingml/2011/main" val="1"/>
            </a:ext>
          </a:extLst>
        </p:spPr>
        <p:txBody>
          <a:bodyPr lIns="50800" tIns="50800" rIns="50800" bIns="50800" anchor="b">
            <a:noAutofit/>
          </a:bodyPr>
          <a:lstStyle/>
          <a:p>
            <a:pPr algn="ctr">
              <a:lnSpc>
                <a:spcPct val="80000"/>
              </a:lnSpc>
              <a:spcBef>
                <a:spcPts val="0"/>
              </a:spcBef>
              <a:defRPr sz="2800" cap="all">
                <a:solidFill>
                  <a:srgbClr val="FFFFFF"/>
                </a:solidFill>
                <a:latin typeface="+mn-lt"/>
                <a:ea typeface="+mn-ea"/>
                <a:cs typeface="+mn-cs"/>
                <a:sym typeface="DIN Condensed"/>
              </a:defRPr>
            </a:pPr>
            <a:r>
              <a:rPr lang="en-GB" sz="4000" cap="all" dirty="0">
                <a:solidFill>
                  <a:srgbClr val="FFFFFF"/>
                </a:solidFill>
                <a:latin typeface="DIN Condensed"/>
                <a:ea typeface="+mn-ea"/>
                <a:cs typeface="+mn-cs"/>
                <a:sym typeface="DIN Condensed"/>
              </a:rPr>
              <a:t>Governors &amp; Staff</a:t>
            </a:r>
            <a:endParaRPr sz="4000" cap="all" dirty="0">
              <a:solidFill>
                <a:srgbClr val="FFFFFF"/>
              </a:solidFill>
              <a:latin typeface="DIN Condensed"/>
              <a:ea typeface="+mn-ea"/>
              <a:cs typeface="+mn-cs"/>
              <a:sym typeface="DIN Condensed"/>
            </a:endParaRPr>
          </a:p>
        </p:txBody>
      </p:sp>
      <p:sp>
        <p:nvSpPr>
          <p:cNvPr id="3" name="Slide Number Placeholder 2"/>
          <p:cNvSpPr>
            <a:spLocks noGrp="1"/>
          </p:cNvSpPr>
          <p:nvPr>
            <p:ph type="sldNum" sz="quarter" idx="2"/>
          </p:nvPr>
        </p:nvSpPr>
        <p:spPr>
          <a:xfrm>
            <a:off x="12390070" y="203200"/>
            <a:ext cx="406897" cy="457200"/>
          </a:xfrm>
        </p:spPr>
        <p:txBody>
          <a:bodyPr/>
          <a:lstStyle/>
          <a:p>
            <a:fld id="{86CB4B4D-7CA3-9044-876B-883B54F8677D}" type="slidenum">
              <a:rPr lang="en-GB" smtClean="0"/>
              <a:pPr/>
              <a:t>70</a:t>
            </a:fld>
            <a:endParaRPr lang="en-GB" dirty="0"/>
          </a:p>
        </p:txBody>
      </p:sp>
      <p:sp>
        <p:nvSpPr>
          <p:cNvPr id="9" name="Connecting Steps (B2) Average Literacy Progress"/>
          <p:cNvSpPr/>
          <p:nvPr/>
        </p:nvSpPr>
        <p:spPr>
          <a:xfrm>
            <a:off x="4012784" y="1745063"/>
            <a:ext cx="5301131" cy="31803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r>
              <a:rPr lang="en-GB" sz="1400" dirty="0"/>
              <a:t>Governor &amp; Staff Questionnaire – Rights Respecting Schools</a:t>
            </a:r>
            <a:endParaRPr sz="1400" dirty="0"/>
          </a:p>
        </p:txBody>
      </p:sp>
      <p:graphicFrame>
        <p:nvGraphicFramePr>
          <p:cNvPr id="4" name="Table 3"/>
          <p:cNvGraphicFramePr>
            <a:graphicFrameLocks noGrp="1"/>
          </p:cNvGraphicFramePr>
          <p:nvPr>
            <p:extLst>
              <p:ext uri="{D42A27DB-BD31-4B8C-83A1-F6EECF244321}">
                <p14:modId xmlns:p14="http://schemas.microsoft.com/office/powerpoint/2010/main" val="1528492481"/>
              </p:ext>
            </p:extLst>
          </p:nvPr>
        </p:nvGraphicFramePr>
        <p:xfrm>
          <a:off x="446993" y="2451904"/>
          <a:ext cx="5706157" cy="3707907"/>
        </p:xfrm>
        <a:graphic>
          <a:graphicData uri="http://schemas.openxmlformats.org/drawingml/2006/table">
            <a:tbl>
              <a:tblPr firstRow="1" bandRow="1">
                <a:tableStyleId>{69C7853C-536D-4A76-A0AE-DD22124D55A5}</a:tableStyleId>
              </a:tblPr>
              <a:tblGrid>
                <a:gridCol w="1055927">
                  <a:extLst>
                    <a:ext uri="{9D8B030D-6E8A-4147-A177-3AD203B41FA5}">
                      <a16:colId xmlns:a16="http://schemas.microsoft.com/office/drawing/2014/main" val="20000"/>
                    </a:ext>
                  </a:extLst>
                </a:gridCol>
                <a:gridCol w="4650230">
                  <a:extLst>
                    <a:ext uri="{9D8B030D-6E8A-4147-A177-3AD203B41FA5}">
                      <a16:colId xmlns:a16="http://schemas.microsoft.com/office/drawing/2014/main" val="20001"/>
                    </a:ext>
                  </a:extLst>
                </a:gridCol>
              </a:tblGrid>
              <a:tr h="780027">
                <a:tc gridSpan="2">
                  <a:txBody>
                    <a:bodyPr/>
                    <a:lstStyle/>
                    <a:p>
                      <a:pPr algn="ctr"/>
                      <a:r>
                        <a:rPr lang="en-GB" sz="2000" dirty="0"/>
                        <a:t>Governor questionnaire </a:t>
                      </a:r>
                    </a:p>
                    <a:p>
                      <a:pPr algn="ctr"/>
                      <a:r>
                        <a:rPr lang="en-GB" sz="2000" dirty="0"/>
                        <a:t>on rights of the child</a:t>
                      </a:r>
                    </a:p>
                  </a:txBody>
                  <a:tcPr/>
                </a:tc>
                <a:tc hMerge="1">
                  <a:txBody>
                    <a:bodyPr/>
                    <a:lstStyle/>
                    <a:p>
                      <a:endParaRPr lang="en-GB" dirty="0"/>
                    </a:p>
                  </a:txBody>
                  <a:tcPr/>
                </a:tc>
                <a:extLst>
                  <a:ext uri="{0D108BD9-81ED-4DB2-BD59-A6C34878D82A}">
                    <a16:rowId xmlns:a16="http://schemas.microsoft.com/office/drawing/2014/main" val="10000"/>
                  </a:ext>
                </a:extLst>
              </a:tr>
              <a:tr h="487980">
                <a:tc>
                  <a:txBody>
                    <a:bodyPr/>
                    <a:lstStyle/>
                    <a:p>
                      <a:pPr>
                        <a:lnSpc>
                          <a:spcPct val="115000"/>
                        </a:lnSpc>
                        <a:spcAft>
                          <a:spcPts val="0"/>
                        </a:spcAft>
                      </a:pPr>
                      <a:r>
                        <a:rPr lang="en-GB" sz="1200" dirty="0">
                          <a:effectLst/>
                          <a:latin typeface="Calibri"/>
                          <a:ea typeface="Calibri"/>
                          <a:cs typeface="Times New Roman"/>
                        </a:rPr>
                        <a:t>Q1</a:t>
                      </a:r>
                    </a:p>
                  </a:txBody>
                  <a:tcPr marL="68580" marR="68580" marT="0" marB="0"/>
                </a:tc>
                <a:tc>
                  <a:txBody>
                    <a:bodyPr/>
                    <a:lstStyle/>
                    <a:p>
                      <a:pPr>
                        <a:lnSpc>
                          <a:spcPct val="115000"/>
                        </a:lnSpc>
                        <a:spcAft>
                          <a:spcPts val="0"/>
                        </a:spcAft>
                      </a:pPr>
                      <a:r>
                        <a:rPr lang="en-GB" sz="1200" dirty="0">
                          <a:effectLst/>
                          <a:latin typeface="Calibri"/>
                          <a:ea typeface="Calibri"/>
                          <a:cs typeface="Times New Roman"/>
                        </a:rPr>
                        <a:t>In general, I am treated with respect by other adults within the school.</a:t>
                      </a:r>
                    </a:p>
                  </a:txBody>
                  <a:tcPr marL="68580" marR="68580" marT="0" marB="0"/>
                </a:tc>
                <a:extLst>
                  <a:ext uri="{0D108BD9-81ED-4DB2-BD59-A6C34878D82A}">
                    <a16:rowId xmlns:a16="http://schemas.microsoft.com/office/drawing/2014/main" val="10001"/>
                  </a:ext>
                </a:extLst>
              </a:tr>
              <a:tr h="487980">
                <a:tc>
                  <a:txBody>
                    <a:bodyPr/>
                    <a:lstStyle/>
                    <a:p>
                      <a:pPr>
                        <a:lnSpc>
                          <a:spcPct val="115000"/>
                        </a:lnSpc>
                        <a:spcAft>
                          <a:spcPts val="0"/>
                        </a:spcAft>
                      </a:pPr>
                      <a:r>
                        <a:rPr lang="en-GB" sz="1200">
                          <a:effectLst/>
                          <a:latin typeface="Calibri"/>
                          <a:ea typeface="Calibri"/>
                          <a:cs typeface="Times New Roman"/>
                        </a:rPr>
                        <a:t>Q2</a:t>
                      </a:r>
                    </a:p>
                  </a:txBody>
                  <a:tcPr marL="68580" marR="68580" marT="0" marB="0"/>
                </a:tc>
                <a:tc>
                  <a:txBody>
                    <a:bodyPr/>
                    <a:lstStyle/>
                    <a:p>
                      <a:pPr>
                        <a:lnSpc>
                          <a:spcPct val="115000"/>
                        </a:lnSpc>
                        <a:spcAft>
                          <a:spcPts val="0"/>
                        </a:spcAft>
                      </a:pPr>
                      <a:r>
                        <a:rPr lang="en-GB" sz="1200" dirty="0">
                          <a:effectLst/>
                          <a:latin typeface="Calibri"/>
                          <a:ea typeface="Calibri"/>
                          <a:cs typeface="Times New Roman"/>
                        </a:rPr>
                        <a:t>In general, I am treated with respect by pupils in the school.</a:t>
                      </a:r>
                    </a:p>
                  </a:txBody>
                  <a:tcPr marL="68580" marR="68580" marT="0" marB="0"/>
                </a:tc>
                <a:extLst>
                  <a:ext uri="{0D108BD9-81ED-4DB2-BD59-A6C34878D82A}">
                    <a16:rowId xmlns:a16="http://schemas.microsoft.com/office/drawing/2014/main" val="10002"/>
                  </a:ext>
                </a:extLst>
              </a:tr>
              <a:tr h="487980">
                <a:tc>
                  <a:txBody>
                    <a:bodyPr/>
                    <a:lstStyle/>
                    <a:p>
                      <a:pPr>
                        <a:lnSpc>
                          <a:spcPct val="115000"/>
                        </a:lnSpc>
                        <a:spcAft>
                          <a:spcPts val="0"/>
                        </a:spcAft>
                      </a:pPr>
                      <a:r>
                        <a:rPr lang="en-GB" sz="1200">
                          <a:effectLst/>
                          <a:latin typeface="Calibri"/>
                          <a:ea typeface="Calibri"/>
                          <a:cs typeface="Times New Roman"/>
                        </a:rPr>
                        <a:t>Q3</a:t>
                      </a:r>
                    </a:p>
                  </a:txBody>
                  <a:tcPr marL="68580" marR="68580" marT="0" marB="0"/>
                </a:tc>
                <a:tc>
                  <a:txBody>
                    <a:bodyPr/>
                    <a:lstStyle/>
                    <a:p>
                      <a:pPr>
                        <a:lnSpc>
                          <a:spcPct val="115000"/>
                        </a:lnSpc>
                        <a:spcAft>
                          <a:spcPts val="0"/>
                        </a:spcAft>
                      </a:pPr>
                      <a:r>
                        <a:rPr lang="en-GB" sz="1200">
                          <a:effectLst/>
                          <a:latin typeface="Calibri"/>
                          <a:ea typeface="Calibri"/>
                          <a:cs typeface="Times New Roman"/>
                        </a:rPr>
                        <a:t>I feel comfortable talking to pupils about their rights.</a:t>
                      </a:r>
                    </a:p>
                  </a:txBody>
                  <a:tcPr marL="68580" marR="68580" marT="0" marB="0"/>
                </a:tc>
                <a:extLst>
                  <a:ext uri="{0D108BD9-81ED-4DB2-BD59-A6C34878D82A}">
                    <a16:rowId xmlns:a16="http://schemas.microsoft.com/office/drawing/2014/main" val="10003"/>
                  </a:ext>
                </a:extLst>
              </a:tr>
              <a:tr h="487980">
                <a:tc>
                  <a:txBody>
                    <a:bodyPr/>
                    <a:lstStyle/>
                    <a:p>
                      <a:pPr>
                        <a:lnSpc>
                          <a:spcPct val="115000"/>
                        </a:lnSpc>
                        <a:spcAft>
                          <a:spcPts val="0"/>
                        </a:spcAft>
                      </a:pPr>
                      <a:r>
                        <a:rPr lang="en-GB" sz="1200">
                          <a:effectLst/>
                          <a:latin typeface="Calibri"/>
                          <a:ea typeface="Calibri"/>
                          <a:cs typeface="Times New Roman"/>
                        </a:rPr>
                        <a:t>Q4</a:t>
                      </a:r>
                    </a:p>
                  </a:txBody>
                  <a:tcPr marL="68580" marR="68580" marT="0" marB="0"/>
                </a:tc>
                <a:tc>
                  <a:txBody>
                    <a:bodyPr/>
                    <a:lstStyle/>
                    <a:p>
                      <a:pPr>
                        <a:lnSpc>
                          <a:spcPct val="115000"/>
                        </a:lnSpc>
                        <a:spcAft>
                          <a:spcPts val="0"/>
                        </a:spcAft>
                      </a:pPr>
                      <a:r>
                        <a:rPr lang="en-GB" sz="1200" dirty="0">
                          <a:effectLst/>
                          <a:latin typeface="Calibri"/>
                          <a:ea typeface="Calibri"/>
                          <a:cs typeface="Times New Roman"/>
                        </a:rPr>
                        <a:t>I enjoy working at this school.</a:t>
                      </a:r>
                    </a:p>
                  </a:txBody>
                  <a:tcPr marL="68580" marR="68580" marT="0" marB="0"/>
                </a:tc>
                <a:extLst>
                  <a:ext uri="{0D108BD9-81ED-4DB2-BD59-A6C34878D82A}">
                    <a16:rowId xmlns:a16="http://schemas.microsoft.com/office/drawing/2014/main" val="10004"/>
                  </a:ext>
                </a:extLst>
              </a:tr>
              <a:tr h="487980">
                <a:tc>
                  <a:txBody>
                    <a:bodyPr/>
                    <a:lstStyle/>
                    <a:p>
                      <a:pPr>
                        <a:lnSpc>
                          <a:spcPct val="115000"/>
                        </a:lnSpc>
                        <a:spcAft>
                          <a:spcPts val="0"/>
                        </a:spcAft>
                      </a:pPr>
                      <a:r>
                        <a:rPr lang="en-GB" sz="1200">
                          <a:effectLst/>
                          <a:latin typeface="Calibri"/>
                          <a:ea typeface="Calibri"/>
                          <a:cs typeface="Times New Roman"/>
                        </a:rPr>
                        <a:t>Q5</a:t>
                      </a:r>
                    </a:p>
                  </a:txBody>
                  <a:tcPr marL="68580" marR="68580" marT="0" marB="0"/>
                </a:tc>
                <a:tc>
                  <a:txBody>
                    <a:bodyPr/>
                    <a:lstStyle/>
                    <a:p>
                      <a:pPr>
                        <a:lnSpc>
                          <a:spcPct val="115000"/>
                        </a:lnSpc>
                        <a:spcAft>
                          <a:spcPts val="0"/>
                        </a:spcAft>
                      </a:pPr>
                      <a:r>
                        <a:rPr lang="en-GB" sz="1200" dirty="0">
                          <a:effectLst/>
                          <a:latin typeface="Calibri"/>
                          <a:ea typeface="Calibri"/>
                          <a:cs typeface="Times New Roman"/>
                        </a:rPr>
                        <a:t>In general, pupils are actively engaged in the life of the school. </a:t>
                      </a:r>
                    </a:p>
                  </a:txBody>
                  <a:tcPr marL="68580" marR="68580" marT="0" marB="0"/>
                </a:tc>
                <a:extLst>
                  <a:ext uri="{0D108BD9-81ED-4DB2-BD59-A6C34878D82A}">
                    <a16:rowId xmlns:a16="http://schemas.microsoft.com/office/drawing/2014/main" val="10005"/>
                  </a:ext>
                </a:extLst>
              </a:tr>
              <a:tr h="487980">
                <a:tc>
                  <a:txBody>
                    <a:bodyPr/>
                    <a:lstStyle/>
                    <a:p>
                      <a:pPr>
                        <a:lnSpc>
                          <a:spcPct val="115000"/>
                        </a:lnSpc>
                        <a:spcAft>
                          <a:spcPts val="0"/>
                        </a:spcAft>
                      </a:pPr>
                      <a:r>
                        <a:rPr lang="en-GB" sz="1200">
                          <a:effectLst/>
                          <a:latin typeface="Calibri"/>
                          <a:ea typeface="Calibri"/>
                          <a:cs typeface="Times New Roman"/>
                        </a:rPr>
                        <a:t>Q6</a:t>
                      </a:r>
                    </a:p>
                  </a:txBody>
                  <a:tcPr marL="68580" marR="68580" marT="0" marB="0"/>
                </a:tc>
                <a:tc>
                  <a:txBody>
                    <a:bodyPr/>
                    <a:lstStyle/>
                    <a:p>
                      <a:pPr>
                        <a:lnSpc>
                          <a:spcPct val="115000"/>
                        </a:lnSpc>
                        <a:spcAft>
                          <a:spcPts val="0"/>
                        </a:spcAft>
                      </a:pPr>
                      <a:r>
                        <a:rPr lang="en-GB" sz="1200" dirty="0">
                          <a:effectLst/>
                          <a:latin typeface="Calibri"/>
                          <a:ea typeface="Calibri"/>
                          <a:cs typeface="Times New Roman"/>
                        </a:rPr>
                        <a:t>Pupil s can influence decisions made in the school.</a:t>
                      </a:r>
                    </a:p>
                  </a:txBody>
                  <a:tcPr marL="68580" marR="68580" marT="0" marB="0"/>
                </a:tc>
                <a:extLst>
                  <a:ext uri="{0D108BD9-81ED-4DB2-BD59-A6C34878D82A}">
                    <a16:rowId xmlns:a16="http://schemas.microsoft.com/office/drawing/2014/main" val="10006"/>
                  </a:ext>
                </a:extLst>
              </a:tr>
            </a:tbl>
          </a:graphicData>
        </a:graphic>
      </p:graphicFrame>
      <p:graphicFrame>
        <p:nvGraphicFramePr>
          <p:cNvPr id="8" name="Chart 7"/>
          <p:cNvGraphicFramePr/>
          <p:nvPr>
            <p:extLst>
              <p:ext uri="{D42A27DB-BD31-4B8C-83A1-F6EECF244321}">
                <p14:modId xmlns:p14="http://schemas.microsoft.com/office/powerpoint/2010/main" val="1337124409"/>
              </p:ext>
            </p:extLst>
          </p:nvPr>
        </p:nvGraphicFramePr>
        <p:xfrm>
          <a:off x="6686551" y="2451903"/>
          <a:ext cx="5543550" cy="373934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02562869"/>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Learners’ progress in literacy is good.  Oracy progress has continued to fall behind the other strands after it peaked in 2014/15.  Oracy is a focus in the thematic planning for Autumn 2017 and opportunities and strategies to improve skills have been established e.g. Talkabout. Progress in Reading and Writing remains good. The introduction of ‘The Handwriting Motorway’ in Primary has contributed to the percentage gain over the previous year, which was in itself, a huge improvement from 2014-15. This data covers 3-14 and the Teal pathway group in 14-19."/>
          <p:cNvSpPr/>
          <p:nvPr/>
        </p:nvSpPr>
        <p:spPr>
          <a:xfrm>
            <a:off x="446993" y="8073237"/>
            <a:ext cx="12146526" cy="157992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just">
              <a:spcBef>
                <a:spcPts val="2800"/>
              </a:spcBef>
              <a:defRPr sz="1600"/>
            </a:pPr>
            <a:r>
              <a:rPr lang="en-GB" sz="1600" b="1" dirty="0">
                <a:solidFill>
                  <a:srgbClr val="8ABE5E">
                    <a:hueOff val="1971429"/>
                    <a:satOff val="-6114"/>
                    <a:lumOff val="-25490"/>
                  </a:srgbClr>
                </a:solidFill>
                <a:latin typeface="Avenir Next"/>
                <a:ea typeface="Avenir Next"/>
                <a:cs typeface="Avenir Next"/>
                <a:sym typeface="Avenir Next"/>
              </a:rPr>
              <a:t>100% of the parents that responded stated that overall they were satisfied with the school w which is excellent.</a:t>
            </a:r>
            <a:r>
              <a:rPr lang="en-GB" sz="1600" dirty="0"/>
              <a:t>  As apparent from the above data, this particular statistic has improved over the last two years. This is testimony to the ethos that has been created over the years, excellent staff appointments and closer working relationships with external agencies and local schools within the cluster. The question around pupil behaviour and transition accounted for the least positive response. Next year it will be written into the SIP that the behaviour policy and procedures will be reviewed and with a little more time for our already successful transition programme to embed I am sure this will show in next years responses here. Overall we have deemed the responses as very positive.</a:t>
            </a:r>
          </a:p>
        </p:txBody>
      </p:sp>
      <p:sp>
        <p:nvSpPr>
          <p:cNvPr id="260" name="Learners progress / literacy"/>
          <p:cNvSpPr/>
          <p:nvPr/>
        </p:nvSpPr>
        <p:spPr>
          <a:xfrm>
            <a:off x="118753" y="201881"/>
            <a:ext cx="9544050" cy="850542"/>
          </a:xfrm>
          <a:prstGeom prst="rect">
            <a:avLst/>
          </a:prstGeom>
          <a:solidFill>
            <a:schemeClr val="accent3">
              <a:lumMod val="60000"/>
              <a:lumOff val="40000"/>
            </a:schemeClr>
          </a:solidFill>
          <a:ln w="12700">
            <a:miter lim="400000"/>
          </a:ln>
          <a:extLst>
            <a:ext uri="{C572A759-6A51-4108-AA02-DFA0A04FC94B}">
              <ma14:wrappingTextBoxFlag xmlns="" xmlns:ma14="http://schemas.microsoft.com/office/mac/drawingml/2011/main" val="1"/>
            </a:ext>
          </a:extLst>
        </p:spPr>
        <p:txBody>
          <a:bodyPr lIns="50800" tIns="50800" rIns="50800" bIns="50800" anchor="b">
            <a:noAutofit/>
          </a:bodyPr>
          <a:lstStyle/>
          <a:p>
            <a:pPr algn="ctr">
              <a:lnSpc>
                <a:spcPct val="80000"/>
              </a:lnSpc>
              <a:spcBef>
                <a:spcPts val="0"/>
              </a:spcBef>
              <a:defRPr sz="2800" cap="all">
                <a:solidFill>
                  <a:srgbClr val="FFFFFF"/>
                </a:solidFill>
                <a:latin typeface="+mn-lt"/>
                <a:ea typeface="+mn-ea"/>
                <a:cs typeface="+mn-cs"/>
                <a:sym typeface="DIN Condensed"/>
              </a:defRPr>
            </a:pPr>
            <a:r>
              <a:rPr lang="en-GB" sz="4000" cap="all" dirty="0">
                <a:solidFill>
                  <a:srgbClr val="FFFFFF"/>
                </a:solidFill>
                <a:latin typeface="DIN Condensed"/>
                <a:ea typeface="+mn-ea"/>
                <a:cs typeface="+mn-cs"/>
                <a:sym typeface="DIN Condensed"/>
              </a:rPr>
              <a:t>Parent views</a:t>
            </a:r>
            <a:endParaRPr sz="4000" cap="all" dirty="0">
              <a:solidFill>
                <a:srgbClr val="FFFFFF"/>
              </a:solidFill>
              <a:latin typeface="DIN Condensed"/>
              <a:ea typeface="+mn-ea"/>
              <a:cs typeface="+mn-cs"/>
              <a:sym typeface="DIN Condensed"/>
            </a:endParaRPr>
          </a:p>
        </p:txBody>
      </p:sp>
      <p:sp>
        <p:nvSpPr>
          <p:cNvPr id="3" name="Slide Number Placeholder 2"/>
          <p:cNvSpPr>
            <a:spLocks noGrp="1"/>
          </p:cNvSpPr>
          <p:nvPr>
            <p:ph type="sldNum" sz="quarter" idx="2"/>
          </p:nvPr>
        </p:nvSpPr>
        <p:spPr>
          <a:xfrm>
            <a:off x="12390070" y="203200"/>
            <a:ext cx="406897" cy="457200"/>
          </a:xfrm>
        </p:spPr>
        <p:txBody>
          <a:bodyPr/>
          <a:lstStyle/>
          <a:p>
            <a:fld id="{86CB4B4D-7CA3-9044-876B-883B54F8677D}" type="slidenum">
              <a:rPr lang="en-GB" smtClean="0"/>
              <a:pPr/>
              <a:t>71</a:t>
            </a:fld>
            <a:endParaRPr lang="en-GB" dirty="0"/>
          </a:p>
        </p:txBody>
      </p:sp>
      <p:graphicFrame>
        <p:nvGraphicFramePr>
          <p:cNvPr id="2" name="Table 1"/>
          <p:cNvGraphicFramePr>
            <a:graphicFrameLocks noGrp="1"/>
          </p:cNvGraphicFramePr>
          <p:nvPr>
            <p:extLst>
              <p:ext uri="{D42A27DB-BD31-4B8C-83A1-F6EECF244321}">
                <p14:modId xmlns:p14="http://schemas.microsoft.com/office/powerpoint/2010/main" val="3749220271"/>
              </p:ext>
            </p:extLst>
          </p:nvPr>
        </p:nvGraphicFramePr>
        <p:xfrm>
          <a:off x="446993" y="1313531"/>
          <a:ext cx="6505600" cy="4373672"/>
        </p:xfrm>
        <a:graphic>
          <a:graphicData uri="http://schemas.openxmlformats.org/drawingml/2006/table">
            <a:tbl>
              <a:tblPr firstRow="1" bandRow="1">
                <a:tableStyleId>{69C7853C-536D-4A76-A0AE-DD22124D55A5}</a:tableStyleId>
              </a:tblPr>
              <a:tblGrid>
                <a:gridCol w="649730">
                  <a:extLst>
                    <a:ext uri="{9D8B030D-6E8A-4147-A177-3AD203B41FA5}">
                      <a16:colId xmlns:a16="http://schemas.microsoft.com/office/drawing/2014/main" val="20000"/>
                    </a:ext>
                  </a:extLst>
                </a:gridCol>
                <a:gridCol w="5855870">
                  <a:extLst>
                    <a:ext uri="{9D8B030D-6E8A-4147-A177-3AD203B41FA5}">
                      <a16:colId xmlns:a16="http://schemas.microsoft.com/office/drawing/2014/main" val="20001"/>
                    </a:ext>
                  </a:extLst>
                </a:gridCol>
              </a:tblGrid>
              <a:tr h="333795">
                <a:tc gridSpan="2">
                  <a:txBody>
                    <a:bodyPr/>
                    <a:lstStyle/>
                    <a:p>
                      <a:pPr algn="ctr"/>
                      <a:r>
                        <a:rPr lang="en-GB" sz="1600" dirty="0"/>
                        <a:t>Parent Questionnaire (Annual)</a:t>
                      </a:r>
                    </a:p>
                  </a:txBody>
                  <a:tcPr/>
                </a:tc>
                <a:tc hMerge="1">
                  <a:txBody>
                    <a:bodyPr/>
                    <a:lstStyle/>
                    <a:p>
                      <a:endParaRPr lang="en-GB" dirty="0"/>
                    </a:p>
                  </a:txBody>
                  <a:tcPr/>
                </a:tc>
                <a:extLst>
                  <a:ext uri="{0D108BD9-81ED-4DB2-BD59-A6C34878D82A}">
                    <a16:rowId xmlns:a16="http://schemas.microsoft.com/office/drawing/2014/main" val="10000"/>
                  </a:ext>
                </a:extLst>
              </a:tr>
              <a:tr h="207564">
                <a:tc>
                  <a:txBody>
                    <a:bodyPr/>
                    <a:lstStyle/>
                    <a:p>
                      <a:pPr algn="l">
                        <a:lnSpc>
                          <a:spcPct val="115000"/>
                        </a:lnSpc>
                        <a:spcAft>
                          <a:spcPts val="0"/>
                        </a:spcAft>
                      </a:pPr>
                      <a:r>
                        <a:rPr lang="en-GB" sz="1200" dirty="0">
                          <a:effectLst/>
                        </a:rPr>
                        <a:t>Q1</a:t>
                      </a:r>
                      <a:endParaRPr lang="en-GB" sz="1200" dirty="0">
                        <a:effectLst/>
                        <a:latin typeface="Calibri"/>
                        <a:ea typeface="Calibri"/>
                        <a:cs typeface="Times New Roman"/>
                      </a:endParaRPr>
                    </a:p>
                  </a:txBody>
                  <a:tcPr marL="68580" marR="68580" marT="0" marB="0"/>
                </a:tc>
                <a:tc>
                  <a:txBody>
                    <a:bodyPr/>
                    <a:lstStyle/>
                    <a:p>
                      <a:pPr algn="l">
                        <a:lnSpc>
                          <a:spcPct val="115000"/>
                        </a:lnSpc>
                        <a:spcAft>
                          <a:spcPts val="0"/>
                        </a:spcAft>
                      </a:pPr>
                      <a:r>
                        <a:rPr lang="en-GB" sz="1200">
                          <a:effectLst/>
                        </a:rPr>
                        <a:t>Overall I am satisfied with the school</a:t>
                      </a:r>
                      <a:endParaRPr lang="en-GB" sz="1200">
                        <a:effectLst/>
                        <a:latin typeface="Calibri"/>
                        <a:ea typeface="Calibri"/>
                        <a:cs typeface="Times New Roman"/>
                      </a:endParaRPr>
                    </a:p>
                  </a:txBody>
                  <a:tcPr marL="68580" marR="68580" marT="0" marB="0"/>
                </a:tc>
                <a:extLst>
                  <a:ext uri="{0D108BD9-81ED-4DB2-BD59-A6C34878D82A}">
                    <a16:rowId xmlns:a16="http://schemas.microsoft.com/office/drawing/2014/main" val="10001"/>
                  </a:ext>
                </a:extLst>
              </a:tr>
              <a:tr h="207564">
                <a:tc>
                  <a:txBody>
                    <a:bodyPr/>
                    <a:lstStyle/>
                    <a:p>
                      <a:pPr algn="l">
                        <a:lnSpc>
                          <a:spcPct val="115000"/>
                        </a:lnSpc>
                        <a:spcAft>
                          <a:spcPts val="0"/>
                        </a:spcAft>
                      </a:pPr>
                      <a:r>
                        <a:rPr lang="en-GB" sz="1200">
                          <a:effectLst/>
                        </a:rPr>
                        <a:t>Q2</a:t>
                      </a:r>
                      <a:endParaRPr lang="en-GB" sz="1200">
                        <a:effectLst/>
                        <a:latin typeface="Calibri"/>
                        <a:ea typeface="Calibri"/>
                        <a:cs typeface="Times New Roman"/>
                      </a:endParaRPr>
                    </a:p>
                  </a:txBody>
                  <a:tcPr marL="68580" marR="68580" marT="0" marB="0"/>
                </a:tc>
                <a:tc>
                  <a:txBody>
                    <a:bodyPr/>
                    <a:lstStyle/>
                    <a:p>
                      <a:pPr algn="l">
                        <a:lnSpc>
                          <a:spcPct val="115000"/>
                        </a:lnSpc>
                        <a:spcAft>
                          <a:spcPts val="0"/>
                        </a:spcAft>
                      </a:pPr>
                      <a:r>
                        <a:rPr lang="en-GB" sz="1200">
                          <a:effectLst/>
                        </a:rPr>
                        <a:t>My child likes the school</a:t>
                      </a:r>
                      <a:endParaRPr lang="en-GB" sz="1200">
                        <a:effectLst/>
                        <a:latin typeface="Calibri"/>
                        <a:ea typeface="Calibri"/>
                        <a:cs typeface="Times New Roman"/>
                      </a:endParaRPr>
                    </a:p>
                  </a:txBody>
                  <a:tcPr marL="68580" marR="68580" marT="0" marB="0"/>
                </a:tc>
                <a:extLst>
                  <a:ext uri="{0D108BD9-81ED-4DB2-BD59-A6C34878D82A}">
                    <a16:rowId xmlns:a16="http://schemas.microsoft.com/office/drawing/2014/main" val="10002"/>
                  </a:ext>
                </a:extLst>
              </a:tr>
              <a:tr h="207564">
                <a:tc>
                  <a:txBody>
                    <a:bodyPr/>
                    <a:lstStyle/>
                    <a:p>
                      <a:pPr algn="l">
                        <a:lnSpc>
                          <a:spcPct val="115000"/>
                        </a:lnSpc>
                        <a:spcAft>
                          <a:spcPts val="0"/>
                        </a:spcAft>
                      </a:pPr>
                      <a:r>
                        <a:rPr lang="en-GB" sz="1200">
                          <a:effectLst/>
                        </a:rPr>
                        <a:t>Q3</a:t>
                      </a:r>
                      <a:endParaRPr lang="en-GB" sz="1200">
                        <a:effectLst/>
                        <a:latin typeface="Calibri"/>
                        <a:ea typeface="Calibri"/>
                        <a:cs typeface="Times New Roman"/>
                      </a:endParaRPr>
                    </a:p>
                  </a:txBody>
                  <a:tcPr marL="68580" marR="68580" marT="0" marB="0"/>
                </a:tc>
                <a:tc>
                  <a:txBody>
                    <a:bodyPr/>
                    <a:lstStyle/>
                    <a:p>
                      <a:pPr algn="l">
                        <a:lnSpc>
                          <a:spcPct val="115000"/>
                        </a:lnSpc>
                        <a:spcAft>
                          <a:spcPts val="0"/>
                        </a:spcAft>
                      </a:pPr>
                      <a:r>
                        <a:rPr lang="en-GB" sz="1200">
                          <a:effectLst/>
                        </a:rPr>
                        <a:t>My child was helped to settle I when he or she joined the school</a:t>
                      </a:r>
                      <a:endParaRPr lang="en-GB" sz="1200">
                        <a:effectLst/>
                        <a:latin typeface="Calibri"/>
                        <a:ea typeface="Calibri"/>
                        <a:cs typeface="Times New Roman"/>
                      </a:endParaRPr>
                    </a:p>
                  </a:txBody>
                  <a:tcPr marL="68580" marR="68580" marT="0" marB="0"/>
                </a:tc>
                <a:extLst>
                  <a:ext uri="{0D108BD9-81ED-4DB2-BD59-A6C34878D82A}">
                    <a16:rowId xmlns:a16="http://schemas.microsoft.com/office/drawing/2014/main" val="10003"/>
                  </a:ext>
                </a:extLst>
              </a:tr>
              <a:tr h="207564">
                <a:tc>
                  <a:txBody>
                    <a:bodyPr/>
                    <a:lstStyle/>
                    <a:p>
                      <a:pPr algn="l">
                        <a:lnSpc>
                          <a:spcPct val="115000"/>
                        </a:lnSpc>
                        <a:spcAft>
                          <a:spcPts val="0"/>
                        </a:spcAft>
                      </a:pPr>
                      <a:r>
                        <a:rPr lang="en-GB" sz="1200">
                          <a:effectLst/>
                        </a:rPr>
                        <a:t>Q4</a:t>
                      </a:r>
                      <a:endParaRPr lang="en-GB" sz="1200">
                        <a:effectLst/>
                        <a:latin typeface="Calibri"/>
                        <a:ea typeface="Calibri"/>
                        <a:cs typeface="Times New Roman"/>
                      </a:endParaRPr>
                    </a:p>
                  </a:txBody>
                  <a:tcPr marL="68580" marR="68580" marT="0" marB="0"/>
                </a:tc>
                <a:tc>
                  <a:txBody>
                    <a:bodyPr/>
                    <a:lstStyle/>
                    <a:p>
                      <a:pPr algn="l">
                        <a:lnSpc>
                          <a:spcPct val="115000"/>
                        </a:lnSpc>
                        <a:spcAft>
                          <a:spcPts val="0"/>
                        </a:spcAft>
                      </a:pPr>
                      <a:r>
                        <a:rPr lang="en-GB" sz="1200">
                          <a:effectLst/>
                        </a:rPr>
                        <a:t>My child is making good progress at the school</a:t>
                      </a:r>
                      <a:endParaRPr lang="en-GB" sz="1200">
                        <a:effectLst/>
                        <a:latin typeface="Calibri"/>
                        <a:ea typeface="Calibri"/>
                        <a:cs typeface="Times New Roman"/>
                      </a:endParaRPr>
                    </a:p>
                  </a:txBody>
                  <a:tcPr marL="68580" marR="68580" marT="0" marB="0"/>
                </a:tc>
                <a:extLst>
                  <a:ext uri="{0D108BD9-81ED-4DB2-BD59-A6C34878D82A}">
                    <a16:rowId xmlns:a16="http://schemas.microsoft.com/office/drawing/2014/main" val="10004"/>
                  </a:ext>
                </a:extLst>
              </a:tr>
              <a:tr h="207564">
                <a:tc>
                  <a:txBody>
                    <a:bodyPr/>
                    <a:lstStyle/>
                    <a:p>
                      <a:pPr algn="l">
                        <a:lnSpc>
                          <a:spcPct val="115000"/>
                        </a:lnSpc>
                        <a:spcAft>
                          <a:spcPts val="0"/>
                        </a:spcAft>
                      </a:pPr>
                      <a:r>
                        <a:rPr lang="en-GB" sz="1200">
                          <a:effectLst/>
                        </a:rPr>
                        <a:t>Q5</a:t>
                      </a:r>
                      <a:endParaRPr lang="en-GB" sz="1200">
                        <a:effectLst/>
                        <a:latin typeface="Calibri"/>
                        <a:ea typeface="Calibri"/>
                        <a:cs typeface="Times New Roman"/>
                      </a:endParaRPr>
                    </a:p>
                  </a:txBody>
                  <a:tcPr marL="68580" marR="68580" marT="0" marB="0"/>
                </a:tc>
                <a:tc>
                  <a:txBody>
                    <a:bodyPr/>
                    <a:lstStyle/>
                    <a:p>
                      <a:pPr algn="l">
                        <a:lnSpc>
                          <a:spcPct val="115000"/>
                        </a:lnSpc>
                        <a:spcAft>
                          <a:spcPts val="0"/>
                        </a:spcAft>
                      </a:pPr>
                      <a:r>
                        <a:rPr lang="en-GB" sz="1200">
                          <a:effectLst/>
                        </a:rPr>
                        <a:t>Pupils behave well in school</a:t>
                      </a:r>
                      <a:endParaRPr lang="en-GB" sz="1200">
                        <a:effectLst/>
                        <a:latin typeface="Calibri"/>
                        <a:ea typeface="Calibri"/>
                        <a:cs typeface="Times New Roman"/>
                      </a:endParaRPr>
                    </a:p>
                  </a:txBody>
                  <a:tcPr marL="68580" marR="68580" marT="0" marB="0"/>
                </a:tc>
                <a:extLst>
                  <a:ext uri="{0D108BD9-81ED-4DB2-BD59-A6C34878D82A}">
                    <a16:rowId xmlns:a16="http://schemas.microsoft.com/office/drawing/2014/main" val="10005"/>
                  </a:ext>
                </a:extLst>
              </a:tr>
              <a:tr h="207564">
                <a:tc>
                  <a:txBody>
                    <a:bodyPr/>
                    <a:lstStyle/>
                    <a:p>
                      <a:pPr algn="l">
                        <a:lnSpc>
                          <a:spcPct val="115000"/>
                        </a:lnSpc>
                        <a:spcAft>
                          <a:spcPts val="0"/>
                        </a:spcAft>
                      </a:pPr>
                      <a:r>
                        <a:rPr lang="en-GB" sz="1200">
                          <a:effectLst/>
                        </a:rPr>
                        <a:t>Q6</a:t>
                      </a:r>
                      <a:endParaRPr lang="en-GB" sz="1200">
                        <a:effectLst/>
                        <a:latin typeface="Calibri"/>
                        <a:ea typeface="Calibri"/>
                        <a:cs typeface="Times New Roman"/>
                      </a:endParaRPr>
                    </a:p>
                  </a:txBody>
                  <a:tcPr marL="68580" marR="68580" marT="0" marB="0"/>
                </a:tc>
                <a:tc>
                  <a:txBody>
                    <a:bodyPr/>
                    <a:lstStyle/>
                    <a:p>
                      <a:pPr algn="l">
                        <a:lnSpc>
                          <a:spcPct val="115000"/>
                        </a:lnSpc>
                        <a:spcAft>
                          <a:spcPts val="0"/>
                        </a:spcAft>
                      </a:pPr>
                      <a:r>
                        <a:rPr lang="en-GB" sz="1200">
                          <a:effectLst/>
                        </a:rPr>
                        <a:t>The teaching is good</a:t>
                      </a:r>
                      <a:endParaRPr lang="en-GB" sz="1200">
                        <a:effectLst/>
                        <a:latin typeface="Calibri"/>
                        <a:ea typeface="Calibri"/>
                        <a:cs typeface="Times New Roman"/>
                      </a:endParaRPr>
                    </a:p>
                  </a:txBody>
                  <a:tcPr marL="68580" marR="68580" marT="0" marB="0"/>
                </a:tc>
                <a:extLst>
                  <a:ext uri="{0D108BD9-81ED-4DB2-BD59-A6C34878D82A}">
                    <a16:rowId xmlns:a16="http://schemas.microsoft.com/office/drawing/2014/main" val="10006"/>
                  </a:ext>
                </a:extLst>
              </a:tr>
              <a:tr h="207564">
                <a:tc>
                  <a:txBody>
                    <a:bodyPr/>
                    <a:lstStyle/>
                    <a:p>
                      <a:pPr algn="l">
                        <a:lnSpc>
                          <a:spcPct val="115000"/>
                        </a:lnSpc>
                        <a:spcAft>
                          <a:spcPts val="0"/>
                        </a:spcAft>
                      </a:pPr>
                      <a:r>
                        <a:rPr lang="en-GB" sz="1200">
                          <a:effectLst/>
                        </a:rPr>
                        <a:t>Q7</a:t>
                      </a:r>
                      <a:endParaRPr lang="en-GB" sz="1200">
                        <a:effectLst/>
                        <a:latin typeface="Calibri"/>
                        <a:ea typeface="Calibri"/>
                        <a:cs typeface="Times New Roman"/>
                      </a:endParaRPr>
                    </a:p>
                  </a:txBody>
                  <a:tcPr marL="68580" marR="68580" marT="0" marB="0"/>
                </a:tc>
                <a:tc>
                  <a:txBody>
                    <a:bodyPr/>
                    <a:lstStyle/>
                    <a:p>
                      <a:pPr algn="l">
                        <a:lnSpc>
                          <a:spcPct val="115000"/>
                        </a:lnSpc>
                        <a:spcAft>
                          <a:spcPts val="0"/>
                        </a:spcAft>
                      </a:pPr>
                      <a:r>
                        <a:rPr lang="en-GB" sz="1200">
                          <a:effectLst/>
                        </a:rPr>
                        <a:t>Staff expect my child to work hard and do his or her best</a:t>
                      </a:r>
                      <a:endParaRPr lang="en-GB" sz="1200">
                        <a:effectLst/>
                        <a:latin typeface="Calibri"/>
                        <a:ea typeface="Calibri"/>
                        <a:cs typeface="Times New Roman"/>
                      </a:endParaRPr>
                    </a:p>
                  </a:txBody>
                  <a:tcPr marL="68580" marR="68580" marT="0" marB="0"/>
                </a:tc>
                <a:extLst>
                  <a:ext uri="{0D108BD9-81ED-4DB2-BD59-A6C34878D82A}">
                    <a16:rowId xmlns:a16="http://schemas.microsoft.com/office/drawing/2014/main" val="10007"/>
                  </a:ext>
                </a:extLst>
              </a:tr>
              <a:tr h="207564">
                <a:tc>
                  <a:txBody>
                    <a:bodyPr/>
                    <a:lstStyle/>
                    <a:p>
                      <a:pPr algn="l">
                        <a:lnSpc>
                          <a:spcPct val="115000"/>
                        </a:lnSpc>
                        <a:spcAft>
                          <a:spcPts val="0"/>
                        </a:spcAft>
                      </a:pPr>
                      <a:r>
                        <a:rPr lang="en-GB" sz="1200">
                          <a:effectLst/>
                        </a:rPr>
                        <a:t>Q8</a:t>
                      </a:r>
                      <a:endParaRPr lang="en-GB" sz="1200">
                        <a:effectLst/>
                        <a:latin typeface="Calibri"/>
                        <a:ea typeface="Calibri"/>
                        <a:cs typeface="Times New Roman"/>
                      </a:endParaRPr>
                    </a:p>
                  </a:txBody>
                  <a:tcPr marL="68580" marR="68580" marT="0" marB="0"/>
                </a:tc>
                <a:tc>
                  <a:txBody>
                    <a:bodyPr/>
                    <a:lstStyle/>
                    <a:p>
                      <a:pPr algn="l">
                        <a:lnSpc>
                          <a:spcPct val="115000"/>
                        </a:lnSpc>
                        <a:spcAft>
                          <a:spcPts val="0"/>
                        </a:spcAft>
                      </a:pPr>
                      <a:r>
                        <a:rPr lang="en-GB" sz="1200">
                          <a:effectLst/>
                        </a:rPr>
                        <a:t>The homework they are given builds well on what my child learns in school</a:t>
                      </a:r>
                      <a:endParaRPr lang="en-GB" sz="1200">
                        <a:effectLst/>
                        <a:latin typeface="Calibri"/>
                        <a:ea typeface="Calibri"/>
                        <a:cs typeface="Times New Roman"/>
                      </a:endParaRPr>
                    </a:p>
                  </a:txBody>
                  <a:tcPr marL="68580" marR="68580" marT="0" marB="0"/>
                </a:tc>
                <a:extLst>
                  <a:ext uri="{0D108BD9-81ED-4DB2-BD59-A6C34878D82A}">
                    <a16:rowId xmlns:a16="http://schemas.microsoft.com/office/drawing/2014/main" val="10008"/>
                  </a:ext>
                </a:extLst>
              </a:tr>
              <a:tr h="207564">
                <a:tc>
                  <a:txBody>
                    <a:bodyPr/>
                    <a:lstStyle/>
                    <a:p>
                      <a:pPr algn="l">
                        <a:lnSpc>
                          <a:spcPct val="115000"/>
                        </a:lnSpc>
                        <a:spcAft>
                          <a:spcPts val="0"/>
                        </a:spcAft>
                      </a:pPr>
                      <a:r>
                        <a:rPr lang="en-GB" sz="1200">
                          <a:effectLst/>
                        </a:rPr>
                        <a:t>Q9</a:t>
                      </a:r>
                      <a:endParaRPr lang="en-GB" sz="1200">
                        <a:effectLst/>
                        <a:latin typeface="Calibri"/>
                        <a:ea typeface="Calibri"/>
                        <a:cs typeface="Times New Roman"/>
                      </a:endParaRPr>
                    </a:p>
                  </a:txBody>
                  <a:tcPr marL="68580" marR="68580" marT="0" marB="0"/>
                </a:tc>
                <a:tc>
                  <a:txBody>
                    <a:bodyPr/>
                    <a:lstStyle/>
                    <a:p>
                      <a:pPr algn="l">
                        <a:lnSpc>
                          <a:spcPct val="115000"/>
                        </a:lnSpc>
                        <a:spcAft>
                          <a:spcPts val="0"/>
                        </a:spcAft>
                      </a:pPr>
                      <a:r>
                        <a:rPr lang="en-GB" sz="1200">
                          <a:effectLst/>
                        </a:rPr>
                        <a:t>Staff treat all children fairly and with respect</a:t>
                      </a:r>
                      <a:endParaRPr lang="en-GB" sz="1200">
                        <a:effectLst/>
                        <a:latin typeface="Calibri"/>
                        <a:ea typeface="Calibri"/>
                        <a:cs typeface="Times New Roman"/>
                      </a:endParaRPr>
                    </a:p>
                  </a:txBody>
                  <a:tcPr marL="68580" marR="68580" marT="0" marB="0"/>
                </a:tc>
                <a:extLst>
                  <a:ext uri="{0D108BD9-81ED-4DB2-BD59-A6C34878D82A}">
                    <a16:rowId xmlns:a16="http://schemas.microsoft.com/office/drawing/2014/main" val="10009"/>
                  </a:ext>
                </a:extLst>
              </a:tr>
              <a:tr h="207564">
                <a:tc>
                  <a:txBody>
                    <a:bodyPr/>
                    <a:lstStyle/>
                    <a:p>
                      <a:pPr algn="l">
                        <a:lnSpc>
                          <a:spcPct val="115000"/>
                        </a:lnSpc>
                        <a:spcAft>
                          <a:spcPts val="0"/>
                        </a:spcAft>
                      </a:pPr>
                      <a:r>
                        <a:rPr lang="en-GB" sz="1200">
                          <a:effectLst/>
                        </a:rPr>
                        <a:t>Q10</a:t>
                      </a:r>
                      <a:endParaRPr lang="en-GB" sz="1200">
                        <a:effectLst/>
                        <a:latin typeface="Calibri"/>
                        <a:ea typeface="Calibri"/>
                        <a:cs typeface="Times New Roman"/>
                      </a:endParaRPr>
                    </a:p>
                  </a:txBody>
                  <a:tcPr marL="68580" marR="68580" marT="0" marB="0"/>
                </a:tc>
                <a:tc>
                  <a:txBody>
                    <a:bodyPr/>
                    <a:lstStyle/>
                    <a:p>
                      <a:pPr algn="l">
                        <a:lnSpc>
                          <a:spcPct val="115000"/>
                        </a:lnSpc>
                        <a:spcAft>
                          <a:spcPts val="0"/>
                        </a:spcAft>
                      </a:pPr>
                      <a:r>
                        <a:rPr lang="en-GB" sz="1200">
                          <a:effectLst/>
                        </a:rPr>
                        <a:t>My child is encouraged to be healthy and to take part in regular exercise</a:t>
                      </a:r>
                      <a:endParaRPr lang="en-GB" sz="1200">
                        <a:effectLst/>
                        <a:latin typeface="Calibri"/>
                        <a:ea typeface="Calibri"/>
                        <a:cs typeface="Times New Roman"/>
                      </a:endParaRPr>
                    </a:p>
                  </a:txBody>
                  <a:tcPr marL="68580" marR="68580" marT="0" marB="0"/>
                </a:tc>
                <a:extLst>
                  <a:ext uri="{0D108BD9-81ED-4DB2-BD59-A6C34878D82A}">
                    <a16:rowId xmlns:a16="http://schemas.microsoft.com/office/drawing/2014/main" val="10010"/>
                  </a:ext>
                </a:extLst>
              </a:tr>
              <a:tr h="207564">
                <a:tc>
                  <a:txBody>
                    <a:bodyPr/>
                    <a:lstStyle/>
                    <a:p>
                      <a:pPr algn="l">
                        <a:lnSpc>
                          <a:spcPct val="115000"/>
                        </a:lnSpc>
                        <a:spcAft>
                          <a:spcPts val="0"/>
                        </a:spcAft>
                      </a:pPr>
                      <a:r>
                        <a:rPr lang="en-GB" sz="1200">
                          <a:effectLst/>
                        </a:rPr>
                        <a:t>Q11</a:t>
                      </a:r>
                      <a:endParaRPr lang="en-GB" sz="1200">
                        <a:effectLst/>
                        <a:latin typeface="Calibri"/>
                        <a:ea typeface="Calibri"/>
                        <a:cs typeface="Times New Roman"/>
                      </a:endParaRPr>
                    </a:p>
                  </a:txBody>
                  <a:tcPr marL="68580" marR="68580" marT="0" marB="0"/>
                </a:tc>
                <a:tc>
                  <a:txBody>
                    <a:bodyPr/>
                    <a:lstStyle/>
                    <a:p>
                      <a:pPr algn="l">
                        <a:lnSpc>
                          <a:spcPct val="115000"/>
                        </a:lnSpc>
                        <a:spcAft>
                          <a:spcPts val="0"/>
                        </a:spcAft>
                      </a:pPr>
                      <a:r>
                        <a:rPr lang="en-GB" sz="1200">
                          <a:effectLst/>
                        </a:rPr>
                        <a:t>My child is safe at school</a:t>
                      </a:r>
                      <a:endParaRPr lang="en-GB" sz="1200">
                        <a:effectLst/>
                        <a:latin typeface="Calibri"/>
                        <a:ea typeface="Calibri"/>
                        <a:cs typeface="Times New Roman"/>
                      </a:endParaRPr>
                    </a:p>
                  </a:txBody>
                  <a:tcPr marL="68580" marR="68580" marT="0" marB="0"/>
                </a:tc>
                <a:extLst>
                  <a:ext uri="{0D108BD9-81ED-4DB2-BD59-A6C34878D82A}">
                    <a16:rowId xmlns:a16="http://schemas.microsoft.com/office/drawing/2014/main" val="10011"/>
                  </a:ext>
                </a:extLst>
              </a:tr>
              <a:tr h="248635">
                <a:tc>
                  <a:txBody>
                    <a:bodyPr/>
                    <a:lstStyle/>
                    <a:p>
                      <a:pPr algn="l">
                        <a:lnSpc>
                          <a:spcPct val="115000"/>
                        </a:lnSpc>
                        <a:spcAft>
                          <a:spcPts val="0"/>
                        </a:spcAft>
                      </a:pPr>
                      <a:r>
                        <a:rPr lang="en-GB" sz="1200">
                          <a:effectLst/>
                        </a:rPr>
                        <a:t>Q12</a:t>
                      </a:r>
                      <a:endParaRPr lang="en-GB" sz="1200">
                        <a:effectLst/>
                        <a:latin typeface="Calibri"/>
                        <a:ea typeface="Calibri"/>
                        <a:cs typeface="Times New Roman"/>
                      </a:endParaRPr>
                    </a:p>
                  </a:txBody>
                  <a:tcPr marL="68580" marR="68580" marT="0" marB="0"/>
                </a:tc>
                <a:tc>
                  <a:txBody>
                    <a:bodyPr/>
                    <a:lstStyle/>
                    <a:p>
                      <a:pPr algn="l">
                        <a:lnSpc>
                          <a:spcPct val="115000"/>
                        </a:lnSpc>
                        <a:spcAft>
                          <a:spcPts val="0"/>
                        </a:spcAft>
                      </a:pPr>
                      <a:r>
                        <a:rPr lang="en-GB" sz="1200" dirty="0">
                          <a:effectLst/>
                        </a:rPr>
                        <a:t>My child receives appropriate additional support in relation to individual needs</a:t>
                      </a:r>
                      <a:endParaRPr lang="en-GB" sz="1200" dirty="0">
                        <a:effectLst/>
                        <a:latin typeface="Calibri"/>
                        <a:ea typeface="Calibri"/>
                        <a:cs typeface="Times New Roman"/>
                      </a:endParaRPr>
                    </a:p>
                  </a:txBody>
                  <a:tcPr marL="68580" marR="68580" marT="0" marB="0"/>
                </a:tc>
                <a:extLst>
                  <a:ext uri="{0D108BD9-81ED-4DB2-BD59-A6C34878D82A}">
                    <a16:rowId xmlns:a16="http://schemas.microsoft.com/office/drawing/2014/main" val="10012"/>
                  </a:ext>
                </a:extLst>
              </a:tr>
              <a:tr h="207564">
                <a:tc>
                  <a:txBody>
                    <a:bodyPr/>
                    <a:lstStyle/>
                    <a:p>
                      <a:pPr algn="l">
                        <a:lnSpc>
                          <a:spcPct val="115000"/>
                        </a:lnSpc>
                        <a:spcAft>
                          <a:spcPts val="0"/>
                        </a:spcAft>
                      </a:pPr>
                      <a:r>
                        <a:rPr lang="en-GB" sz="1200">
                          <a:effectLst/>
                        </a:rPr>
                        <a:t>Q13</a:t>
                      </a:r>
                      <a:endParaRPr lang="en-GB" sz="1200">
                        <a:effectLst/>
                        <a:latin typeface="Calibri"/>
                        <a:ea typeface="Calibri"/>
                        <a:cs typeface="Times New Roman"/>
                      </a:endParaRPr>
                    </a:p>
                  </a:txBody>
                  <a:tcPr marL="68580" marR="68580" marT="0" marB="0"/>
                </a:tc>
                <a:tc>
                  <a:txBody>
                    <a:bodyPr/>
                    <a:lstStyle/>
                    <a:p>
                      <a:pPr algn="l">
                        <a:lnSpc>
                          <a:spcPct val="115000"/>
                        </a:lnSpc>
                        <a:spcAft>
                          <a:spcPts val="0"/>
                        </a:spcAft>
                      </a:pPr>
                      <a:r>
                        <a:rPr lang="en-GB" sz="1200">
                          <a:effectLst/>
                        </a:rPr>
                        <a:t>I am kept well informed about my child’s progress</a:t>
                      </a:r>
                      <a:endParaRPr lang="en-GB" sz="1200">
                        <a:effectLst/>
                        <a:latin typeface="Calibri"/>
                        <a:ea typeface="Calibri"/>
                        <a:cs typeface="Times New Roman"/>
                      </a:endParaRPr>
                    </a:p>
                  </a:txBody>
                  <a:tcPr marL="68580" marR="68580" marT="0" marB="0"/>
                </a:tc>
                <a:extLst>
                  <a:ext uri="{0D108BD9-81ED-4DB2-BD59-A6C34878D82A}">
                    <a16:rowId xmlns:a16="http://schemas.microsoft.com/office/drawing/2014/main" val="10013"/>
                  </a:ext>
                </a:extLst>
              </a:tr>
              <a:tr h="262654">
                <a:tc>
                  <a:txBody>
                    <a:bodyPr/>
                    <a:lstStyle/>
                    <a:p>
                      <a:pPr algn="l">
                        <a:lnSpc>
                          <a:spcPct val="115000"/>
                        </a:lnSpc>
                        <a:spcAft>
                          <a:spcPts val="0"/>
                        </a:spcAft>
                      </a:pPr>
                      <a:r>
                        <a:rPr lang="en-GB" sz="1200">
                          <a:effectLst/>
                        </a:rPr>
                        <a:t>Q14</a:t>
                      </a:r>
                      <a:endParaRPr lang="en-GB" sz="1200">
                        <a:effectLst/>
                        <a:latin typeface="Calibri"/>
                        <a:ea typeface="Calibri"/>
                        <a:cs typeface="Times New Roman"/>
                      </a:endParaRPr>
                    </a:p>
                  </a:txBody>
                  <a:tcPr marL="68580" marR="68580" marT="0" marB="0"/>
                </a:tc>
                <a:tc>
                  <a:txBody>
                    <a:bodyPr/>
                    <a:lstStyle/>
                    <a:p>
                      <a:pPr algn="l">
                        <a:lnSpc>
                          <a:spcPct val="115000"/>
                        </a:lnSpc>
                        <a:spcAft>
                          <a:spcPts val="0"/>
                        </a:spcAft>
                      </a:pPr>
                      <a:r>
                        <a:rPr lang="en-GB" sz="1200">
                          <a:effectLst/>
                        </a:rPr>
                        <a:t>I feel comfortable approaching the school with questions, suggestions or a problem</a:t>
                      </a:r>
                      <a:endParaRPr lang="en-GB" sz="1200">
                        <a:effectLst/>
                        <a:latin typeface="Calibri"/>
                        <a:ea typeface="Calibri"/>
                        <a:cs typeface="Times New Roman"/>
                      </a:endParaRPr>
                    </a:p>
                  </a:txBody>
                  <a:tcPr marL="68580" marR="68580" marT="0" marB="0"/>
                </a:tc>
                <a:extLst>
                  <a:ext uri="{0D108BD9-81ED-4DB2-BD59-A6C34878D82A}">
                    <a16:rowId xmlns:a16="http://schemas.microsoft.com/office/drawing/2014/main" val="10014"/>
                  </a:ext>
                </a:extLst>
              </a:tr>
              <a:tr h="207564">
                <a:tc>
                  <a:txBody>
                    <a:bodyPr/>
                    <a:lstStyle/>
                    <a:p>
                      <a:pPr algn="l">
                        <a:lnSpc>
                          <a:spcPct val="115000"/>
                        </a:lnSpc>
                        <a:spcAft>
                          <a:spcPts val="0"/>
                        </a:spcAft>
                      </a:pPr>
                      <a:r>
                        <a:rPr lang="en-GB" sz="1200">
                          <a:effectLst/>
                        </a:rPr>
                        <a:t>Q15</a:t>
                      </a:r>
                      <a:endParaRPr lang="en-GB" sz="1200">
                        <a:effectLst/>
                        <a:latin typeface="Calibri"/>
                        <a:ea typeface="Calibri"/>
                        <a:cs typeface="Times New Roman"/>
                      </a:endParaRPr>
                    </a:p>
                  </a:txBody>
                  <a:tcPr marL="68580" marR="68580" marT="0" marB="0"/>
                </a:tc>
                <a:tc>
                  <a:txBody>
                    <a:bodyPr/>
                    <a:lstStyle/>
                    <a:p>
                      <a:pPr algn="l">
                        <a:lnSpc>
                          <a:spcPct val="115000"/>
                        </a:lnSpc>
                        <a:spcAft>
                          <a:spcPts val="0"/>
                        </a:spcAft>
                      </a:pPr>
                      <a:r>
                        <a:rPr lang="en-GB" sz="1200">
                          <a:effectLst/>
                        </a:rPr>
                        <a:t>I understand the schools procedure for dealing with complaints</a:t>
                      </a:r>
                      <a:endParaRPr lang="en-GB" sz="1200">
                        <a:effectLst/>
                        <a:latin typeface="Calibri"/>
                        <a:ea typeface="Calibri"/>
                        <a:cs typeface="Times New Roman"/>
                      </a:endParaRPr>
                    </a:p>
                  </a:txBody>
                  <a:tcPr marL="68580" marR="68580" marT="0" marB="0"/>
                </a:tc>
                <a:extLst>
                  <a:ext uri="{0D108BD9-81ED-4DB2-BD59-A6C34878D82A}">
                    <a16:rowId xmlns:a16="http://schemas.microsoft.com/office/drawing/2014/main" val="10015"/>
                  </a:ext>
                </a:extLst>
              </a:tr>
              <a:tr h="207564">
                <a:tc>
                  <a:txBody>
                    <a:bodyPr/>
                    <a:lstStyle/>
                    <a:p>
                      <a:pPr algn="l">
                        <a:lnSpc>
                          <a:spcPct val="115000"/>
                        </a:lnSpc>
                        <a:spcAft>
                          <a:spcPts val="0"/>
                        </a:spcAft>
                      </a:pPr>
                      <a:r>
                        <a:rPr lang="en-GB" sz="1200">
                          <a:effectLst/>
                        </a:rPr>
                        <a:t>Q16</a:t>
                      </a:r>
                      <a:endParaRPr lang="en-GB" sz="1200">
                        <a:effectLst/>
                        <a:latin typeface="Calibri"/>
                        <a:ea typeface="Calibri"/>
                        <a:cs typeface="Times New Roman"/>
                      </a:endParaRPr>
                    </a:p>
                  </a:txBody>
                  <a:tcPr marL="68580" marR="68580" marT="0" marB="0"/>
                </a:tc>
                <a:tc>
                  <a:txBody>
                    <a:bodyPr/>
                    <a:lstStyle/>
                    <a:p>
                      <a:pPr algn="l">
                        <a:lnSpc>
                          <a:spcPct val="115000"/>
                        </a:lnSpc>
                        <a:spcAft>
                          <a:spcPts val="0"/>
                        </a:spcAft>
                      </a:pPr>
                      <a:r>
                        <a:rPr lang="en-GB" sz="1200">
                          <a:effectLst/>
                        </a:rPr>
                        <a:t>The school helps my child to become more mature and take on responsibility</a:t>
                      </a:r>
                      <a:endParaRPr lang="en-GB" sz="1200">
                        <a:effectLst/>
                        <a:latin typeface="Calibri"/>
                        <a:ea typeface="Calibri"/>
                        <a:cs typeface="Times New Roman"/>
                      </a:endParaRPr>
                    </a:p>
                  </a:txBody>
                  <a:tcPr marL="68580" marR="68580" marT="0" marB="0"/>
                </a:tc>
                <a:extLst>
                  <a:ext uri="{0D108BD9-81ED-4DB2-BD59-A6C34878D82A}">
                    <a16:rowId xmlns:a16="http://schemas.microsoft.com/office/drawing/2014/main" val="10016"/>
                  </a:ext>
                </a:extLst>
              </a:tr>
              <a:tr h="207564">
                <a:tc>
                  <a:txBody>
                    <a:bodyPr/>
                    <a:lstStyle/>
                    <a:p>
                      <a:pPr algn="l">
                        <a:lnSpc>
                          <a:spcPct val="115000"/>
                        </a:lnSpc>
                        <a:spcAft>
                          <a:spcPts val="0"/>
                        </a:spcAft>
                      </a:pPr>
                      <a:r>
                        <a:rPr lang="en-GB" sz="1200">
                          <a:effectLst/>
                        </a:rPr>
                        <a:t>Q17</a:t>
                      </a:r>
                      <a:endParaRPr lang="en-GB" sz="1200">
                        <a:effectLst/>
                        <a:latin typeface="Calibri"/>
                        <a:ea typeface="Calibri"/>
                        <a:cs typeface="Times New Roman"/>
                      </a:endParaRPr>
                    </a:p>
                  </a:txBody>
                  <a:tcPr marL="68580" marR="68580" marT="0" marB="0"/>
                </a:tc>
                <a:tc>
                  <a:txBody>
                    <a:bodyPr/>
                    <a:lstStyle/>
                    <a:p>
                      <a:pPr algn="l">
                        <a:lnSpc>
                          <a:spcPct val="115000"/>
                        </a:lnSpc>
                        <a:spcAft>
                          <a:spcPts val="0"/>
                        </a:spcAft>
                      </a:pPr>
                      <a:r>
                        <a:rPr lang="en-GB" sz="1200">
                          <a:effectLst/>
                        </a:rPr>
                        <a:t>My child is well prepared for moving on to the next school</a:t>
                      </a:r>
                      <a:endParaRPr lang="en-GB" sz="1200">
                        <a:effectLst/>
                        <a:latin typeface="Calibri"/>
                        <a:ea typeface="Calibri"/>
                        <a:cs typeface="Times New Roman"/>
                      </a:endParaRPr>
                    </a:p>
                  </a:txBody>
                  <a:tcPr marL="68580" marR="68580" marT="0" marB="0"/>
                </a:tc>
                <a:extLst>
                  <a:ext uri="{0D108BD9-81ED-4DB2-BD59-A6C34878D82A}">
                    <a16:rowId xmlns:a16="http://schemas.microsoft.com/office/drawing/2014/main" val="10017"/>
                  </a:ext>
                </a:extLst>
              </a:tr>
              <a:tr h="207564">
                <a:tc>
                  <a:txBody>
                    <a:bodyPr/>
                    <a:lstStyle/>
                    <a:p>
                      <a:pPr algn="l">
                        <a:lnSpc>
                          <a:spcPct val="115000"/>
                        </a:lnSpc>
                        <a:spcAft>
                          <a:spcPts val="0"/>
                        </a:spcAft>
                      </a:pPr>
                      <a:r>
                        <a:rPr lang="en-GB" sz="1200">
                          <a:effectLst/>
                        </a:rPr>
                        <a:t>Q18</a:t>
                      </a:r>
                      <a:endParaRPr lang="en-GB" sz="1200">
                        <a:effectLst/>
                        <a:latin typeface="Calibri"/>
                        <a:ea typeface="Calibri"/>
                        <a:cs typeface="Times New Roman"/>
                      </a:endParaRPr>
                    </a:p>
                  </a:txBody>
                  <a:tcPr marL="68580" marR="68580" marT="0" marB="0"/>
                </a:tc>
                <a:tc>
                  <a:txBody>
                    <a:bodyPr/>
                    <a:lstStyle/>
                    <a:p>
                      <a:pPr algn="l">
                        <a:lnSpc>
                          <a:spcPct val="115000"/>
                        </a:lnSpc>
                        <a:spcAft>
                          <a:spcPts val="0"/>
                        </a:spcAft>
                      </a:pPr>
                      <a:r>
                        <a:rPr lang="en-GB" sz="1200" dirty="0">
                          <a:effectLst/>
                        </a:rPr>
                        <a:t>There is a good range of activities including trips and visits</a:t>
                      </a:r>
                      <a:endParaRPr lang="en-GB" sz="1200" dirty="0">
                        <a:effectLst/>
                        <a:latin typeface="Calibri"/>
                        <a:ea typeface="Calibri"/>
                        <a:cs typeface="Times New Roman"/>
                      </a:endParaRPr>
                    </a:p>
                  </a:txBody>
                  <a:tcPr marL="68580" marR="68580" marT="0" marB="0"/>
                </a:tc>
                <a:extLst>
                  <a:ext uri="{0D108BD9-81ED-4DB2-BD59-A6C34878D82A}">
                    <a16:rowId xmlns:a16="http://schemas.microsoft.com/office/drawing/2014/main" val="10018"/>
                  </a:ext>
                </a:extLst>
              </a:tr>
              <a:tr h="207564">
                <a:tc>
                  <a:txBody>
                    <a:bodyPr/>
                    <a:lstStyle/>
                    <a:p>
                      <a:pPr algn="l">
                        <a:lnSpc>
                          <a:spcPct val="115000"/>
                        </a:lnSpc>
                        <a:spcAft>
                          <a:spcPts val="0"/>
                        </a:spcAft>
                      </a:pPr>
                      <a:r>
                        <a:rPr lang="en-GB" sz="1200">
                          <a:effectLst/>
                        </a:rPr>
                        <a:t>Q19</a:t>
                      </a:r>
                      <a:endParaRPr lang="en-GB" sz="1200">
                        <a:effectLst/>
                        <a:latin typeface="Calibri"/>
                        <a:ea typeface="Calibri"/>
                        <a:cs typeface="Times New Roman"/>
                      </a:endParaRPr>
                    </a:p>
                  </a:txBody>
                  <a:tcPr marL="68580" marR="68580" marT="0" marB="0"/>
                </a:tc>
                <a:tc>
                  <a:txBody>
                    <a:bodyPr/>
                    <a:lstStyle/>
                    <a:p>
                      <a:pPr algn="l">
                        <a:lnSpc>
                          <a:spcPct val="115000"/>
                        </a:lnSpc>
                        <a:spcAft>
                          <a:spcPts val="0"/>
                        </a:spcAft>
                      </a:pPr>
                      <a:r>
                        <a:rPr lang="en-GB" sz="1200" dirty="0">
                          <a:effectLst/>
                        </a:rPr>
                        <a:t>The school is well run</a:t>
                      </a:r>
                      <a:endParaRPr lang="en-GB" sz="1200" dirty="0">
                        <a:effectLst/>
                        <a:latin typeface="Calibri"/>
                        <a:ea typeface="Calibri"/>
                        <a:cs typeface="Times New Roman"/>
                      </a:endParaRPr>
                    </a:p>
                  </a:txBody>
                  <a:tcPr marL="68580" marR="68580" marT="0" marB="0"/>
                </a:tc>
                <a:extLst>
                  <a:ext uri="{0D108BD9-81ED-4DB2-BD59-A6C34878D82A}">
                    <a16:rowId xmlns:a16="http://schemas.microsoft.com/office/drawing/2014/main" val="10019"/>
                  </a:ext>
                </a:extLst>
              </a:tr>
            </a:tbl>
          </a:graphicData>
        </a:graphic>
      </p:graphicFrame>
      <p:graphicFrame>
        <p:nvGraphicFramePr>
          <p:cNvPr id="10" name="Chart 9"/>
          <p:cNvGraphicFramePr/>
          <p:nvPr>
            <p:extLst>
              <p:ext uri="{D42A27DB-BD31-4B8C-83A1-F6EECF244321}">
                <p14:modId xmlns:p14="http://schemas.microsoft.com/office/powerpoint/2010/main" val="1721253194"/>
              </p:ext>
            </p:extLst>
          </p:nvPr>
        </p:nvGraphicFramePr>
        <p:xfrm>
          <a:off x="7429190" y="1313531"/>
          <a:ext cx="4960880" cy="19621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p:cNvGraphicFramePr/>
          <p:nvPr>
            <p:extLst>
              <p:ext uri="{D42A27DB-BD31-4B8C-83A1-F6EECF244321}">
                <p14:modId xmlns:p14="http://schemas.microsoft.com/office/powerpoint/2010/main" val="1130040157"/>
              </p:ext>
            </p:extLst>
          </p:nvPr>
        </p:nvGraphicFramePr>
        <p:xfrm>
          <a:off x="7429190" y="3543300"/>
          <a:ext cx="4960880" cy="21149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Chart 11"/>
          <p:cNvGraphicFramePr/>
          <p:nvPr>
            <p:extLst>
              <p:ext uri="{D42A27DB-BD31-4B8C-83A1-F6EECF244321}">
                <p14:modId xmlns:p14="http://schemas.microsoft.com/office/powerpoint/2010/main" val="1998690706"/>
              </p:ext>
            </p:extLst>
          </p:nvPr>
        </p:nvGraphicFramePr>
        <p:xfrm>
          <a:off x="7429190" y="5962650"/>
          <a:ext cx="4960880" cy="215264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Chart 12"/>
          <p:cNvGraphicFramePr/>
          <p:nvPr>
            <p:extLst>
              <p:ext uri="{D42A27DB-BD31-4B8C-83A1-F6EECF244321}">
                <p14:modId xmlns:p14="http://schemas.microsoft.com/office/powerpoint/2010/main" val="3403266113"/>
              </p:ext>
            </p:extLst>
          </p:nvPr>
        </p:nvGraphicFramePr>
        <p:xfrm>
          <a:off x="446993" y="5962650"/>
          <a:ext cx="6505600" cy="2152649"/>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015740775"/>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Learners’ progress in literacy is good.  Oracy progress has continued to fall behind the other strands after it peaked in 2014/15.  Oracy is a focus in the thematic planning for Autumn 2017 and opportunities and strategies to improve skills have been established e.g. Talkabout. Progress in Reading and Writing remains good. The introduction of ‘The Handwriting Motorway’ in Primary has contributed to the percentage gain over the previous year, which was in itself, a huge improvement from 2014-15. This data covers 3-14 and the Teal pathway group in 14-19."/>
          <p:cNvSpPr/>
          <p:nvPr/>
        </p:nvSpPr>
        <p:spPr>
          <a:xfrm>
            <a:off x="446993" y="8078367"/>
            <a:ext cx="12146526" cy="156966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just">
              <a:spcBef>
                <a:spcPts val="2800"/>
              </a:spcBef>
              <a:defRPr sz="1600"/>
            </a:pPr>
            <a:r>
              <a:rPr lang="en-GB" sz="1200" b="1" dirty="0">
                <a:solidFill>
                  <a:srgbClr val="8ABE5E">
                    <a:hueOff val="1971429"/>
                    <a:satOff val="-6114"/>
                    <a:lumOff val="-25490"/>
                  </a:srgbClr>
                </a:solidFill>
                <a:latin typeface="Avenir Next"/>
                <a:ea typeface="Avenir Next"/>
                <a:cs typeface="Avenir Next"/>
                <a:sym typeface="Avenir Next"/>
              </a:rPr>
              <a:t>Results across all three sections have improved from previous years which is excellent. </a:t>
            </a:r>
            <a:r>
              <a:rPr lang="en-GB" sz="1200" dirty="0">
                <a:solidFill>
                  <a:schemeClr val="bg1">
                    <a:lumMod val="75000"/>
                    <a:lumOff val="25000"/>
                  </a:schemeClr>
                </a:solidFill>
                <a:latin typeface="Avenir Next"/>
                <a:ea typeface="Avenir Next"/>
                <a:cs typeface="Avenir Next"/>
                <a:sym typeface="Avenir Next"/>
              </a:rPr>
              <a:t>Less than 5% of all questions relating to processes, procedures and leadership within the school received a negative response which is excellent given the number of questions and respondents. The section on accommodation inevitably received the most negative response. We are due a new build in three years time. On the following slide there is a brief comment alongside each question that contributed towards the yellow, amber and red in the above analysis. </a:t>
            </a:r>
          </a:p>
          <a:p>
            <a:pPr algn="just">
              <a:spcBef>
                <a:spcPts val="2800"/>
              </a:spcBef>
              <a:defRPr sz="1600"/>
            </a:pPr>
            <a:r>
              <a:rPr lang="en-GB" sz="1200" dirty="0">
                <a:solidFill>
                  <a:schemeClr val="bg1">
                    <a:lumMod val="75000"/>
                    <a:lumOff val="25000"/>
                  </a:schemeClr>
                </a:solidFill>
                <a:latin typeface="Avenir Next"/>
                <a:ea typeface="Avenir Next"/>
                <a:cs typeface="Avenir Next"/>
                <a:sym typeface="Avenir Next"/>
              </a:rPr>
              <a:t>The overall improvement with this years staff feedback when compared to previous years is indicative of the improvements being made across the board at Riverbank as we all continue to engage with the journey to excellence that we are undertaking.</a:t>
            </a:r>
            <a:endParaRPr lang="en-GB" sz="1200" dirty="0">
              <a:solidFill>
                <a:schemeClr val="bg1">
                  <a:lumMod val="75000"/>
                  <a:lumOff val="25000"/>
                </a:schemeClr>
              </a:solidFill>
            </a:endParaRPr>
          </a:p>
        </p:txBody>
      </p:sp>
      <p:sp>
        <p:nvSpPr>
          <p:cNvPr id="260" name="Learners progress / literacy"/>
          <p:cNvSpPr/>
          <p:nvPr/>
        </p:nvSpPr>
        <p:spPr>
          <a:xfrm>
            <a:off x="118753" y="201881"/>
            <a:ext cx="9544050" cy="850542"/>
          </a:xfrm>
          <a:prstGeom prst="rect">
            <a:avLst/>
          </a:prstGeom>
          <a:solidFill>
            <a:schemeClr val="accent3">
              <a:lumMod val="60000"/>
              <a:lumOff val="40000"/>
            </a:schemeClr>
          </a:solidFill>
          <a:ln w="12700">
            <a:miter lim="400000"/>
          </a:ln>
          <a:extLst>
            <a:ext uri="{C572A759-6A51-4108-AA02-DFA0A04FC94B}">
              <ma14:wrappingTextBoxFlag xmlns="" xmlns:ma14="http://schemas.microsoft.com/office/mac/drawingml/2011/main" val="1"/>
            </a:ext>
          </a:extLst>
        </p:spPr>
        <p:txBody>
          <a:bodyPr lIns="50800" tIns="50800" rIns="50800" bIns="50800" anchor="b">
            <a:noAutofit/>
          </a:bodyPr>
          <a:lstStyle/>
          <a:p>
            <a:pPr algn="ctr">
              <a:lnSpc>
                <a:spcPct val="80000"/>
              </a:lnSpc>
              <a:spcBef>
                <a:spcPts val="0"/>
              </a:spcBef>
              <a:defRPr sz="2800" cap="all">
                <a:solidFill>
                  <a:srgbClr val="FFFFFF"/>
                </a:solidFill>
                <a:latin typeface="+mn-lt"/>
                <a:ea typeface="+mn-ea"/>
                <a:cs typeface="+mn-cs"/>
                <a:sym typeface="DIN Condensed"/>
              </a:defRPr>
            </a:pPr>
            <a:r>
              <a:rPr lang="en-GB" sz="4000" cap="all" dirty="0">
                <a:solidFill>
                  <a:srgbClr val="FFFFFF"/>
                </a:solidFill>
                <a:latin typeface="DIN Condensed"/>
                <a:ea typeface="+mn-ea"/>
                <a:cs typeface="+mn-cs"/>
                <a:sym typeface="DIN Condensed"/>
              </a:rPr>
              <a:t>staff questionnaires (annual)</a:t>
            </a:r>
            <a:endParaRPr sz="4000" cap="all" dirty="0">
              <a:solidFill>
                <a:srgbClr val="FFFFFF"/>
              </a:solidFill>
              <a:latin typeface="DIN Condensed"/>
              <a:ea typeface="+mn-ea"/>
              <a:cs typeface="+mn-cs"/>
              <a:sym typeface="DIN Condensed"/>
            </a:endParaRPr>
          </a:p>
        </p:txBody>
      </p:sp>
      <p:sp>
        <p:nvSpPr>
          <p:cNvPr id="3" name="Slide Number Placeholder 2"/>
          <p:cNvSpPr>
            <a:spLocks noGrp="1"/>
          </p:cNvSpPr>
          <p:nvPr>
            <p:ph type="sldNum" sz="quarter" idx="2"/>
          </p:nvPr>
        </p:nvSpPr>
        <p:spPr>
          <a:xfrm>
            <a:off x="12390070" y="203200"/>
            <a:ext cx="406897" cy="457200"/>
          </a:xfrm>
        </p:spPr>
        <p:txBody>
          <a:bodyPr/>
          <a:lstStyle/>
          <a:p>
            <a:fld id="{86CB4B4D-7CA3-9044-876B-883B54F8677D}" type="slidenum">
              <a:rPr lang="en-GB" smtClean="0"/>
              <a:pPr/>
              <a:t>72</a:t>
            </a:fld>
            <a:endParaRPr lang="en-GB" dirty="0"/>
          </a:p>
        </p:txBody>
      </p:sp>
      <p:graphicFrame>
        <p:nvGraphicFramePr>
          <p:cNvPr id="9" name="Chart 8"/>
          <p:cNvGraphicFramePr/>
          <p:nvPr>
            <p:extLst>
              <p:ext uri="{D42A27DB-BD31-4B8C-83A1-F6EECF244321}">
                <p14:modId xmlns:p14="http://schemas.microsoft.com/office/powerpoint/2010/main" val="753398981"/>
              </p:ext>
            </p:extLst>
          </p:nvPr>
        </p:nvGraphicFramePr>
        <p:xfrm>
          <a:off x="1061847" y="1878723"/>
          <a:ext cx="4582207" cy="289822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p:cNvGraphicFramePr/>
          <p:nvPr>
            <p:extLst>
              <p:ext uri="{D42A27DB-BD31-4B8C-83A1-F6EECF244321}">
                <p14:modId xmlns:p14="http://schemas.microsoft.com/office/powerpoint/2010/main" val="1149548913"/>
              </p:ext>
            </p:extLst>
          </p:nvPr>
        </p:nvGraphicFramePr>
        <p:xfrm>
          <a:off x="7003884" y="1878723"/>
          <a:ext cx="4582206" cy="289822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p:cNvGraphicFramePr/>
          <p:nvPr>
            <p:extLst>
              <p:ext uri="{D42A27DB-BD31-4B8C-83A1-F6EECF244321}">
                <p14:modId xmlns:p14="http://schemas.microsoft.com/office/powerpoint/2010/main" val="2300657022"/>
              </p:ext>
            </p:extLst>
          </p:nvPr>
        </p:nvGraphicFramePr>
        <p:xfrm>
          <a:off x="3946187" y="4998213"/>
          <a:ext cx="4582207" cy="2898229"/>
        </p:xfrm>
        <a:graphic>
          <a:graphicData uri="http://schemas.openxmlformats.org/drawingml/2006/chart">
            <c:chart xmlns:c="http://schemas.openxmlformats.org/drawingml/2006/chart" xmlns:r="http://schemas.openxmlformats.org/officeDocument/2006/relationships" r:id="rId5"/>
          </a:graphicData>
        </a:graphic>
      </p:graphicFrame>
      <p:sp>
        <p:nvSpPr>
          <p:cNvPr id="8" name="Connecting Steps (B2) Average Literacy Progress"/>
          <p:cNvSpPr/>
          <p:nvPr/>
        </p:nvSpPr>
        <p:spPr>
          <a:xfrm>
            <a:off x="5257055" y="1361501"/>
            <a:ext cx="1960473" cy="31803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r>
              <a:rPr lang="en-GB" sz="1400" dirty="0"/>
              <a:t>Annual Questionnaire</a:t>
            </a:r>
            <a:endParaRPr sz="1400" dirty="0"/>
          </a:p>
        </p:txBody>
      </p:sp>
    </p:spTree>
    <p:extLst>
      <p:ext uri="{BB962C8B-B14F-4D97-AF65-F5344CB8AC3E}">
        <p14:creationId xmlns:p14="http://schemas.microsoft.com/office/powerpoint/2010/main" val="880612409"/>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Learners progress / literacy"/>
          <p:cNvSpPr/>
          <p:nvPr/>
        </p:nvSpPr>
        <p:spPr>
          <a:xfrm>
            <a:off x="118753" y="201881"/>
            <a:ext cx="9544050" cy="850542"/>
          </a:xfrm>
          <a:prstGeom prst="rect">
            <a:avLst/>
          </a:prstGeom>
          <a:solidFill>
            <a:schemeClr val="accent3">
              <a:lumMod val="60000"/>
              <a:lumOff val="40000"/>
            </a:schemeClr>
          </a:solidFill>
          <a:ln w="12700">
            <a:miter lim="400000"/>
          </a:ln>
          <a:extLst>
            <a:ext uri="{C572A759-6A51-4108-AA02-DFA0A04FC94B}">
              <ma14:wrappingTextBoxFlag xmlns="" xmlns:ma14="http://schemas.microsoft.com/office/mac/drawingml/2011/main" val="1"/>
            </a:ext>
          </a:extLst>
        </p:spPr>
        <p:txBody>
          <a:bodyPr lIns="50800" tIns="50800" rIns="50800" bIns="50800" anchor="b">
            <a:noAutofit/>
          </a:bodyPr>
          <a:lstStyle/>
          <a:p>
            <a:pPr algn="ctr">
              <a:lnSpc>
                <a:spcPct val="80000"/>
              </a:lnSpc>
              <a:spcBef>
                <a:spcPts val="0"/>
              </a:spcBef>
              <a:defRPr sz="2800" cap="all">
                <a:solidFill>
                  <a:srgbClr val="FFFFFF"/>
                </a:solidFill>
                <a:latin typeface="+mn-lt"/>
                <a:ea typeface="+mn-ea"/>
                <a:cs typeface="+mn-cs"/>
                <a:sym typeface="DIN Condensed"/>
              </a:defRPr>
            </a:pPr>
            <a:r>
              <a:rPr lang="en-GB" sz="4000" cap="all" dirty="0">
                <a:solidFill>
                  <a:srgbClr val="FFFFFF"/>
                </a:solidFill>
                <a:latin typeface="DIN Condensed"/>
                <a:ea typeface="+mn-ea"/>
                <a:cs typeface="+mn-cs"/>
                <a:sym typeface="DIN Condensed"/>
              </a:rPr>
              <a:t>staff views</a:t>
            </a:r>
            <a:endParaRPr sz="4000" cap="all" dirty="0">
              <a:solidFill>
                <a:srgbClr val="FFFFFF"/>
              </a:solidFill>
              <a:latin typeface="DIN Condensed"/>
              <a:ea typeface="+mn-ea"/>
              <a:cs typeface="+mn-cs"/>
              <a:sym typeface="DIN Condensed"/>
            </a:endParaRPr>
          </a:p>
        </p:txBody>
      </p:sp>
      <p:sp>
        <p:nvSpPr>
          <p:cNvPr id="3" name="Slide Number Placeholder 2"/>
          <p:cNvSpPr>
            <a:spLocks noGrp="1"/>
          </p:cNvSpPr>
          <p:nvPr>
            <p:ph type="sldNum" sz="quarter" idx="2"/>
          </p:nvPr>
        </p:nvSpPr>
        <p:spPr>
          <a:xfrm>
            <a:off x="12390070" y="203200"/>
            <a:ext cx="406897" cy="457200"/>
          </a:xfrm>
        </p:spPr>
        <p:txBody>
          <a:bodyPr/>
          <a:lstStyle/>
          <a:p>
            <a:fld id="{86CB4B4D-7CA3-9044-876B-883B54F8677D}" type="slidenum">
              <a:rPr lang="en-GB" smtClean="0"/>
              <a:pPr/>
              <a:t>73</a:t>
            </a:fld>
            <a:endParaRPr lang="en-GB" dirty="0"/>
          </a:p>
        </p:txBody>
      </p:sp>
      <p:graphicFrame>
        <p:nvGraphicFramePr>
          <p:cNvPr id="2" name="Table 1"/>
          <p:cNvGraphicFramePr>
            <a:graphicFrameLocks noGrp="1"/>
          </p:cNvGraphicFramePr>
          <p:nvPr>
            <p:extLst>
              <p:ext uri="{D42A27DB-BD31-4B8C-83A1-F6EECF244321}">
                <p14:modId xmlns:p14="http://schemas.microsoft.com/office/powerpoint/2010/main" val="2138302455"/>
              </p:ext>
            </p:extLst>
          </p:nvPr>
        </p:nvGraphicFramePr>
        <p:xfrm>
          <a:off x="285008" y="1313531"/>
          <a:ext cx="12362213" cy="6985101"/>
        </p:xfrm>
        <a:graphic>
          <a:graphicData uri="http://schemas.openxmlformats.org/drawingml/2006/table">
            <a:tbl>
              <a:tblPr firstRow="1" bandRow="1">
                <a:tableStyleId>{69C7853C-536D-4A76-A0AE-DD22124D55A5}</a:tableStyleId>
              </a:tblPr>
              <a:tblGrid>
                <a:gridCol w="4859792">
                  <a:extLst>
                    <a:ext uri="{9D8B030D-6E8A-4147-A177-3AD203B41FA5}">
                      <a16:colId xmlns:a16="http://schemas.microsoft.com/office/drawing/2014/main" val="20000"/>
                    </a:ext>
                  </a:extLst>
                </a:gridCol>
                <a:gridCol w="1703675">
                  <a:extLst>
                    <a:ext uri="{9D8B030D-6E8A-4147-A177-3AD203B41FA5}">
                      <a16:colId xmlns:a16="http://schemas.microsoft.com/office/drawing/2014/main" val="20001"/>
                    </a:ext>
                  </a:extLst>
                </a:gridCol>
                <a:gridCol w="5798746">
                  <a:extLst>
                    <a:ext uri="{9D8B030D-6E8A-4147-A177-3AD203B41FA5}">
                      <a16:colId xmlns:a16="http://schemas.microsoft.com/office/drawing/2014/main" val="20002"/>
                    </a:ext>
                  </a:extLst>
                </a:gridCol>
              </a:tblGrid>
              <a:tr h="444017">
                <a:tc>
                  <a:txBody>
                    <a:bodyPr/>
                    <a:lstStyle/>
                    <a:p>
                      <a:pPr algn="ctr"/>
                      <a:r>
                        <a:rPr lang="en-GB" sz="1400" dirty="0"/>
                        <a:t>Question:</a:t>
                      </a:r>
                    </a:p>
                  </a:txBody>
                  <a:tcPr/>
                </a:tc>
                <a:tc>
                  <a:txBody>
                    <a:bodyPr/>
                    <a:lstStyle/>
                    <a:p>
                      <a:pPr algn="ctr"/>
                      <a:r>
                        <a:rPr lang="en-GB" sz="1400" dirty="0"/>
                        <a:t>% staff that did not agree</a:t>
                      </a:r>
                    </a:p>
                  </a:txBody>
                  <a:tcPr/>
                </a:tc>
                <a:tc>
                  <a:txBody>
                    <a:bodyPr/>
                    <a:lstStyle/>
                    <a:p>
                      <a:pPr algn="ctr"/>
                      <a:r>
                        <a:rPr lang="en-GB" sz="1400" dirty="0"/>
                        <a:t>Comments</a:t>
                      </a:r>
                    </a:p>
                  </a:txBody>
                  <a:tcPr/>
                </a:tc>
                <a:extLst>
                  <a:ext uri="{0D108BD9-81ED-4DB2-BD59-A6C34878D82A}">
                    <a16:rowId xmlns:a16="http://schemas.microsoft.com/office/drawing/2014/main" val="10000"/>
                  </a:ext>
                </a:extLst>
              </a:tr>
              <a:tr h="459826">
                <a:tc>
                  <a:txBody>
                    <a:bodyPr/>
                    <a:lstStyle/>
                    <a:p>
                      <a:pPr algn="l">
                        <a:lnSpc>
                          <a:spcPct val="115000"/>
                        </a:lnSpc>
                        <a:spcAft>
                          <a:spcPts val="0"/>
                        </a:spcAft>
                      </a:pPr>
                      <a:r>
                        <a:rPr lang="en-GB" sz="1050" dirty="0">
                          <a:effectLst/>
                          <a:latin typeface="+mj-lt"/>
                        </a:rPr>
                        <a:t>The school has effective arrangements for dealing with harassment and bullying</a:t>
                      </a:r>
                      <a:endParaRPr lang="en-GB" sz="1050" dirty="0">
                        <a:effectLst/>
                        <a:latin typeface="+mj-lt"/>
                        <a:ea typeface="Calibri"/>
                        <a:cs typeface="Times New Roman"/>
                      </a:endParaRPr>
                    </a:p>
                  </a:txBody>
                  <a:tcPr marL="68580" marR="68580" marT="0" marB="0"/>
                </a:tc>
                <a:tc>
                  <a:txBody>
                    <a:bodyPr/>
                    <a:lstStyle/>
                    <a:p>
                      <a:pPr algn="ctr">
                        <a:lnSpc>
                          <a:spcPct val="115000"/>
                        </a:lnSpc>
                        <a:spcAft>
                          <a:spcPts val="0"/>
                        </a:spcAft>
                      </a:pPr>
                      <a:r>
                        <a:rPr lang="en-GB" sz="1050" dirty="0">
                          <a:effectLst/>
                          <a:latin typeface="Calibri"/>
                          <a:ea typeface="Calibri"/>
                          <a:cs typeface="Times New Roman"/>
                        </a:rPr>
                        <a:t>23%</a:t>
                      </a:r>
                    </a:p>
                  </a:txBody>
                  <a:tcPr marL="68580" marR="68580" marT="0" marB="0"/>
                </a:tc>
                <a:tc>
                  <a:txBody>
                    <a:bodyPr/>
                    <a:lstStyle/>
                    <a:p>
                      <a:pPr algn="l">
                        <a:lnSpc>
                          <a:spcPct val="115000"/>
                        </a:lnSpc>
                        <a:spcAft>
                          <a:spcPts val="0"/>
                        </a:spcAft>
                      </a:pPr>
                      <a:r>
                        <a:rPr lang="en-GB" sz="1050" dirty="0">
                          <a:effectLst/>
                          <a:latin typeface="+mn-lt"/>
                          <a:ea typeface="Calibri"/>
                          <a:cs typeface="Times New Roman"/>
                        </a:rPr>
                        <a:t>Policy available with the handbook in September</a:t>
                      </a:r>
                    </a:p>
                  </a:txBody>
                  <a:tcPr marL="68580" marR="68580" marT="0" marB="0"/>
                </a:tc>
                <a:extLst>
                  <a:ext uri="{0D108BD9-81ED-4DB2-BD59-A6C34878D82A}">
                    <a16:rowId xmlns:a16="http://schemas.microsoft.com/office/drawing/2014/main" val="10001"/>
                  </a:ext>
                </a:extLst>
              </a:tr>
              <a:tr h="459826">
                <a:tc>
                  <a:txBody>
                    <a:bodyPr/>
                    <a:lstStyle/>
                    <a:p>
                      <a:pPr algn="l">
                        <a:lnSpc>
                          <a:spcPct val="115000"/>
                        </a:lnSpc>
                        <a:spcAft>
                          <a:spcPts val="1000"/>
                        </a:spcAft>
                      </a:pPr>
                      <a:r>
                        <a:rPr lang="en-GB" sz="1050" dirty="0">
                          <a:effectLst/>
                          <a:latin typeface="+mj-lt"/>
                          <a:ea typeface="Calibri"/>
                          <a:cs typeface="Times New Roman"/>
                        </a:rPr>
                        <a:t>The school has an ethos that contributes towards community cohesion </a:t>
                      </a:r>
                    </a:p>
                  </a:txBody>
                  <a:tcPr marL="68580" marR="68580" marT="0" marB="0"/>
                </a:tc>
                <a:tc>
                  <a:txBody>
                    <a:bodyPr/>
                    <a:lstStyle/>
                    <a:p>
                      <a:pPr algn="ctr">
                        <a:lnSpc>
                          <a:spcPct val="115000"/>
                        </a:lnSpc>
                        <a:spcAft>
                          <a:spcPts val="1000"/>
                        </a:spcAft>
                      </a:pPr>
                      <a:r>
                        <a:rPr lang="en-GB" sz="1050" dirty="0">
                          <a:effectLst/>
                          <a:latin typeface="Calibri"/>
                          <a:ea typeface="Calibri"/>
                          <a:cs typeface="Times New Roman"/>
                        </a:rPr>
                        <a:t>27%</a:t>
                      </a:r>
                    </a:p>
                  </a:txBody>
                  <a:tcPr marL="68580" marR="68580" marT="0" marB="0"/>
                </a:tc>
                <a:tc>
                  <a:txBody>
                    <a:bodyPr/>
                    <a:lstStyle/>
                    <a:p>
                      <a:pPr algn="l">
                        <a:lnSpc>
                          <a:spcPct val="115000"/>
                        </a:lnSpc>
                        <a:spcAft>
                          <a:spcPts val="0"/>
                        </a:spcAft>
                      </a:pPr>
                      <a:r>
                        <a:rPr lang="en-GB" sz="1050" dirty="0">
                          <a:effectLst/>
                          <a:latin typeface="+mn-lt"/>
                          <a:ea typeface="Calibri"/>
                          <a:cs typeface="Times New Roman"/>
                        </a:rPr>
                        <a:t>Family</a:t>
                      </a:r>
                      <a:r>
                        <a:rPr lang="en-GB" sz="1050" baseline="0" dirty="0">
                          <a:effectLst/>
                          <a:latin typeface="+mn-lt"/>
                          <a:ea typeface="Calibri"/>
                          <a:cs typeface="Times New Roman"/>
                        </a:rPr>
                        <a:t> Liaison and community links have been written into next years school improvement plan as priorities for our school moving forward. We now have a middle leader with a responsibility for overseeing the investors in families award.</a:t>
                      </a:r>
                      <a:endParaRPr lang="en-GB" sz="1050" dirty="0">
                        <a:effectLst/>
                        <a:latin typeface="+mn-lt"/>
                        <a:ea typeface="Calibri"/>
                        <a:cs typeface="Times New Roman"/>
                      </a:endParaRPr>
                    </a:p>
                  </a:txBody>
                  <a:tcPr marL="68580" marR="68580" marT="0" marB="0"/>
                </a:tc>
                <a:extLst>
                  <a:ext uri="{0D108BD9-81ED-4DB2-BD59-A6C34878D82A}">
                    <a16:rowId xmlns:a16="http://schemas.microsoft.com/office/drawing/2014/main" val="10002"/>
                  </a:ext>
                </a:extLst>
              </a:tr>
              <a:tr h="459826">
                <a:tc>
                  <a:txBody>
                    <a:bodyPr/>
                    <a:lstStyle/>
                    <a:p>
                      <a:pPr algn="l">
                        <a:lnSpc>
                          <a:spcPct val="115000"/>
                        </a:lnSpc>
                        <a:spcAft>
                          <a:spcPts val="0"/>
                        </a:spcAft>
                      </a:pPr>
                      <a:r>
                        <a:rPr lang="en-GB" sz="1050" dirty="0">
                          <a:effectLst/>
                          <a:latin typeface="+mj-lt"/>
                          <a:ea typeface="Calibri"/>
                          <a:cs typeface="Times New Roman"/>
                        </a:rPr>
                        <a:t>The school develops tolerant attitudes and ensures that all staff are free from harassment </a:t>
                      </a:r>
                    </a:p>
                  </a:txBody>
                  <a:tcPr marL="68580" marR="68580" marT="0" marB="0"/>
                </a:tc>
                <a:tc>
                  <a:txBody>
                    <a:bodyPr/>
                    <a:lstStyle/>
                    <a:p>
                      <a:pPr algn="ctr">
                        <a:lnSpc>
                          <a:spcPct val="115000"/>
                        </a:lnSpc>
                        <a:spcAft>
                          <a:spcPts val="0"/>
                        </a:spcAft>
                      </a:pPr>
                      <a:r>
                        <a:rPr lang="en-GB" sz="1050" dirty="0">
                          <a:effectLst/>
                          <a:latin typeface="Calibri"/>
                          <a:ea typeface="Calibri"/>
                          <a:cs typeface="Times New Roman"/>
                        </a:rPr>
                        <a:t>32%</a:t>
                      </a:r>
                    </a:p>
                  </a:txBody>
                  <a:tcPr marL="68580" marR="68580" marT="0" marB="0"/>
                </a:tc>
                <a:tc rowSpan="3">
                  <a:txBody>
                    <a:bodyPr/>
                    <a:lstStyle/>
                    <a:p>
                      <a:pPr algn="l">
                        <a:lnSpc>
                          <a:spcPct val="115000"/>
                        </a:lnSpc>
                        <a:spcAft>
                          <a:spcPts val="0"/>
                        </a:spcAft>
                      </a:pPr>
                      <a:endParaRPr lang="en-GB" sz="1050" dirty="0">
                        <a:effectLst/>
                        <a:latin typeface="+mn-lt"/>
                        <a:ea typeface="Calibri"/>
                        <a:cs typeface="Times New Roman"/>
                      </a:endParaRPr>
                    </a:p>
                    <a:p>
                      <a:pPr algn="l">
                        <a:lnSpc>
                          <a:spcPct val="115000"/>
                        </a:lnSpc>
                        <a:spcAft>
                          <a:spcPts val="0"/>
                        </a:spcAft>
                      </a:pPr>
                      <a:endParaRPr lang="en-GB" sz="1050" dirty="0">
                        <a:effectLst/>
                        <a:latin typeface="+mn-lt"/>
                        <a:ea typeface="Calibri"/>
                        <a:cs typeface="Times New Roman"/>
                      </a:endParaRPr>
                    </a:p>
                    <a:p>
                      <a:pPr algn="l">
                        <a:lnSpc>
                          <a:spcPct val="115000"/>
                        </a:lnSpc>
                        <a:spcAft>
                          <a:spcPts val="0"/>
                        </a:spcAft>
                      </a:pPr>
                      <a:r>
                        <a:rPr lang="en-GB" sz="1050" dirty="0">
                          <a:effectLst/>
                          <a:latin typeface="+mn-lt"/>
                          <a:ea typeface="Calibri"/>
                          <a:cs typeface="Times New Roman"/>
                        </a:rPr>
                        <a:t>SLT will have to explore this are further in September in order to gain greater understanding of staff perception</a:t>
                      </a:r>
                    </a:p>
                  </a:txBody>
                  <a:tcPr marL="68580" marR="68580" marT="0" marB="0"/>
                </a:tc>
                <a:extLst>
                  <a:ext uri="{0D108BD9-81ED-4DB2-BD59-A6C34878D82A}">
                    <a16:rowId xmlns:a16="http://schemas.microsoft.com/office/drawing/2014/main" val="10003"/>
                  </a:ext>
                </a:extLst>
              </a:tr>
              <a:tr h="459826">
                <a:tc>
                  <a:txBody>
                    <a:bodyPr/>
                    <a:lstStyle/>
                    <a:p>
                      <a:pPr algn="l">
                        <a:lnSpc>
                          <a:spcPct val="115000"/>
                        </a:lnSpc>
                        <a:spcAft>
                          <a:spcPts val="0"/>
                        </a:spcAft>
                      </a:pPr>
                      <a:r>
                        <a:rPr lang="en-GB" sz="1050" dirty="0">
                          <a:effectLst/>
                          <a:latin typeface="+mj-lt"/>
                          <a:ea typeface="Calibri"/>
                          <a:cs typeface="Times New Roman"/>
                        </a:rPr>
                        <a:t>The schools policies and procedures are effective In dealing with specific instances of discrimination or oppressive behaviour</a:t>
                      </a:r>
                    </a:p>
                  </a:txBody>
                  <a:tcPr marL="68580" marR="68580" marT="0" marB="0"/>
                </a:tc>
                <a:tc>
                  <a:txBody>
                    <a:bodyPr/>
                    <a:lstStyle/>
                    <a:p>
                      <a:pPr algn="ctr">
                        <a:lnSpc>
                          <a:spcPct val="115000"/>
                        </a:lnSpc>
                        <a:spcAft>
                          <a:spcPts val="0"/>
                        </a:spcAft>
                      </a:pPr>
                      <a:r>
                        <a:rPr lang="en-GB" sz="1050" dirty="0">
                          <a:effectLst/>
                          <a:latin typeface="Calibri"/>
                          <a:ea typeface="Calibri"/>
                          <a:cs typeface="Times New Roman"/>
                        </a:rPr>
                        <a:t>23%</a:t>
                      </a:r>
                    </a:p>
                  </a:txBody>
                  <a:tcPr marL="68580" marR="68580" marT="0" marB="0"/>
                </a:tc>
                <a:tc vMerge="1">
                  <a:txBody>
                    <a:bodyPr/>
                    <a:lstStyle/>
                    <a:p>
                      <a:pPr algn="l">
                        <a:lnSpc>
                          <a:spcPct val="115000"/>
                        </a:lnSpc>
                        <a:spcAft>
                          <a:spcPts val="0"/>
                        </a:spcAft>
                      </a:pPr>
                      <a:endParaRPr lang="en-GB" sz="1050" dirty="0">
                        <a:effectLst/>
                        <a:latin typeface="+mn-lt"/>
                        <a:ea typeface="Calibri"/>
                        <a:cs typeface="Times New Roman"/>
                      </a:endParaRPr>
                    </a:p>
                  </a:txBody>
                  <a:tcPr marL="68580" marR="68580" marT="0" marB="0"/>
                </a:tc>
                <a:extLst>
                  <a:ext uri="{0D108BD9-81ED-4DB2-BD59-A6C34878D82A}">
                    <a16:rowId xmlns:a16="http://schemas.microsoft.com/office/drawing/2014/main" val="10004"/>
                  </a:ext>
                </a:extLst>
              </a:tr>
              <a:tr h="337323">
                <a:tc>
                  <a:txBody>
                    <a:bodyPr/>
                    <a:lstStyle/>
                    <a:p>
                      <a:pPr algn="l">
                        <a:lnSpc>
                          <a:spcPct val="115000"/>
                        </a:lnSpc>
                        <a:spcAft>
                          <a:spcPts val="0"/>
                        </a:spcAft>
                      </a:pPr>
                      <a:r>
                        <a:rPr lang="en-GB" sz="1050" dirty="0">
                          <a:effectLst/>
                          <a:latin typeface="+mj-lt"/>
                          <a:ea typeface="Calibri"/>
                          <a:cs typeface="Times New Roman"/>
                        </a:rPr>
                        <a:t>The school effectively addresses any equality issues that arise</a:t>
                      </a:r>
                    </a:p>
                  </a:txBody>
                  <a:tcPr marL="68580" marR="68580" marT="0" marB="0"/>
                </a:tc>
                <a:tc>
                  <a:txBody>
                    <a:bodyPr/>
                    <a:lstStyle/>
                    <a:p>
                      <a:pPr algn="ctr">
                        <a:lnSpc>
                          <a:spcPct val="115000"/>
                        </a:lnSpc>
                        <a:spcAft>
                          <a:spcPts val="0"/>
                        </a:spcAft>
                      </a:pPr>
                      <a:r>
                        <a:rPr lang="en-GB" sz="1050" dirty="0">
                          <a:effectLst/>
                          <a:latin typeface="Calibri"/>
                          <a:ea typeface="Calibri"/>
                          <a:cs typeface="Times New Roman"/>
                        </a:rPr>
                        <a:t>36%</a:t>
                      </a:r>
                    </a:p>
                  </a:txBody>
                  <a:tcPr marL="68580" marR="68580" marT="0" marB="0"/>
                </a:tc>
                <a:tc vMerge="1">
                  <a:txBody>
                    <a:bodyPr/>
                    <a:lstStyle/>
                    <a:p>
                      <a:pPr algn="l">
                        <a:lnSpc>
                          <a:spcPct val="115000"/>
                        </a:lnSpc>
                        <a:spcAft>
                          <a:spcPts val="0"/>
                        </a:spcAft>
                      </a:pPr>
                      <a:endParaRPr lang="en-GB" sz="1050" dirty="0">
                        <a:effectLst/>
                        <a:latin typeface="+mn-lt"/>
                        <a:ea typeface="Calibri"/>
                        <a:cs typeface="Times New Roman"/>
                      </a:endParaRPr>
                    </a:p>
                  </a:txBody>
                  <a:tcPr marL="68580" marR="68580" marT="0" marB="0"/>
                </a:tc>
                <a:extLst>
                  <a:ext uri="{0D108BD9-81ED-4DB2-BD59-A6C34878D82A}">
                    <a16:rowId xmlns:a16="http://schemas.microsoft.com/office/drawing/2014/main" val="10005"/>
                  </a:ext>
                </a:extLst>
              </a:tr>
              <a:tr h="337323">
                <a:tc>
                  <a:txBody>
                    <a:bodyPr/>
                    <a:lstStyle/>
                    <a:p>
                      <a:pPr algn="l">
                        <a:lnSpc>
                          <a:spcPct val="115000"/>
                        </a:lnSpc>
                        <a:spcAft>
                          <a:spcPts val="0"/>
                        </a:spcAft>
                      </a:pPr>
                      <a:r>
                        <a:rPr lang="en-GB" sz="1050" dirty="0">
                          <a:effectLst/>
                          <a:latin typeface="+mj-lt"/>
                          <a:ea typeface="Calibri"/>
                          <a:cs typeface="Times New Roman"/>
                        </a:rPr>
                        <a:t>Resources are well matched to pupils needs </a:t>
                      </a:r>
                    </a:p>
                  </a:txBody>
                  <a:tcPr marL="68580" marR="68580" marT="0" marB="0"/>
                </a:tc>
                <a:tc>
                  <a:txBody>
                    <a:bodyPr/>
                    <a:lstStyle/>
                    <a:p>
                      <a:pPr algn="ctr">
                        <a:lnSpc>
                          <a:spcPct val="115000"/>
                        </a:lnSpc>
                        <a:spcAft>
                          <a:spcPts val="0"/>
                        </a:spcAft>
                      </a:pPr>
                      <a:r>
                        <a:rPr lang="en-GB" sz="1050" dirty="0">
                          <a:effectLst/>
                          <a:latin typeface="Calibri"/>
                          <a:ea typeface="Calibri"/>
                          <a:cs typeface="Times New Roman"/>
                        </a:rPr>
                        <a:t>41%</a:t>
                      </a:r>
                    </a:p>
                  </a:txBody>
                  <a:tcPr marL="68580" marR="68580" marT="0" marB="0"/>
                </a:tc>
                <a:tc>
                  <a:txBody>
                    <a:bodyPr/>
                    <a:lstStyle/>
                    <a:p>
                      <a:pPr algn="l">
                        <a:lnSpc>
                          <a:spcPct val="115000"/>
                        </a:lnSpc>
                        <a:spcAft>
                          <a:spcPts val="0"/>
                        </a:spcAft>
                      </a:pPr>
                      <a:r>
                        <a:rPr lang="en-GB" sz="1050" dirty="0">
                          <a:effectLst/>
                          <a:latin typeface="+mn-lt"/>
                          <a:ea typeface="Calibri"/>
                          <a:cs typeface="Times New Roman"/>
                        </a:rPr>
                        <a:t>The range of needs within our school</a:t>
                      </a:r>
                      <a:r>
                        <a:rPr lang="en-GB" sz="1050" baseline="0" dirty="0">
                          <a:effectLst/>
                          <a:latin typeface="+mn-lt"/>
                          <a:ea typeface="Calibri"/>
                          <a:cs typeface="Times New Roman"/>
                        </a:rPr>
                        <a:t> continues to widen. We are continuously striving to ensure that we have the appropriate resources to cater for all our pupils educational needs. We have recently assigned this responsibility to the HOS which signifies the imports we as a school place on getting this right. </a:t>
                      </a:r>
                      <a:endParaRPr lang="en-GB" sz="1050" dirty="0">
                        <a:effectLst/>
                        <a:latin typeface="+mn-lt"/>
                        <a:ea typeface="Calibri"/>
                        <a:cs typeface="Times New Roman"/>
                      </a:endParaRPr>
                    </a:p>
                  </a:txBody>
                  <a:tcPr marL="68580" marR="68580" marT="0" marB="0"/>
                </a:tc>
                <a:extLst>
                  <a:ext uri="{0D108BD9-81ED-4DB2-BD59-A6C34878D82A}">
                    <a16:rowId xmlns:a16="http://schemas.microsoft.com/office/drawing/2014/main" val="10006"/>
                  </a:ext>
                </a:extLst>
              </a:tr>
              <a:tr h="288235">
                <a:tc>
                  <a:txBody>
                    <a:bodyPr/>
                    <a:lstStyle/>
                    <a:p>
                      <a:pPr algn="l">
                        <a:lnSpc>
                          <a:spcPct val="115000"/>
                        </a:lnSpc>
                        <a:spcAft>
                          <a:spcPts val="0"/>
                        </a:spcAft>
                      </a:pPr>
                      <a:r>
                        <a:rPr lang="en-GB" sz="1050" dirty="0">
                          <a:effectLst/>
                          <a:latin typeface="+mj-lt"/>
                          <a:ea typeface="Calibri"/>
                          <a:cs typeface="Times New Roman"/>
                        </a:rPr>
                        <a:t>The accommodation provides a stimulating and well maintained learning environment to stimulate teaching and learning</a:t>
                      </a:r>
                    </a:p>
                  </a:txBody>
                  <a:tcPr marL="68580" marR="68580" marT="0" marB="0"/>
                </a:tc>
                <a:tc>
                  <a:txBody>
                    <a:bodyPr/>
                    <a:lstStyle/>
                    <a:p>
                      <a:pPr algn="ctr">
                        <a:lnSpc>
                          <a:spcPct val="115000"/>
                        </a:lnSpc>
                        <a:spcAft>
                          <a:spcPts val="0"/>
                        </a:spcAft>
                      </a:pPr>
                      <a:r>
                        <a:rPr lang="en-GB" sz="1050" dirty="0">
                          <a:effectLst/>
                          <a:latin typeface="Calibri"/>
                          <a:ea typeface="Calibri"/>
                          <a:cs typeface="Times New Roman"/>
                        </a:rPr>
                        <a:t>73%</a:t>
                      </a:r>
                    </a:p>
                  </a:txBody>
                  <a:tcPr marL="68580" marR="68580" marT="0" marB="0"/>
                </a:tc>
                <a:tc rowSpan="5">
                  <a:txBody>
                    <a:bodyPr/>
                    <a:lstStyle/>
                    <a:p>
                      <a:pPr algn="l">
                        <a:lnSpc>
                          <a:spcPct val="115000"/>
                        </a:lnSpc>
                        <a:spcAft>
                          <a:spcPts val="0"/>
                        </a:spcAft>
                      </a:pPr>
                      <a:endParaRPr lang="en-GB" sz="1050" dirty="0">
                        <a:effectLst/>
                        <a:latin typeface="+mn-lt"/>
                        <a:ea typeface="Calibri"/>
                        <a:cs typeface="Times New Roman"/>
                      </a:endParaRPr>
                    </a:p>
                    <a:p>
                      <a:pPr algn="l">
                        <a:lnSpc>
                          <a:spcPct val="115000"/>
                        </a:lnSpc>
                        <a:spcAft>
                          <a:spcPts val="0"/>
                        </a:spcAft>
                      </a:pPr>
                      <a:endParaRPr lang="en-GB" sz="1050" dirty="0">
                        <a:effectLst/>
                        <a:latin typeface="+mn-lt"/>
                        <a:ea typeface="Calibri"/>
                        <a:cs typeface="Times New Roman"/>
                      </a:endParaRPr>
                    </a:p>
                    <a:p>
                      <a:pPr algn="l">
                        <a:lnSpc>
                          <a:spcPct val="115000"/>
                        </a:lnSpc>
                        <a:spcAft>
                          <a:spcPts val="0"/>
                        </a:spcAft>
                      </a:pPr>
                      <a:r>
                        <a:rPr lang="en-GB" sz="1050" dirty="0">
                          <a:effectLst/>
                          <a:latin typeface="+mn-lt"/>
                          <a:ea typeface="Calibri"/>
                          <a:cs typeface="Times New Roman"/>
                        </a:rPr>
                        <a:t>It</a:t>
                      </a:r>
                      <a:r>
                        <a:rPr lang="en-GB" sz="1050" baseline="0" dirty="0">
                          <a:effectLst/>
                          <a:latin typeface="+mn-lt"/>
                          <a:ea typeface="Calibri"/>
                          <a:cs typeface="Times New Roman"/>
                        </a:rPr>
                        <a:t> is widely recognised that our accommodation is not fit for purpose. We  do the best we can considering the limitations and eagerly await our new build in 2023.</a:t>
                      </a:r>
                      <a:endParaRPr lang="en-GB" sz="1050" dirty="0">
                        <a:effectLst/>
                        <a:latin typeface="+mn-lt"/>
                        <a:ea typeface="Calibri"/>
                        <a:cs typeface="Times New Roman"/>
                      </a:endParaRPr>
                    </a:p>
                  </a:txBody>
                  <a:tcPr marL="68580" marR="68580" marT="0" marB="0"/>
                </a:tc>
                <a:extLst>
                  <a:ext uri="{0D108BD9-81ED-4DB2-BD59-A6C34878D82A}">
                    <a16:rowId xmlns:a16="http://schemas.microsoft.com/office/drawing/2014/main" val="10007"/>
                  </a:ext>
                </a:extLst>
              </a:tr>
              <a:tr h="0">
                <a:tc>
                  <a:txBody>
                    <a:bodyPr/>
                    <a:lstStyle/>
                    <a:p>
                      <a:pPr algn="l">
                        <a:lnSpc>
                          <a:spcPct val="115000"/>
                        </a:lnSpc>
                        <a:spcAft>
                          <a:spcPts val="0"/>
                        </a:spcAft>
                      </a:pPr>
                      <a:r>
                        <a:rPr lang="en-GB" sz="1050" dirty="0">
                          <a:effectLst/>
                          <a:latin typeface="+mj-lt"/>
                          <a:ea typeface="Calibri"/>
                          <a:cs typeface="Times New Roman"/>
                        </a:rPr>
                        <a:t>The school provides an environment which encourages pupil independence</a:t>
                      </a:r>
                    </a:p>
                  </a:txBody>
                  <a:tcPr marL="68580" marR="68580" marT="0" marB="0"/>
                </a:tc>
                <a:tc>
                  <a:txBody>
                    <a:bodyPr/>
                    <a:lstStyle/>
                    <a:p>
                      <a:pPr algn="ctr">
                        <a:lnSpc>
                          <a:spcPct val="115000"/>
                        </a:lnSpc>
                        <a:spcAft>
                          <a:spcPts val="0"/>
                        </a:spcAft>
                      </a:pPr>
                      <a:r>
                        <a:rPr lang="en-GB" sz="1050" dirty="0">
                          <a:effectLst/>
                          <a:latin typeface="Calibri"/>
                          <a:ea typeface="Calibri"/>
                          <a:cs typeface="Times New Roman"/>
                        </a:rPr>
                        <a:t>45%</a:t>
                      </a:r>
                    </a:p>
                  </a:txBody>
                  <a:tcPr marL="68580" marR="68580" marT="0" marB="0"/>
                </a:tc>
                <a:tc vMerge="1">
                  <a:txBody>
                    <a:bodyPr/>
                    <a:lstStyle/>
                    <a:p>
                      <a:pPr algn="l">
                        <a:lnSpc>
                          <a:spcPct val="115000"/>
                        </a:lnSpc>
                        <a:spcAft>
                          <a:spcPts val="0"/>
                        </a:spcAft>
                      </a:pPr>
                      <a:endParaRPr lang="en-GB" sz="1200" dirty="0">
                        <a:effectLst/>
                        <a:latin typeface="Calibri"/>
                        <a:ea typeface="Calibri"/>
                        <a:cs typeface="Times New Roman"/>
                      </a:endParaRPr>
                    </a:p>
                  </a:txBody>
                  <a:tcPr marL="68580" marR="68580" marT="0" marB="0"/>
                </a:tc>
                <a:extLst>
                  <a:ext uri="{0D108BD9-81ED-4DB2-BD59-A6C34878D82A}">
                    <a16:rowId xmlns:a16="http://schemas.microsoft.com/office/drawing/2014/main" val="10008"/>
                  </a:ext>
                </a:extLst>
              </a:tr>
              <a:tr h="173312">
                <a:tc>
                  <a:txBody>
                    <a:bodyPr/>
                    <a:lstStyle/>
                    <a:p>
                      <a:pPr algn="l">
                        <a:lnSpc>
                          <a:spcPct val="115000"/>
                        </a:lnSpc>
                        <a:spcAft>
                          <a:spcPts val="0"/>
                        </a:spcAft>
                      </a:pPr>
                      <a:r>
                        <a:rPr lang="en-GB" sz="1050" dirty="0">
                          <a:effectLst/>
                          <a:latin typeface="+mj-lt"/>
                          <a:ea typeface="Calibri"/>
                          <a:cs typeface="Times New Roman"/>
                        </a:rPr>
                        <a:t>The accommodation is sufficient for the number of pupils </a:t>
                      </a:r>
                    </a:p>
                  </a:txBody>
                  <a:tcPr marL="68580" marR="68580" marT="0" marB="0"/>
                </a:tc>
                <a:tc>
                  <a:txBody>
                    <a:bodyPr/>
                    <a:lstStyle/>
                    <a:p>
                      <a:pPr algn="ctr">
                        <a:lnSpc>
                          <a:spcPct val="115000"/>
                        </a:lnSpc>
                        <a:spcAft>
                          <a:spcPts val="0"/>
                        </a:spcAft>
                      </a:pPr>
                      <a:r>
                        <a:rPr lang="en-GB" sz="1050" dirty="0">
                          <a:effectLst/>
                          <a:latin typeface="Calibri"/>
                          <a:ea typeface="Calibri"/>
                          <a:cs typeface="Times New Roman"/>
                        </a:rPr>
                        <a:t>77%</a:t>
                      </a:r>
                    </a:p>
                  </a:txBody>
                  <a:tcPr marL="68580" marR="68580" marT="0" marB="0"/>
                </a:tc>
                <a:tc vMerge="1">
                  <a:txBody>
                    <a:bodyPr/>
                    <a:lstStyle/>
                    <a:p>
                      <a:pPr algn="l">
                        <a:lnSpc>
                          <a:spcPct val="115000"/>
                        </a:lnSpc>
                        <a:spcAft>
                          <a:spcPts val="0"/>
                        </a:spcAft>
                      </a:pPr>
                      <a:endParaRPr lang="en-GB" sz="1200" dirty="0">
                        <a:effectLst/>
                        <a:latin typeface="Calibri"/>
                        <a:ea typeface="Calibri"/>
                        <a:cs typeface="Times New Roman"/>
                      </a:endParaRPr>
                    </a:p>
                  </a:txBody>
                  <a:tcPr marL="68580" marR="68580" marT="0" marB="0"/>
                </a:tc>
                <a:extLst>
                  <a:ext uri="{0D108BD9-81ED-4DB2-BD59-A6C34878D82A}">
                    <a16:rowId xmlns:a16="http://schemas.microsoft.com/office/drawing/2014/main" val="10009"/>
                  </a:ext>
                </a:extLst>
              </a:tr>
              <a:tr h="0">
                <a:tc>
                  <a:txBody>
                    <a:bodyPr/>
                    <a:lstStyle/>
                    <a:p>
                      <a:pPr algn="l">
                        <a:lnSpc>
                          <a:spcPct val="115000"/>
                        </a:lnSpc>
                        <a:spcAft>
                          <a:spcPts val="0"/>
                        </a:spcAft>
                      </a:pPr>
                      <a:r>
                        <a:rPr lang="en-GB" sz="1050" dirty="0">
                          <a:effectLst/>
                          <a:latin typeface="+mj-lt"/>
                          <a:ea typeface="Calibri"/>
                          <a:cs typeface="Times New Roman"/>
                        </a:rPr>
                        <a:t>The accommodation provides a wide range of specialist rooms and facilities</a:t>
                      </a:r>
                    </a:p>
                  </a:txBody>
                  <a:tcPr marL="68580" marR="68580" marT="0" marB="0"/>
                </a:tc>
                <a:tc>
                  <a:txBody>
                    <a:bodyPr/>
                    <a:lstStyle/>
                    <a:p>
                      <a:pPr algn="ctr">
                        <a:lnSpc>
                          <a:spcPct val="115000"/>
                        </a:lnSpc>
                        <a:spcAft>
                          <a:spcPts val="0"/>
                        </a:spcAft>
                      </a:pPr>
                      <a:r>
                        <a:rPr lang="en-GB" sz="1050" dirty="0">
                          <a:effectLst/>
                          <a:latin typeface="Calibri"/>
                          <a:ea typeface="Calibri"/>
                          <a:cs typeface="Times New Roman"/>
                        </a:rPr>
                        <a:t>95%</a:t>
                      </a:r>
                    </a:p>
                  </a:txBody>
                  <a:tcPr marL="68580" marR="68580" marT="0" marB="0"/>
                </a:tc>
                <a:tc vMerge="1">
                  <a:txBody>
                    <a:bodyPr/>
                    <a:lstStyle/>
                    <a:p>
                      <a:pPr algn="l">
                        <a:lnSpc>
                          <a:spcPct val="115000"/>
                        </a:lnSpc>
                        <a:spcAft>
                          <a:spcPts val="0"/>
                        </a:spcAft>
                      </a:pPr>
                      <a:endParaRPr lang="en-GB" sz="1200" dirty="0">
                        <a:effectLst/>
                        <a:latin typeface="Calibri"/>
                        <a:ea typeface="Calibri"/>
                        <a:cs typeface="Times New Roman"/>
                      </a:endParaRPr>
                    </a:p>
                  </a:txBody>
                  <a:tcPr marL="68580" marR="68580" marT="0" marB="0"/>
                </a:tc>
                <a:extLst>
                  <a:ext uri="{0D108BD9-81ED-4DB2-BD59-A6C34878D82A}">
                    <a16:rowId xmlns:a16="http://schemas.microsoft.com/office/drawing/2014/main" val="10010"/>
                  </a:ext>
                </a:extLst>
              </a:tr>
              <a:tr h="0">
                <a:tc>
                  <a:txBody>
                    <a:bodyPr/>
                    <a:lstStyle/>
                    <a:p>
                      <a:pPr algn="l">
                        <a:lnSpc>
                          <a:spcPct val="115000"/>
                        </a:lnSpc>
                        <a:spcAft>
                          <a:spcPts val="0"/>
                        </a:spcAft>
                      </a:pPr>
                      <a:r>
                        <a:rPr lang="en-GB" sz="1050" dirty="0">
                          <a:effectLst/>
                          <a:latin typeface="+mj-lt"/>
                          <a:ea typeface="Calibri"/>
                          <a:cs typeface="Times New Roman"/>
                        </a:rPr>
                        <a:t>The toilet and changing facilities are appropriate for the needs of the pupils</a:t>
                      </a:r>
                    </a:p>
                  </a:txBody>
                  <a:tcPr marL="68580" marR="68580" marT="0" marB="0"/>
                </a:tc>
                <a:tc>
                  <a:txBody>
                    <a:bodyPr/>
                    <a:lstStyle/>
                    <a:p>
                      <a:pPr algn="ctr">
                        <a:lnSpc>
                          <a:spcPct val="115000"/>
                        </a:lnSpc>
                        <a:spcAft>
                          <a:spcPts val="0"/>
                        </a:spcAft>
                      </a:pPr>
                      <a:r>
                        <a:rPr lang="en-GB" sz="1050" dirty="0">
                          <a:effectLst/>
                          <a:latin typeface="Calibri"/>
                          <a:ea typeface="Calibri"/>
                          <a:cs typeface="Times New Roman"/>
                        </a:rPr>
                        <a:t>82%</a:t>
                      </a:r>
                    </a:p>
                  </a:txBody>
                  <a:tcPr marL="68580" marR="68580" marT="0" marB="0"/>
                </a:tc>
                <a:tc vMerge="1">
                  <a:txBody>
                    <a:bodyPr/>
                    <a:lstStyle/>
                    <a:p>
                      <a:pPr algn="l">
                        <a:lnSpc>
                          <a:spcPct val="115000"/>
                        </a:lnSpc>
                        <a:spcAft>
                          <a:spcPts val="0"/>
                        </a:spcAft>
                      </a:pPr>
                      <a:endParaRPr lang="en-GB" sz="1200" dirty="0">
                        <a:effectLst/>
                        <a:latin typeface="Calibri"/>
                        <a:ea typeface="Calibri"/>
                        <a:cs typeface="Times New Roman"/>
                      </a:endParaRPr>
                    </a:p>
                  </a:txBody>
                  <a:tcPr marL="68580" marR="68580" marT="0" marB="0"/>
                </a:tc>
                <a:extLst>
                  <a:ext uri="{0D108BD9-81ED-4DB2-BD59-A6C34878D82A}">
                    <a16:rowId xmlns:a16="http://schemas.microsoft.com/office/drawing/2014/main" val="10011"/>
                  </a:ext>
                </a:extLst>
              </a:tr>
              <a:tr h="415421">
                <a:tc>
                  <a:txBody>
                    <a:bodyPr/>
                    <a:lstStyle/>
                    <a:p>
                      <a:pPr algn="l">
                        <a:lnSpc>
                          <a:spcPct val="115000"/>
                        </a:lnSpc>
                        <a:spcAft>
                          <a:spcPts val="0"/>
                        </a:spcAft>
                      </a:pPr>
                      <a:r>
                        <a:rPr lang="en-GB" sz="1050" dirty="0">
                          <a:effectLst/>
                          <a:latin typeface="+mj-lt"/>
                          <a:ea typeface="Calibri"/>
                          <a:cs typeface="Times New Roman"/>
                        </a:rPr>
                        <a:t>The buildings and grounds are well maintained</a:t>
                      </a:r>
                    </a:p>
                  </a:txBody>
                  <a:tcPr marL="68580" marR="68580" marT="0" marB="0"/>
                </a:tc>
                <a:tc>
                  <a:txBody>
                    <a:bodyPr/>
                    <a:lstStyle/>
                    <a:p>
                      <a:pPr algn="ctr">
                        <a:lnSpc>
                          <a:spcPct val="115000"/>
                        </a:lnSpc>
                        <a:spcAft>
                          <a:spcPts val="0"/>
                        </a:spcAft>
                      </a:pPr>
                      <a:r>
                        <a:rPr lang="en-GB" sz="1050" dirty="0">
                          <a:effectLst/>
                          <a:latin typeface="Calibri"/>
                          <a:ea typeface="Calibri"/>
                          <a:cs typeface="Times New Roman"/>
                        </a:rPr>
                        <a:t>59%</a:t>
                      </a:r>
                    </a:p>
                  </a:txBody>
                  <a:tcPr marL="68580" marR="68580" marT="0" marB="0"/>
                </a:tc>
                <a:tc>
                  <a:txBody>
                    <a:bodyPr/>
                    <a:lstStyle/>
                    <a:p>
                      <a:pPr algn="l">
                        <a:lnSpc>
                          <a:spcPct val="115000"/>
                        </a:lnSpc>
                        <a:spcAft>
                          <a:spcPts val="0"/>
                        </a:spcAft>
                      </a:pPr>
                      <a:r>
                        <a:rPr lang="en-GB" sz="1050" dirty="0">
                          <a:effectLst/>
                          <a:latin typeface="+mn-lt"/>
                          <a:ea typeface="Calibri"/>
                          <a:cs typeface="Times New Roman"/>
                        </a:rPr>
                        <a:t>This has been recognised by SLT and a full review from the federation business manager is due to commence</a:t>
                      </a:r>
                      <a:r>
                        <a:rPr lang="en-GB" sz="1050" baseline="0" dirty="0">
                          <a:effectLst/>
                          <a:latin typeface="+mn-lt"/>
                          <a:ea typeface="Calibri"/>
                          <a:cs typeface="Times New Roman"/>
                        </a:rPr>
                        <a:t> in the Autumn Term.</a:t>
                      </a:r>
                      <a:endParaRPr lang="en-GB" sz="1050" dirty="0">
                        <a:effectLst/>
                        <a:latin typeface="+mn-lt"/>
                        <a:ea typeface="Calibri"/>
                        <a:cs typeface="Times New Roman"/>
                      </a:endParaRPr>
                    </a:p>
                  </a:txBody>
                  <a:tcPr marL="68580" marR="68580" marT="0" marB="0"/>
                </a:tc>
                <a:extLst>
                  <a:ext uri="{0D108BD9-81ED-4DB2-BD59-A6C34878D82A}">
                    <a16:rowId xmlns:a16="http://schemas.microsoft.com/office/drawing/2014/main" val="10012"/>
                  </a:ext>
                </a:extLst>
              </a:tr>
              <a:tr h="497683">
                <a:tc>
                  <a:txBody>
                    <a:bodyPr/>
                    <a:lstStyle/>
                    <a:p>
                      <a:pPr algn="l">
                        <a:lnSpc>
                          <a:spcPct val="115000"/>
                        </a:lnSpc>
                        <a:spcAft>
                          <a:spcPts val="0"/>
                        </a:spcAft>
                      </a:pPr>
                      <a:r>
                        <a:rPr lang="en-GB" sz="1050" dirty="0">
                          <a:effectLst/>
                          <a:latin typeface="+mj-lt"/>
                          <a:ea typeface="Calibri"/>
                          <a:cs typeface="Times New Roman"/>
                        </a:rPr>
                        <a:t>Staff roles and responsibilities are clearly defined</a:t>
                      </a:r>
                    </a:p>
                  </a:txBody>
                  <a:tcPr marL="68580" marR="68580" marT="0" marB="0"/>
                </a:tc>
                <a:tc>
                  <a:txBody>
                    <a:bodyPr/>
                    <a:lstStyle/>
                    <a:p>
                      <a:pPr algn="ctr">
                        <a:lnSpc>
                          <a:spcPct val="115000"/>
                        </a:lnSpc>
                        <a:spcAft>
                          <a:spcPts val="0"/>
                        </a:spcAft>
                      </a:pPr>
                      <a:r>
                        <a:rPr lang="en-GB" sz="1050" dirty="0">
                          <a:effectLst/>
                          <a:latin typeface="Calibri"/>
                          <a:ea typeface="Calibri"/>
                          <a:cs typeface="Times New Roman"/>
                        </a:rPr>
                        <a:t>23%</a:t>
                      </a:r>
                    </a:p>
                  </a:txBody>
                  <a:tcPr marL="68580" marR="68580" marT="0" marB="0"/>
                </a:tc>
                <a:tc>
                  <a:txBody>
                    <a:bodyPr/>
                    <a:lstStyle/>
                    <a:p>
                      <a:pPr algn="l">
                        <a:lnSpc>
                          <a:spcPct val="115000"/>
                        </a:lnSpc>
                        <a:spcAft>
                          <a:spcPts val="0"/>
                        </a:spcAft>
                      </a:pPr>
                      <a:r>
                        <a:rPr lang="en-GB" sz="1050" dirty="0">
                          <a:effectLst/>
                          <a:latin typeface="+mn-lt"/>
                          <a:ea typeface="Calibri"/>
                          <a:cs typeface="Times New Roman"/>
                        </a:rPr>
                        <a:t>Staff roles and responsibilities are now a lot more defined,</a:t>
                      </a:r>
                      <a:r>
                        <a:rPr lang="en-GB" sz="1050" baseline="0" dirty="0">
                          <a:effectLst/>
                          <a:latin typeface="+mn-lt"/>
                          <a:ea typeface="Calibri"/>
                          <a:cs typeface="Times New Roman"/>
                        </a:rPr>
                        <a:t> following recent performance management procedures. Roles have been closely aligned with the new curriculum.</a:t>
                      </a:r>
                      <a:endParaRPr lang="en-GB" sz="1050" dirty="0">
                        <a:effectLst/>
                        <a:latin typeface="+mn-lt"/>
                        <a:ea typeface="Calibri"/>
                        <a:cs typeface="Times New Roman"/>
                      </a:endParaRPr>
                    </a:p>
                  </a:txBody>
                  <a:tcPr marL="68580" marR="68580" marT="0" marB="0"/>
                </a:tc>
                <a:extLst>
                  <a:ext uri="{0D108BD9-81ED-4DB2-BD59-A6C34878D82A}">
                    <a16:rowId xmlns:a16="http://schemas.microsoft.com/office/drawing/2014/main" val="10013"/>
                  </a:ext>
                </a:extLst>
              </a:tr>
              <a:tr h="511813">
                <a:tc>
                  <a:txBody>
                    <a:bodyPr/>
                    <a:lstStyle/>
                    <a:p>
                      <a:pPr algn="l">
                        <a:lnSpc>
                          <a:spcPct val="115000"/>
                        </a:lnSpc>
                        <a:spcAft>
                          <a:spcPts val="0"/>
                        </a:spcAft>
                      </a:pPr>
                      <a:r>
                        <a:rPr lang="en-GB" sz="1050" dirty="0">
                          <a:effectLst/>
                          <a:latin typeface="+mj-lt"/>
                          <a:ea typeface="Calibri"/>
                          <a:cs typeface="Times New Roman"/>
                        </a:rPr>
                        <a:t>Senior leadership roles and responsibilities are clearly defined</a:t>
                      </a:r>
                    </a:p>
                  </a:txBody>
                  <a:tcPr marL="68580" marR="68580" marT="0" marB="0"/>
                </a:tc>
                <a:tc>
                  <a:txBody>
                    <a:bodyPr/>
                    <a:lstStyle/>
                    <a:p>
                      <a:pPr algn="ctr">
                        <a:lnSpc>
                          <a:spcPct val="115000"/>
                        </a:lnSpc>
                        <a:spcAft>
                          <a:spcPts val="0"/>
                        </a:spcAft>
                      </a:pPr>
                      <a:r>
                        <a:rPr lang="en-GB" sz="1050" dirty="0">
                          <a:effectLst/>
                          <a:latin typeface="Calibri"/>
                          <a:ea typeface="Calibri"/>
                          <a:cs typeface="Times New Roman"/>
                        </a:rPr>
                        <a:t>36%</a:t>
                      </a:r>
                    </a:p>
                  </a:txBody>
                  <a:tcPr marL="68580" marR="68580" marT="0" marB="0"/>
                </a:tc>
                <a:tc>
                  <a:txBody>
                    <a:bodyPr/>
                    <a:lstStyle/>
                    <a:p>
                      <a:pPr algn="l">
                        <a:lnSpc>
                          <a:spcPct val="115000"/>
                        </a:lnSpc>
                        <a:spcAft>
                          <a:spcPts val="0"/>
                        </a:spcAft>
                      </a:pPr>
                      <a:r>
                        <a:rPr lang="en-GB" sz="1050" dirty="0">
                          <a:effectLst/>
                          <a:latin typeface="+mn-lt"/>
                          <a:ea typeface="Calibri"/>
                          <a:cs typeface="Times New Roman"/>
                        </a:rPr>
                        <a:t>SLT roles and line management responsibilities have been made a lot clearer</a:t>
                      </a:r>
                      <a:r>
                        <a:rPr lang="en-GB" sz="1050" baseline="0" dirty="0">
                          <a:effectLst/>
                          <a:latin typeface="+mn-lt"/>
                          <a:ea typeface="Calibri"/>
                          <a:cs typeface="Times New Roman"/>
                        </a:rPr>
                        <a:t> and in order to encourage transparency, these have been placed in the staff room</a:t>
                      </a:r>
                      <a:endParaRPr lang="en-GB" sz="1050" dirty="0">
                        <a:effectLst/>
                        <a:latin typeface="+mn-lt"/>
                        <a:ea typeface="Calibri"/>
                        <a:cs typeface="Times New Roman"/>
                      </a:endParaRPr>
                    </a:p>
                  </a:txBody>
                  <a:tcPr marL="68580" marR="68580" marT="0" marB="0"/>
                </a:tc>
                <a:extLst>
                  <a:ext uri="{0D108BD9-81ED-4DB2-BD59-A6C34878D82A}">
                    <a16:rowId xmlns:a16="http://schemas.microsoft.com/office/drawing/2014/main" val="10014"/>
                  </a:ext>
                </a:extLst>
              </a:tr>
              <a:tr h="459826">
                <a:tc>
                  <a:txBody>
                    <a:bodyPr/>
                    <a:lstStyle/>
                    <a:p>
                      <a:pPr algn="l">
                        <a:lnSpc>
                          <a:spcPct val="115000"/>
                        </a:lnSpc>
                        <a:spcAft>
                          <a:spcPts val="0"/>
                        </a:spcAft>
                      </a:pPr>
                      <a:r>
                        <a:rPr lang="en-GB" sz="1050" dirty="0">
                          <a:effectLst/>
                          <a:latin typeface="+mj-lt"/>
                          <a:ea typeface="Calibri"/>
                          <a:cs typeface="Times New Roman"/>
                        </a:rPr>
                        <a:t>The school makes arrangements to support the active engagement of all staff in increasing their professional knowledge</a:t>
                      </a:r>
                    </a:p>
                  </a:txBody>
                  <a:tcPr marL="68580" marR="68580" marT="0" marB="0"/>
                </a:tc>
                <a:tc>
                  <a:txBody>
                    <a:bodyPr/>
                    <a:lstStyle/>
                    <a:p>
                      <a:pPr algn="ctr">
                        <a:lnSpc>
                          <a:spcPct val="115000"/>
                        </a:lnSpc>
                        <a:spcAft>
                          <a:spcPts val="0"/>
                        </a:spcAft>
                      </a:pPr>
                      <a:r>
                        <a:rPr lang="en-GB" sz="1050" dirty="0">
                          <a:effectLst/>
                          <a:latin typeface="Calibri"/>
                          <a:ea typeface="Calibri"/>
                          <a:cs typeface="Times New Roman"/>
                        </a:rPr>
                        <a:t>23%</a:t>
                      </a:r>
                    </a:p>
                  </a:txBody>
                  <a:tcPr marL="68580" marR="68580" marT="0" marB="0"/>
                </a:tc>
                <a:tc>
                  <a:txBody>
                    <a:bodyPr/>
                    <a:lstStyle/>
                    <a:p>
                      <a:pPr algn="l">
                        <a:lnSpc>
                          <a:spcPct val="115000"/>
                        </a:lnSpc>
                        <a:spcAft>
                          <a:spcPts val="0"/>
                        </a:spcAft>
                      </a:pPr>
                      <a:r>
                        <a:rPr lang="en-GB" sz="1050" dirty="0">
                          <a:effectLst/>
                          <a:latin typeface="+mn-lt"/>
                          <a:ea typeface="Calibri"/>
                          <a:cs typeface="Times New Roman"/>
                        </a:rPr>
                        <a:t>This was acknowledge within an initial audit with support staff</a:t>
                      </a:r>
                      <a:r>
                        <a:rPr lang="en-GB" sz="1050" baseline="0" dirty="0">
                          <a:effectLst/>
                          <a:latin typeface="+mn-lt"/>
                          <a:ea typeface="Calibri"/>
                          <a:cs typeface="Times New Roman"/>
                        </a:rPr>
                        <a:t> back in January 2019. Following a recent re-structure, support staff will now have the opportunity to part take in the annual staff training programme along with their teaching peers. </a:t>
                      </a:r>
                      <a:endParaRPr lang="en-GB" sz="1050" dirty="0">
                        <a:effectLst/>
                        <a:latin typeface="+mn-lt"/>
                        <a:ea typeface="Calibri"/>
                        <a:cs typeface="Times New Roman"/>
                      </a:endParaRPr>
                    </a:p>
                  </a:txBody>
                  <a:tcPr marL="68580" marR="68580" marT="0" marB="0"/>
                </a:tc>
                <a:extLst>
                  <a:ext uri="{0D108BD9-81ED-4DB2-BD59-A6C34878D82A}">
                    <a16:rowId xmlns:a16="http://schemas.microsoft.com/office/drawing/2014/main" val="10016"/>
                  </a:ext>
                </a:extLst>
              </a:tr>
              <a:tr h="337323">
                <a:tc>
                  <a:txBody>
                    <a:bodyPr/>
                    <a:lstStyle/>
                    <a:p>
                      <a:pPr algn="l">
                        <a:lnSpc>
                          <a:spcPct val="115000"/>
                        </a:lnSpc>
                        <a:spcAft>
                          <a:spcPts val="0"/>
                        </a:spcAft>
                      </a:pPr>
                      <a:r>
                        <a:rPr lang="en-GB" sz="1050" dirty="0">
                          <a:effectLst/>
                          <a:latin typeface="+mj-lt"/>
                          <a:ea typeface="Calibri"/>
                          <a:cs typeface="Times New Roman"/>
                        </a:rPr>
                        <a:t>Performance management systems are in operation </a:t>
                      </a:r>
                    </a:p>
                  </a:txBody>
                  <a:tcPr marL="68580" marR="68580" marT="0" marB="0"/>
                </a:tc>
                <a:tc>
                  <a:txBody>
                    <a:bodyPr/>
                    <a:lstStyle/>
                    <a:p>
                      <a:pPr algn="ctr">
                        <a:lnSpc>
                          <a:spcPct val="115000"/>
                        </a:lnSpc>
                        <a:spcAft>
                          <a:spcPts val="0"/>
                        </a:spcAft>
                      </a:pPr>
                      <a:r>
                        <a:rPr lang="en-GB" sz="1050" dirty="0">
                          <a:effectLst/>
                          <a:latin typeface="Calibri"/>
                          <a:ea typeface="Calibri"/>
                          <a:cs typeface="Times New Roman"/>
                        </a:rPr>
                        <a:t>27%</a:t>
                      </a:r>
                    </a:p>
                  </a:txBody>
                  <a:tcPr marL="68580" marR="68580" marT="0" marB="0"/>
                </a:tc>
                <a:tc>
                  <a:txBody>
                    <a:bodyPr/>
                    <a:lstStyle/>
                    <a:p>
                      <a:pPr algn="l">
                        <a:lnSpc>
                          <a:spcPct val="115000"/>
                        </a:lnSpc>
                        <a:spcAft>
                          <a:spcPts val="0"/>
                        </a:spcAft>
                      </a:pPr>
                      <a:r>
                        <a:rPr lang="en-GB" sz="1050" dirty="0">
                          <a:effectLst/>
                          <a:latin typeface="+mn-lt"/>
                          <a:ea typeface="Calibri"/>
                          <a:cs typeface="Times New Roman"/>
                        </a:rPr>
                        <a:t>Performance management procedures have become more robust this year, linking</a:t>
                      </a:r>
                      <a:r>
                        <a:rPr lang="en-GB" sz="1050" baseline="0" dirty="0">
                          <a:effectLst/>
                          <a:latin typeface="+mn-lt"/>
                          <a:ea typeface="Calibri"/>
                          <a:cs typeface="Times New Roman"/>
                        </a:rPr>
                        <a:t> </a:t>
                      </a:r>
                      <a:r>
                        <a:rPr lang="en-GB" sz="1050" dirty="0">
                          <a:effectLst/>
                          <a:latin typeface="+mn-lt"/>
                          <a:ea typeface="Calibri"/>
                          <a:cs typeface="Times New Roman"/>
                        </a:rPr>
                        <a:t>in with self-evaluation and the new professional standards. We are due to commence with the performance management of support staff in September 2019.</a:t>
                      </a:r>
                    </a:p>
                  </a:txBody>
                  <a:tcPr marL="68580" marR="68580" marT="0" marB="0"/>
                </a:tc>
                <a:extLst>
                  <a:ext uri="{0D108BD9-81ED-4DB2-BD59-A6C34878D82A}">
                    <a16:rowId xmlns:a16="http://schemas.microsoft.com/office/drawing/2014/main" val="10017"/>
                  </a:ext>
                </a:extLst>
              </a:tr>
            </a:tbl>
          </a:graphicData>
        </a:graphic>
      </p:graphicFrame>
    </p:spTree>
    <p:extLst>
      <p:ext uri="{BB962C8B-B14F-4D97-AF65-F5344CB8AC3E}">
        <p14:creationId xmlns:p14="http://schemas.microsoft.com/office/powerpoint/2010/main" val="411196178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Learners progress / literacy"/>
          <p:cNvSpPr/>
          <p:nvPr/>
        </p:nvSpPr>
        <p:spPr>
          <a:xfrm>
            <a:off x="-23952" y="394888"/>
            <a:ext cx="7689824" cy="820788"/>
          </a:xfrm>
          <a:prstGeom prst="rect">
            <a:avLst/>
          </a:prstGeom>
          <a:solidFill>
            <a:schemeClr val="accent3">
              <a:lumMod val="60000"/>
              <a:lumOff val="40000"/>
            </a:schemeClr>
          </a:solidFill>
          <a:ln w="12700">
            <a:miter lim="400000"/>
          </a:ln>
          <a:extLst>
            <a:ext uri="{C572A759-6A51-4108-AA02-DFA0A04FC94B}">
              <ma14:wrappingTextBoxFlag xmlns:ma14="http://schemas.microsoft.com/office/mac/drawingml/2011/main" xmlns="" val="1"/>
            </a:ext>
          </a:extLst>
        </p:spPr>
        <p:txBody>
          <a:bodyPr lIns="50800" tIns="50800" rIns="50800" bIns="50800" anchor="b">
            <a:normAutofit/>
          </a:bodyPr>
          <a:lstStyle/>
          <a:p>
            <a:pPr algn="ctr">
              <a:lnSpc>
                <a:spcPct val="80000"/>
              </a:lnSpc>
              <a:spcBef>
                <a:spcPts val="0"/>
              </a:spcBef>
              <a:defRPr sz="2800" cap="all">
                <a:solidFill>
                  <a:srgbClr val="FFFFFF"/>
                </a:solidFill>
                <a:latin typeface="+mn-lt"/>
                <a:ea typeface="+mn-ea"/>
                <a:cs typeface="+mn-cs"/>
                <a:sym typeface="DIN Condensed"/>
              </a:defRPr>
            </a:pPr>
            <a:r>
              <a:rPr lang="en-GB" sz="4800" cap="all" dirty="0">
                <a:solidFill>
                  <a:srgbClr val="FFFFFF"/>
                </a:solidFill>
                <a:latin typeface="DIN Condensed"/>
                <a:ea typeface="+mn-ea"/>
                <a:cs typeface="+mn-cs"/>
                <a:sym typeface="DIN Condensed"/>
              </a:rPr>
              <a:t>Contextual data</a:t>
            </a:r>
            <a:r>
              <a:rPr sz="2800" cap="all" dirty="0">
                <a:solidFill>
                  <a:srgbClr val="FFFFFF"/>
                </a:solidFill>
                <a:latin typeface="DIN Condensed"/>
                <a:ea typeface="+mn-ea"/>
                <a:cs typeface="+mn-cs"/>
                <a:sym typeface="DIN Condensed"/>
              </a:rPr>
              <a:t>                                                                      </a:t>
            </a:r>
          </a:p>
        </p:txBody>
      </p:sp>
      <p:sp>
        <p:nvSpPr>
          <p:cNvPr id="261" name="Connecting Steps (B2) Average Literacy Progress"/>
          <p:cNvSpPr/>
          <p:nvPr/>
        </p:nvSpPr>
        <p:spPr>
          <a:xfrm>
            <a:off x="1929843" y="1539353"/>
            <a:ext cx="102657" cy="37959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endParaRPr dirty="0"/>
          </a:p>
        </p:txBody>
      </p:sp>
      <p:sp>
        <p:nvSpPr>
          <p:cNvPr id="3" name="Slide Number Placeholder 2"/>
          <p:cNvSpPr>
            <a:spLocks noGrp="1"/>
          </p:cNvSpPr>
          <p:nvPr>
            <p:ph type="sldNum" sz="quarter" idx="2"/>
          </p:nvPr>
        </p:nvSpPr>
        <p:spPr>
          <a:xfrm>
            <a:off x="12390070" y="166288"/>
            <a:ext cx="406897" cy="457200"/>
          </a:xfrm>
        </p:spPr>
        <p:txBody>
          <a:bodyPr/>
          <a:lstStyle/>
          <a:p>
            <a:fld id="{86CB4B4D-7CA3-9044-876B-883B54F8677D}" type="slidenum">
              <a:rPr lang="en-GB" smtClean="0"/>
              <a:pPr/>
              <a:t>8</a:t>
            </a:fld>
            <a:endParaRPr lang="en-GB"/>
          </a:p>
        </p:txBody>
      </p:sp>
      <p:graphicFrame>
        <p:nvGraphicFramePr>
          <p:cNvPr id="4" name="Chart 3"/>
          <p:cNvGraphicFramePr/>
          <p:nvPr>
            <p:extLst>
              <p:ext uri="{D42A27DB-BD31-4B8C-83A1-F6EECF244321}">
                <p14:modId xmlns:p14="http://schemas.microsoft.com/office/powerpoint/2010/main" val="1079233771"/>
              </p:ext>
            </p:extLst>
          </p:nvPr>
        </p:nvGraphicFramePr>
        <p:xfrm>
          <a:off x="760309" y="1918944"/>
          <a:ext cx="5344318" cy="345499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Table 1"/>
          <p:cNvGraphicFramePr>
            <a:graphicFrameLocks noGrp="1"/>
          </p:cNvGraphicFramePr>
          <p:nvPr>
            <p:extLst>
              <p:ext uri="{D42A27DB-BD31-4B8C-83A1-F6EECF244321}">
                <p14:modId xmlns:p14="http://schemas.microsoft.com/office/powerpoint/2010/main" val="1956722795"/>
              </p:ext>
            </p:extLst>
          </p:nvPr>
        </p:nvGraphicFramePr>
        <p:xfrm>
          <a:off x="6104627" y="2025228"/>
          <a:ext cx="5710688" cy="1833276"/>
        </p:xfrm>
        <a:graphic>
          <a:graphicData uri="http://schemas.openxmlformats.org/drawingml/2006/table">
            <a:tbl>
              <a:tblPr firstRow="1" bandRow="1">
                <a:tableStyleId>{9D7B26C5-4107-4FEC-AEDC-1716B250A1EF}</a:tableStyleId>
              </a:tblPr>
              <a:tblGrid>
                <a:gridCol w="1427672">
                  <a:extLst>
                    <a:ext uri="{9D8B030D-6E8A-4147-A177-3AD203B41FA5}">
                      <a16:colId xmlns:a16="http://schemas.microsoft.com/office/drawing/2014/main" val="20000"/>
                    </a:ext>
                  </a:extLst>
                </a:gridCol>
                <a:gridCol w="1427672">
                  <a:extLst>
                    <a:ext uri="{9D8B030D-6E8A-4147-A177-3AD203B41FA5}">
                      <a16:colId xmlns:a16="http://schemas.microsoft.com/office/drawing/2014/main" val="20001"/>
                    </a:ext>
                  </a:extLst>
                </a:gridCol>
                <a:gridCol w="1427672">
                  <a:extLst>
                    <a:ext uri="{9D8B030D-6E8A-4147-A177-3AD203B41FA5}">
                      <a16:colId xmlns:a16="http://schemas.microsoft.com/office/drawing/2014/main" val="20002"/>
                    </a:ext>
                  </a:extLst>
                </a:gridCol>
                <a:gridCol w="1427672">
                  <a:extLst>
                    <a:ext uri="{9D8B030D-6E8A-4147-A177-3AD203B41FA5}">
                      <a16:colId xmlns:a16="http://schemas.microsoft.com/office/drawing/2014/main" val="20003"/>
                    </a:ext>
                  </a:extLst>
                </a:gridCol>
              </a:tblGrid>
              <a:tr h="611092">
                <a:tc>
                  <a:txBody>
                    <a:bodyPr/>
                    <a:lstStyle/>
                    <a:p>
                      <a:pPr algn="ctr"/>
                      <a:endParaRPr lang="en-GB" sz="1600" b="1" dirty="0">
                        <a:solidFill>
                          <a:schemeClr val="bg1"/>
                        </a:solidFill>
                      </a:endParaRPr>
                    </a:p>
                  </a:txBody>
                  <a:tcPr/>
                </a:tc>
                <a:tc>
                  <a:txBody>
                    <a:bodyPr/>
                    <a:lstStyle/>
                    <a:p>
                      <a:pPr algn="ctr"/>
                      <a:r>
                        <a:rPr lang="en-GB" sz="1600" dirty="0"/>
                        <a:t>2016-17</a:t>
                      </a:r>
                      <a:endParaRPr lang="en-GB" sz="1600" b="1" dirty="0">
                        <a:solidFill>
                          <a:schemeClr val="bg1"/>
                        </a:solidFill>
                      </a:endParaRPr>
                    </a:p>
                  </a:txBody>
                  <a:tcPr/>
                </a:tc>
                <a:tc>
                  <a:txBody>
                    <a:bodyPr/>
                    <a:lstStyle/>
                    <a:p>
                      <a:pPr algn="ctr"/>
                      <a:r>
                        <a:rPr lang="en-GB" sz="1600" dirty="0"/>
                        <a:t>2017-18</a:t>
                      </a:r>
                      <a:endParaRPr lang="en-GB" sz="1600" b="1" dirty="0">
                        <a:solidFill>
                          <a:schemeClr val="bg1"/>
                        </a:solidFill>
                      </a:endParaRPr>
                    </a:p>
                  </a:txBody>
                  <a:tcPr/>
                </a:tc>
                <a:tc>
                  <a:txBody>
                    <a:bodyPr/>
                    <a:lstStyle/>
                    <a:p>
                      <a:pPr algn="ctr"/>
                      <a:r>
                        <a:rPr lang="en-GB" sz="1600" dirty="0"/>
                        <a:t>2018-19</a:t>
                      </a:r>
                      <a:endParaRPr lang="en-GB" sz="1600" b="1" dirty="0">
                        <a:solidFill>
                          <a:schemeClr val="bg1"/>
                        </a:solidFill>
                      </a:endParaRPr>
                    </a:p>
                  </a:txBody>
                  <a:tcPr/>
                </a:tc>
                <a:extLst>
                  <a:ext uri="{0D108BD9-81ED-4DB2-BD59-A6C34878D82A}">
                    <a16:rowId xmlns:a16="http://schemas.microsoft.com/office/drawing/2014/main" val="10000"/>
                  </a:ext>
                </a:extLst>
              </a:tr>
              <a:tr h="611092">
                <a:tc>
                  <a:txBody>
                    <a:bodyPr/>
                    <a:lstStyle/>
                    <a:p>
                      <a:pPr algn="ctr"/>
                      <a:r>
                        <a:rPr lang="en-GB" sz="1600" dirty="0"/>
                        <a:t>EAL</a:t>
                      </a:r>
                      <a:endParaRPr lang="en-GB" sz="1600" b="1" dirty="0">
                        <a:solidFill>
                          <a:schemeClr val="bg1"/>
                        </a:solidFill>
                      </a:endParaRPr>
                    </a:p>
                  </a:txBody>
                  <a:tcPr/>
                </a:tc>
                <a:tc>
                  <a:txBody>
                    <a:bodyPr/>
                    <a:lstStyle/>
                    <a:p>
                      <a:pPr algn="ctr"/>
                      <a:r>
                        <a:rPr lang="en-GB" sz="1600" dirty="0"/>
                        <a:t>22</a:t>
                      </a:r>
                    </a:p>
                  </a:txBody>
                  <a:tcPr/>
                </a:tc>
                <a:tc>
                  <a:txBody>
                    <a:bodyPr/>
                    <a:lstStyle/>
                    <a:p>
                      <a:pPr algn="ctr"/>
                      <a:r>
                        <a:rPr lang="en-GB" sz="1600" dirty="0"/>
                        <a:t>22</a:t>
                      </a:r>
                    </a:p>
                  </a:txBody>
                  <a:tcPr/>
                </a:tc>
                <a:tc>
                  <a:txBody>
                    <a:bodyPr/>
                    <a:lstStyle/>
                    <a:p>
                      <a:pPr algn="ctr"/>
                      <a:r>
                        <a:rPr lang="en-GB" sz="1600" dirty="0"/>
                        <a:t>20</a:t>
                      </a:r>
                    </a:p>
                  </a:txBody>
                  <a:tcPr/>
                </a:tc>
                <a:extLst>
                  <a:ext uri="{0D108BD9-81ED-4DB2-BD59-A6C34878D82A}">
                    <a16:rowId xmlns:a16="http://schemas.microsoft.com/office/drawing/2014/main" val="10001"/>
                  </a:ext>
                </a:extLst>
              </a:tr>
              <a:tr h="611092">
                <a:tc>
                  <a:txBody>
                    <a:bodyPr/>
                    <a:lstStyle/>
                    <a:p>
                      <a:pPr algn="ctr"/>
                      <a:r>
                        <a:rPr lang="en-GB" sz="1600" dirty="0"/>
                        <a:t>English</a:t>
                      </a:r>
                      <a:endParaRPr lang="en-GB" sz="1600" b="1" dirty="0">
                        <a:solidFill>
                          <a:schemeClr val="bg1"/>
                        </a:solidFill>
                      </a:endParaRPr>
                    </a:p>
                  </a:txBody>
                  <a:tcPr/>
                </a:tc>
                <a:tc>
                  <a:txBody>
                    <a:bodyPr/>
                    <a:lstStyle/>
                    <a:p>
                      <a:pPr algn="ctr"/>
                      <a:r>
                        <a:rPr lang="en-GB" sz="1600" dirty="0"/>
                        <a:t>46</a:t>
                      </a:r>
                    </a:p>
                  </a:txBody>
                  <a:tcPr/>
                </a:tc>
                <a:tc>
                  <a:txBody>
                    <a:bodyPr/>
                    <a:lstStyle/>
                    <a:p>
                      <a:pPr algn="ctr"/>
                      <a:r>
                        <a:rPr lang="en-GB" sz="1600" dirty="0"/>
                        <a:t>48</a:t>
                      </a:r>
                    </a:p>
                  </a:txBody>
                  <a:tcPr/>
                </a:tc>
                <a:tc>
                  <a:txBody>
                    <a:bodyPr/>
                    <a:lstStyle/>
                    <a:p>
                      <a:pPr algn="ctr"/>
                      <a:r>
                        <a:rPr lang="en-GB" sz="1600" dirty="0"/>
                        <a:t>50</a:t>
                      </a:r>
                    </a:p>
                  </a:txBody>
                  <a:tcPr/>
                </a:tc>
                <a:extLst>
                  <a:ext uri="{0D108BD9-81ED-4DB2-BD59-A6C34878D82A}">
                    <a16:rowId xmlns:a16="http://schemas.microsoft.com/office/drawing/2014/main" val="10002"/>
                  </a:ext>
                </a:extLst>
              </a:tr>
            </a:tbl>
          </a:graphicData>
        </a:graphic>
      </p:graphicFrame>
      <p:sp>
        <p:nvSpPr>
          <p:cNvPr id="10" name="Connecting Steps (B2) Average Literacy Progress"/>
          <p:cNvSpPr/>
          <p:nvPr/>
        </p:nvSpPr>
        <p:spPr>
          <a:xfrm>
            <a:off x="760309" y="1570129"/>
            <a:ext cx="5257850" cy="31803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r>
              <a:rPr lang="en-GB" sz="1400" dirty="0"/>
              <a:t>Share of pupils with English as an additional language (EAL)</a:t>
            </a:r>
            <a:endParaRPr sz="1400" dirty="0"/>
          </a:p>
        </p:txBody>
      </p:sp>
      <p:sp>
        <p:nvSpPr>
          <p:cNvPr id="11" name="Connecting Steps (B2) Average Literacy Progress"/>
          <p:cNvSpPr/>
          <p:nvPr/>
        </p:nvSpPr>
        <p:spPr>
          <a:xfrm>
            <a:off x="7912003" y="4107269"/>
            <a:ext cx="2715487" cy="53347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pPr algn="ctr">
              <a:spcBef>
                <a:spcPts val="0"/>
              </a:spcBef>
            </a:pPr>
            <a:r>
              <a:rPr lang="en-GB" sz="1400" dirty="0"/>
              <a:t>Distribution of pupils with EAL</a:t>
            </a:r>
          </a:p>
          <a:p>
            <a:pPr algn="ctr">
              <a:spcBef>
                <a:spcPts val="0"/>
              </a:spcBef>
            </a:pPr>
            <a:r>
              <a:rPr lang="en-GB" sz="1400" dirty="0"/>
              <a:t>2018/19</a:t>
            </a:r>
            <a:endParaRPr sz="1400" dirty="0"/>
          </a:p>
        </p:txBody>
      </p:sp>
      <p:sp>
        <p:nvSpPr>
          <p:cNvPr id="12" name="Numbers of students in receipt of free school meals is double the national average. Most students have a travel time of over 30 minutes and as a consequence of this there are interventions in place to ensure students are ready for learning. For example, on arrival there are structured gym sessions for sensory regulation. Free school meals (FSM) numbers are more than twice the national average and out of county placements have decreased significantly due to demand from within the Vale of Glamorgan and the limited space within the school as well as number of other contributing factors."/>
          <p:cNvSpPr/>
          <p:nvPr/>
        </p:nvSpPr>
        <p:spPr>
          <a:xfrm>
            <a:off x="547891" y="8580318"/>
            <a:ext cx="12146526" cy="84125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spcBef>
                <a:spcPts val="2800"/>
              </a:spcBef>
              <a:defRPr sz="1600"/>
            </a:pPr>
            <a:r>
              <a:rPr lang="en-GB" sz="1600" b="1" dirty="0">
                <a:solidFill>
                  <a:srgbClr val="8ABE5E">
                    <a:hueOff val="1971429"/>
                    <a:satOff val="-6114"/>
                    <a:lumOff val="-25490"/>
                  </a:srgbClr>
                </a:solidFill>
                <a:latin typeface="Avenir Next"/>
                <a:ea typeface="Avenir Next"/>
                <a:cs typeface="Avenir Next"/>
                <a:sym typeface="Avenir Next"/>
              </a:rPr>
              <a:t>The percentage</a:t>
            </a:r>
            <a:r>
              <a:rPr sz="1600" b="1" dirty="0">
                <a:solidFill>
                  <a:srgbClr val="8ABE5E">
                    <a:hueOff val="1971429"/>
                    <a:satOff val="-6114"/>
                    <a:lumOff val="-25490"/>
                  </a:srgbClr>
                </a:solidFill>
                <a:latin typeface="Avenir Next"/>
                <a:ea typeface="Avenir Next"/>
                <a:cs typeface="Avenir Next"/>
                <a:sym typeface="Avenir Next"/>
              </a:rPr>
              <a:t> of </a:t>
            </a:r>
            <a:r>
              <a:rPr lang="en-GB" sz="1600" b="1" dirty="0">
                <a:solidFill>
                  <a:srgbClr val="8ABE5E">
                    <a:hueOff val="1971429"/>
                    <a:satOff val="-6114"/>
                    <a:lumOff val="-25490"/>
                  </a:srgbClr>
                </a:solidFill>
                <a:latin typeface="Avenir Next"/>
                <a:ea typeface="Avenir Next"/>
                <a:cs typeface="Avenir Next"/>
                <a:sym typeface="Avenir Next"/>
              </a:rPr>
              <a:t>learners</a:t>
            </a:r>
            <a:r>
              <a:rPr sz="1600" b="1" dirty="0">
                <a:solidFill>
                  <a:srgbClr val="8ABE5E">
                    <a:hueOff val="1971429"/>
                    <a:satOff val="-6114"/>
                    <a:lumOff val="-25490"/>
                  </a:srgbClr>
                </a:solidFill>
                <a:latin typeface="Avenir Next"/>
                <a:ea typeface="Avenir Next"/>
                <a:cs typeface="Avenir Next"/>
                <a:sym typeface="Avenir Next"/>
              </a:rPr>
              <a:t> in </a:t>
            </a:r>
            <a:r>
              <a:rPr lang="en-GB" sz="1600" b="1" dirty="0">
                <a:solidFill>
                  <a:srgbClr val="8ABE5E">
                    <a:hueOff val="1971429"/>
                    <a:satOff val="-6114"/>
                    <a:lumOff val="-25490"/>
                  </a:srgbClr>
                </a:solidFill>
                <a:latin typeface="Avenir Next"/>
                <a:ea typeface="Avenir Next"/>
                <a:cs typeface="Avenir Next"/>
                <a:sym typeface="Avenir Next"/>
              </a:rPr>
              <a:t>with English as an addition</a:t>
            </a:r>
            <a:r>
              <a:rPr sz="1600" b="1" dirty="0">
                <a:solidFill>
                  <a:srgbClr val="8ABE5E">
                    <a:hueOff val="1971429"/>
                    <a:satOff val="-6114"/>
                    <a:lumOff val="-25490"/>
                  </a:srgbClr>
                </a:solidFill>
                <a:latin typeface="Avenir Next"/>
                <a:ea typeface="Avenir Next"/>
                <a:cs typeface="Avenir Next"/>
                <a:sym typeface="Avenir Next"/>
              </a:rPr>
              <a:t> </a:t>
            </a:r>
            <a:r>
              <a:rPr lang="en-GB" sz="1600" b="1" dirty="0">
                <a:solidFill>
                  <a:srgbClr val="8ABE5E">
                    <a:hueOff val="1971429"/>
                    <a:satOff val="-6114"/>
                    <a:lumOff val="-25490"/>
                  </a:srgbClr>
                </a:solidFill>
                <a:latin typeface="Avenir Next"/>
                <a:ea typeface="Avenir Next"/>
                <a:cs typeface="Avenir Next"/>
                <a:sym typeface="Avenir Next"/>
              </a:rPr>
              <a:t>language  (29%) is almost treble</a:t>
            </a:r>
            <a:r>
              <a:rPr sz="1600" b="1" dirty="0">
                <a:solidFill>
                  <a:srgbClr val="8ABE5E">
                    <a:hueOff val="1971429"/>
                    <a:satOff val="-6114"/>
                    <a:lumOff val="-25490"/>
                  </a:srgbClr>
                </a:solidFill>
                <a:latin typeface="Avenir Next"/>
                <a:ea typeface="Avenir Next"/>
                <a:cs typeface="Avenir Next"/>
                <a:sym typeface="Avenir Next"/>
              </a:rPr>
              <a:t> the national average.</a:t>
            </a:r>
            <a:r>
              <a:rPr sz="1600" dirty="0"/>
              <a:t> </a:t>
            </a:r>
            <a:r>
              <a:rPr lang="en-GB" sz="1600" dirty="0"/>
              <a:t>This figure has also steadily risen over recent years in a similar fashion to the aforementioned cohort groups. </a:t>
            </a:r>
            <a:r>
              <a:rPr lang="en-GB" sz="1600" dirty="0">
                <a:solidFill>
                  <a:srgbClr val="222222">
                    <a:lumMod val="50000"/>
                    <a:lumOff val="50000"/>
                  </a:srgbClr>
                </a:solidFill>
              </a:rPr>
              <a:t>The distribution indicates that 50% of our EAL pupils have either Arabic, Panjabi or </a:t>
            </a:r>
            <a:r>
              <a:rPr lang="en-GB" sz="1600" dirty="0" err="1">
                <a:solidFill>
                  <a:srgbClr val="222222">
                    <a:lumMod val="50000"/>
                    <a:lumOff val="50000"/>
                  </a:srgbClr>
                </a:solidFill>
              </a:rPr>
              <a:t>Bangali</a:t>
            </a:r>
            <a:r>
              <a:rPr lang="en-GB" sz="1600" dirty="0">
                <a:solidFill>
                  <a:srgbClr val="222222">
                    <a:lumMod val="50000"/>
                    <a:lumOff val="50000"/>
                  </a:srgbClr>
                </a:solidFill>
              </a:rPr>
              <a:t> as a first language. </a:t>
            </a:r>
            <a:endParaRPr sz="1600" dirty="0">
              <a:solidFill>
                <a:srgbClr val="222222">
                  <a:lumMod val="50000"/>
                  <a:lumOff val="50000"/>
                </a:srgbClr>
              </a:solidFill>
            </a:endParaRPr>
          </a:p>
        </p:txBody>
      </p:sp>
      <p:graphicFrame>
        <p:nvGraphicFramePr>
          <p:cNvPr id="14" name="Chart 13"/>
          <p:cNvGraphicFramePr/>
          <p:nvPr>
            <p:extLst>
              <p:ext uri="{D42A27DB-BD31-4B8C-83A1-F6EECF244321}">
                <p14:modId xmlns:p14="http://schemas.microsoft.com/office/powerpoint/2010/main" val="4246764138"/>
              </p:ext>
            </p:extLst>
          </p:nvPr>
        </p:nvGraphicFramePr>
        <p:xfrm>
          <a:off x="6916733" y="4587763"/>
          <a:ext cx="5108289" cy="375685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958412783"/>
              </p:ext>
            </p:extLst>
          </p:nvPr>
        </p:nvGraphicFramePr>
        <p:xfrm>
          <a:off x="1500996" y="6097578"/>
          <a:ext cx="5415737" cy="2156605"/>
        </p:xfrm>
        <a:graphic>
          <a:graphicData uri="http://schemas.openxmlformats.org/drawingml/2006/table">
            <a:tbl>
              <a:tblPr firstRow="1" bandRow="1">
                <a:tableStyleId>{9D7B26C5-4107-4FEC-AEDC-1716B250A1EF}</a:tableStyleId>
              </a:tblPr>
              <a:tblGrid>
                <a:gridCol w="2380598">
                  <a:extLst>
                    <a:ext uri="{9D8B030D-6E8A-4147-A177-3AD203B41FA5}">
                      <a16:colId xmlns:a16="http://schemas.microsoft.com/office/drawing/2014/main" val="20000"/>
                    </a:ext>
                  </a:extLst>
                </a:gridCol>
                <a:gridCol w="536977">
                  <a:extLst>
                    <a:ext uri="{9D8B030D-6E8A-4147-A177-3AD203B41FA5}">
                      <a16:colId xmlns:a16="http://schemas.microsoft.com/office/drawing/2014/main" val="20001"/>
                    </a:ext>
                  </a:extLst>
                </a:gridCol>
                <a:gridCol w="1951015">
                  <a:extLst>
                    <a:ext uri="{9D8B030D-6E8A-4147-A177-3AD203B41FA5}">
                      <a16:colId xmlns:a16="http://schemas.microsoft.com/office/drawing/2014/main" val="20002"/>
                    </a:ext>
                  </a:extLst>
                </a:gridCol>
                <a:gridCol w="547147">
                  <a:extLst>
                    <a:ext uri="{9D8B030D-6E8A-4147-A177-3AD203B41FA5}">
                      <a16:colId xmlns:a16="http://schemas.microsoft.com/office/drawing/2014/main" val="20003"/>
                    </a:ext>
                  </a:extLst>
                </a:gridCol>
              </a:tblGrid>
              <a:tr h="310552">
                <a:tc>
                  <a:txBody>
                    <a:bodyPr/>
                    <a:lstStyle/>
                    <a:p>
                      <a:pPr algn="ctr" fontAlgn="b"/>
                      <a:r>
                        <a:rPr lang="en-GB" sz="1200" b="0" i="0" u="none" strike="noStrike" dirty="0">
                          <a:solidFill>
                            <a:srgbClr val="000000"/>
                          </a:solidFill>
                          <a:effectLst/>
                          <a:latin typeface="+mj-lt"/>
                        </a:rPr>
                        <a:t>Bengali</a:t>
                      </a:r>
                    </a:p>
                  </a:txBody>
                  <a:tcPr marL="9525" marR="9525" marT="9525" marB="0" anchor="b"/>
                </a:tc>
                <a:tc>
                  <a:txBody>
                    <a:bodyPr/>
                    <a:lstStyle/>
                    <a:p>
                      <a:pPr algn="ctr" fontAlgn="b"/>
                      <a:r>
                        <a:rPr lang="en-GB" sz="1200" b="0" i="0" u="none" strike="noStrike" dirty="0">
                          <a:solidFill>
                            <a:srgbClr val="000000"/>
                          </a:solidFill>
                          <a:effectLst/>
                          <a:latin typeface="+mj-lt"/>
                        </a:rPr>
                        <a:t>6</a:t>
                      </a:r>
                    </a:p>
                  </a:txBody>
                  <a:tcPr marL="9525" marR="9525" marT="9525" marB="0" anchor="b"/>
                </a:tc>
                <a:tc>
                  <a:txBody>
                    <a:bodyPr/>
                    <a:lstStyle/>
                    <a:p>
                      <a:pPr algn="ctr" fontAlgn="b"/>
                      <a:r>
                        <a:rPr lang="en-GB" sz="1200" b="0" i="0" u="none" strike="noStrike" dirty="0">
                          <a:solidFill>
                            <a:srgbClr val="000000"/>
                          </a:solidFill>
                          <a:effectLst/>
                          <a:latin typeface="+mj-lt"/>
                        </a:rPr>
                        <a:t>Urdu</a:t>
                      </a:r>
                    </a:p>
                  </a:txBody>
                  <a:tcPr marL="9525" marR="9525" marT="9525" marB="0" anchor="b"/>
                </a:tc>
                <a:tc>
                  <a:txBody>
                    <a:bodyPr/>
                    <a:lstStyle/>
                    <a:p>
                      <a:pPr algn="ctr" fontAlgn="b"/>
                      <a:r>
                        <a:rPr lang="en-GB" sz="1200" b="0" i="0" u="none" strike="noStrike" dirty="0">
                          <a:solidFill>
                            <a:srgbClr val="000000"/>
                          </a:solidFill>
                          <a:effectLst/>
                          <a:latin typeface="+mj-lt"/>
                        </a:rPr>
                        <a:t>1</a:t>
                      </a:r>
                    </a:p>
                  </a:txBody>
                  <a:tcPr marL="9525" marR="9525" marT="9525" marB="0" anchor="b"/>
                </a:tc>
                <a:extLst>
                  <a:ext uri="{0D108BD9-81ED-4DB2-BD59-A6C34878D82A}">
                    <a16:rowId xmlns:a16="http://schemas.microsoft.com/office/drawing/2014/main" val="10000"/>
                  </a:ext>
                </a:extLst>
              </a:tr>
              <a:tr h="293298">
                <a:tc>
                  <a:txBody>
                    <a:bodyPr/>
                    <a:lstStyle/>
                    <a:p>
                      <a:pPr algn="ctr" fontAlgn="b"/>
                      <a:r>
                        <a:rPr lang="en-GB" sz="1200" b="0" i="0" u="none" strike="noStrike" dirty="0">
                          <a:solidFill>
                            <a:srgbClr val="000000"/>
                          </a:solidFill>
                          <a:effectLst/>
                          <a:latin typeface="+mj-lt"/>
                        </a:rPr>
                        <a:t>Czech</a:t>
                      </a:r>
                    </a:p>
                  </a:txBody>
                  <a:tcPr marL="9525" marR="9525" marT="9525" marB="0" anchor="b"/>
                </a:tc>
                <a:tc>
                  <a:txBody>
                    <a:bodyPr/>
                    <a:lstStyle/>
                    <a:p>
                      <a:pPr algn="ctr" fontAlgn="b"/>
                      <a:r>
                        <a:rPr lang="en-GB" sz="1200" b="0" i="0" u="none" strike="noStrike" dirty="0">
                          <a:solidFill>
                            <a:srgbClr val="000000"/>
                          </a:solidFill>
                          <a:effectLst/>
                          <a:latin typeface="+mj-lt"/>
                        </a:rPr>
                        <a:t>1</a:t>
                      </a:r>
                    </a:p>
                  </a:txBody>
                  <a:tcPr marL="9525" marR="9525" marT="9525" marB="0" anchor="b"/>
                </a:tc>
                <a:tc>
                  <a:txBody>
                    <a:bodyPr/>
                    <a:lstStyle/>
                    <a:p>
                      <a:pPr algn="ctr" fontAlgn="b"/>
                      <a:r>
                        <a:rPr lang="en-GB" sz="1200" b="0" i="0" u="none" strike="noStrike" dirty="0">
                          <a:solidFill>
                            <a:srgbClr val="000000"/>
                          </a:solidFill>
                          <a:effectLst/>
                          <a:latin typeface="+mj-lt"/>
                        </a:rPr>
                        <a:t>Other</a:t>
                      </a:r>
                    </a:p>
                  </a:txBody>
                  <a:tcPr marL="9525" marR="9525" marT="9525" marB="0" anchor="b"/>
                </a:tc>
                <a:tc>
                  <a:txBody>
                    <a:bodyPr/>
                    <a:lstStyle/>
                    <a:p>
                      <a:pPr algn="ctr" fontAlgn="b"/>
                      <a:r>
                        <a:rPr lang="en-GB" sz="1200" b="0" i="0" u="none" strike="noStrike" dirty="0">
                          <a:solidFill>
                            <a:srgbClr val="000000"/>
                          </a:solidFill>
                          <a:effectLst/>
                          <a:latin typeface="+mj-lt"/>
                        </a:rPr>
                        <a:t>1</a:t>
                      </a:r>
                    </a:p>
                  </a:txBody>
                  <a:tcPr marL="9525" marR="9525" marT="9525" marB="0" anchor="b"/>
                </a:tc>
                <a:extLst>
                  <a:ext uri="{0D108BD9-81ED-4DB2-BD59-A6C34878D82A}">
                    <a16:rowId xmlns:a16="http://schemas.microsoft.com/office/drawing/2014/main" val="10001"/>
                  </a:ext>
                </a:extLst>
              </a:tr>
              <a:tr h="310551">
                <a:tc>
                  <a:txBody>
                    <a:bodyPr/>
                    <a:lstStyle/>
                    <a:p>
                      <a:pPr algn="ctr" fontAlgn="b"/>
                      <a:r>
                        <a:rPr lang="en-GB" sz="1200" b="0" i="0" u="none" strike="noStrike" dirty="0">
                          <a:solidFill>
                            <a:srgbClr val="000000"/>
                          </a:solidFill>
                          <a:effectLst/>
                          <a:latin typeface="+mj-lt"/>
                        </a:rPr>
                        <a:t>Panjabi</a:t>
                      </a:r>
                    </a:p>
                  </a:txBody>
                  <a:tcPr marL="9525" marR="9525" marT="9525" marB="0" anchor="b"/>
                </a:tc>
                <a:tc>
                  <a:txBody>
                    <a:bodyPr/>
                    <a:lstStyle/>
                    <a:p>
                      <a:pPr algn="ctr" fontAlgn="b"/>
                      <a:r>
                        <a:rPr lang="en-GB" sz="1200" b="0" i="0" u="none" strike="noStrike" dirty="0">
                          <a:solidFill>
                            <a:srgbClr val="000000"/>
                          </a:solidFill>
                          <a:effectLst/>
                          <a:latin typeface="+mj-lt"/>
                        </a:rPr>
                        <a:t>2</a:t>
                      </a:r>
                    </a:p>
                  </a:txBody>
                  <a:tcPr marL="9525" marR="9525" marT="9525" marB="0" anchor="b"/>
                </a:tc>
                <a:tc>
                  <a:txBody>
                    <a:bodyPr/>
                    <a:lstStyle/>
                    <a:p>
                      <a:pPr algn="ctr" fontAlgn="b"/>
                      <a:r>
                        <a:rPr lang="en-GB" sz="1200" b="0" i="0" u="none" strike="noStrike" dirty="0" err="1">
                          <a:solidFill>
                            <a:srgbClr val="000000"/>
                          </a:solidFill>
                          <a:effectLst/>
                          <a:latin typeface="+mj-lt"/>
                        </a:rPr>
                        <a:t>Manding</a:t>
                      </a:r>
                      <a:endParaRPr lang="en-GB" sz="1200" b="0" i="0" u="none" strike="noStrike" dirty="0">
                        <a:solidFill>
                          <a:srgbClr val="000000"/>
                        </a:solidFill>
                        <a:effectLst/>
                        <a:latin typeface="+mj-lt"/>
                      </a:endParaRPr>
                    </a:p>
                  </a:txBody>
                  <a:tcPr marL="9525" marR="9525" marT="9525" marB="0" anchor="b"/>
                </a:tc>
                <a:tc>
                  <a:txBody>
                    <a:bodyPr/>
                    <a:lstStyle/>
                    <a:p>
                      <a:pPr algn="ctr" fontAlgn="b"/>
                      <a:r>
                        <a:rPr lang="en-GB" sz="1200" b="0" i="0" u="none" strike="noStrike" dirty="0">
                          <a:solidFill>
                            <a:srgbClr val="000000"/>
                          </a:solidFill>
                          <a:effectLst/>
                          <a:latin typeface="+mj-lt"/>
                        </a:rPr>
                        <a:t>1</a:t>
                      </a:r>
                    </a:p>
                  </a:txBody>
                  <a:tcPr marL="9525" marR="9525" marT="9525" marB="0" anchor="b"/>
                </a:tc>
                <a:extLst>
                  <a:ext uri="{0D108BD9-81ED-4DB2-BD59-A6C34878D82A}">
                    <a16:rowId xmlns:a16="http://schemas.microsoft.com/office/drawing/2014/main" val="10002"/>
                  </a:ext>
                </a:extLst>
              </a:tr>
              <a:tr h="310551">
                <a:tc>
                  <a:txBody>
                    <a:bodyPr/>
                    <a:lstStyle/>
                    <a:p>
                      <a:pPr algn="ctr" fontAlgn="b"/>
                      <a:r>
                        <a:rPr lang="en-GB" sz="1200" b="0" i="0" u="none" strike="noStrike" dirty="0">
                          <a:solidFill>
                            <a:srgbClr val="000000"/>
                          </a:solidFill>
                          <a:effectLst/>
                          <a:latin typeface="+mj-lt"/>
                        </a:rPr>
                        <a:t>Arabic</a:t>
                      </a:r>
                    </a:p>
                  </a:txBody>
                  <a:tcPr marL="9525" marR="9525" marT="9525" marB="0" anchor="b"/>
                </a:tc>
                <a:tc>
                  <a:txBody>
                    <a:bodyPr/>
                    <a:lstStyle/>
                    <a:p>
                      <a:pPr algn="ctr" fontAlgn="b"/>
                      <a:r>
                        <a:rPr lang="en-GB" sz="1200" b="0" i="0" u="none" strike="noStrike" dirty="0">
                          <a:solidFill>
                            <a:srgbClr val="000000"/>
                          </a:solidFill>
                          <a:effectLst/>
                          <a:latin typeface="+mj-lt"/>
                        </a:rPr>
                        <a:t>2</a:t>
                      </a:r>
                    </a:p>
                  </a:txBody>
                  <a:tcPr marL="9525" marR="9525" marT="9525" marB="0" anchor="b"/>
                </a:tc>
                <a:tc>
                  <a:txBody>
                    <a:bodyPr/>
                    <a:lstStyle/>
                    <a:p>
                      <a:pPr algn="ctr" fontAlgn="b"/>
                      <a:r>
                        <a:rPr lang="en-GB" sz="1200" b="0" i="0" u="none" strike="noStrike" dirty="0">
                          <a:solidFill>
                            <a:srgbClr val="000000"/>
                          </a:solidFill>
                          <a:effectLst/>
                          <a:latin typeface="+mj-lt"/>
                        </a:rPr>
                        <a:t>Somali</a:t>
                      </a:r>
                    </a:p>
                  </a:txBody>
                  <a:tcPr marL="9525" marR="9525" marT="9525" marB="0" anchor="b"/>
                </a:tc>
                <a:tc>
                  <a:txBody>
                    <a:bodyPr/>
                    <a:lstStyle/>
                    <a:p>
                      <a:pPr algn="ctr" fontAlgn="b"/>
                      <a:r>
                        <a:rPr lang="en-GB" sz="1200" b="0" i="0" u="none" strike="noStrike" dirty="0">
                          <a:solidFill>
                            <a:srgbClr val="000000"/>
                          </a:solidFill>
                          <a:effectLst/>
                          <a:latin typeface="+mj-lt"/>
                        </a:rPr>
                        <a:t>1</a:t>
                      </a:r>
                    </a:p>
                  </a:txBody>
                  <a:tcPr marL="9525" marR="9525" marT="9525" marB="0" anchor="b"/>
                </a:tc>
                <a:extLst>
                  <a:ext uri="{0D108BD9-81ED-4DB2-BD59-A6C34878D82A}">
                    <a16:rowId xmlns:a16="http://schemas.microsoft.com/office/drawing/2014/main" val="10003"/>
                  </a:ext>
                </a:extLst>
              </a:tr>
              <a:tr h="310551">
                <a:tc>
                  <a:txBody>
                    <a:bodyPr/>
                    <a:lstStyle/>
                    <a:p>
                      <a:pPr algn="ctr" fontAlgn="b">
                        <a:lnSpc>
                          <a:spcPct val="100000"/>
                        </a:lnSpc>
                      </a:pPr>
                      <a:r>
                        <a:rPr lang="en-GB" sz="1200" b="0" i="0" u="none" strike="noStrike" dirty="0">
                          <a:solidFill>
                            <a:srgbClr val="000000"/>
                          </a:solidFill>
                          <a:effectLst/>
                          <a:latin typeface="+mj-lt"/>
                        </a:rPr>
                        <a:t>Romanian</a:t>
                      </a:r>
                    </a:p>
                  </a:txBody>
                  <a:tcPr marL="9525" marR="9525" marT="9525" marB="0" anchor="b"/>
                </a:tc>
                <a:tc>
                  <a:txBody>
                    <a:bodyPr/>
                    <a:lstStyle/>
                    <a:p>
                      <a:pPr algn="ctr" fontAlgn="b">
                        <a:lnSpc>
                          <a:spcPct val="100000"/>
                        </a:lnSpc>
                      </a:pPr>
                      <a:r>
                        <a:rPr lang="en-GB" sz="1200" b="0" i="0" u="none" strike="noStrike" dirty="0">
                          <a:solidFill>
                            <a:srgbClr val="000000"/>
                          </a:solidFill>
                          <a:effectLst/>
                          <a:latin typeface="+mj-lt"/>
                        </a:rPr>
                        <a:t>1</a:t>
                      </a:r>
                    </a:p>
                  </a:txBody>
                  <a:tcPr marL="9525" marR="9525" marT="9525" marB="0" anchor="b"/>
                </a:tc>
                <a:tc>
                  <a:txBody>
                    <a:bodyPr/>
                    <a:lstStyle/>
                    <a:p>
                      <a:pPr algn="ctr" fontAlgn="b">
                        <a:lnSpc>
                          <a:spcPct val="100000"/>
                        </a:lnSpc>
                      </a:pPr>
                      <a:r>
                        <a:rPr lang="en-GB" sz="1200" b="0" i="0" u="none" strike="noStrike" dirty="0">
                          <a:solidFill>
                            <a:srgbClr val="000000"/>
                          </a:solidFill>
                          <a:effectLst/>
                          <a:latin typeface="+mj-lt"/>
                        </a:rPr>
                        <a:t>Polish</a:t>
                      </a:r>
                    </a:p>
                  </a:txBody>
                  <a:tcPr marL="9525" marR="9525" marT="9525" marB="0" anchor="b"/>
                </a:tc>
                <a:tc>
                  <a:txBody>
                    <a:bodyPr/>
                    <a:lstStyle/>
                    <a:p>
                      <a:pPr algn="ctr" fontAlgn="b"/>
                      <a:r>
                        <a:rPr lang="en-GB" sz="1200" b="0" i="0" u="none" strike="noStrike" dirty="0">
                          <a:solidFill>
                            <a:srgbClr val="000000"/>
                          </a:solidFill>
                          <a:effectLst/>
                          <a:latin typeface="+mj-lt"/>
                        </a:rPr>
                        <a:t>1</a:t>
                      </a:r>
                    </a:p>
                  </a:txBody>
                  <a:tcPr marL="9525" marR="9525" marT="9525" marB="0" anchor="b"/>
                </a:tc>
                <a:extLst>
                  <a:ext uri="{0D108BD9-81ED-4DB2-BD59-A6C34878D82A}">
                    <a16:rowId xmlns:a16="http://schemas.microsoft.com/office/drawing/2014/main" val="10004"/>
                  </a:ext>
                </a:extLst>
              </a:tr>
              <a:tr h="310551">
                <a:tc>
                  <a:txBody>
                    <a:bodyPr/>
                    <a:lstStyle/>
                    <a:p>
                      <a:pPr algn="ctr" fontAlgn="b">
                        <a:lnSpc>
                          <a:spcPct val="100000"/>
                        </a:lnSpc>
                      </a:pPr>
                      <a:r>
                        <a:rPr lang="en-GB" sz="1200" b="0" i="0" u="none" strike="noStrike" dirty="0">
                          <a:solidFill>
                            <a:srgbClr val="000000"/>
                          </a:solidFill>
                          <a:effectLst/>
                          <a:latin typeface="+mj-lt"/>
                        </a:rPr>
                        <a:t>Kurdish</a:t>
                      </a:r>
                    </a:p>
                  </a:txBody>
                  <a:tcPr marL="9525" marR="9525" marT="9525" marB="0" anchor="b"/>
                </a:tc>
                <a:tc>
                  <a:txBody>
                    <a:bodyPr/>
                    <a:lstStyle/>
                    <a:p>
                      <a:pPr algn="ctr" fontAlgn="b">
                        <a:lnSpc>
                          <a:spcPct val="100000"/>
                        </a:lnSpc>
                      </a:pPr>
                      <a:r>
                        <a:rPr lang="en-GB" sz="1200" b="0" i="0" u="none" strike="noStrike" dirty="0">
                          <a:solidFill>
                            <a:srgbClr val="000000"/>
                          </a:solidFill>
                          <a:effectLst/>
                          <a:latin typeface="+mj-lt"/>
                        </a:rPr>
                        <a:t>1</a:t>
                      </a:r>
                    </a:p>
                  </a:txBody>
                  <a:tcPr marL="9525" marR="9525" marT="9525" marB="0" anchor="b"/>
                </a:tc>
                <a:tc>
                  <a:txBody>
                    <a:bodyPr/>
                    <a:lstStyle/>
                    <a:p>
                      <a:pPr algn="ctr">
                        <a:lnSpc>
                          <a:spcPct val="100000"/>
                        </a:lnSpc>
                      </a:pPr>
                      <a:r>
                        <a:rPr lang="en-GB" sz="1200" dirty="0">
                          <a:solidFill>
                            <a:schemeClr val="bg1"/>
                          </a:solidFill>
                          <a:latin typeface="+mj-lt"/>
                        </a:rPr>
                        <a:t>Malayalam</a:t>
                      </a:r>
                    </a:p>
                  </a:txBody>
                  <a:tcPr/>
                </a:tc>
                <a:tc>
                  <a:txBody>
                    <a:bodyPr/>
                    <a:lstStyle/>
                    <a:p>
                      <a:pPr algn="ctr"/>
                      <a:r>
                        <a:rPr lang="en-GB" sz="1200" dirty="0">
                          <a:solidFill>
                            <a:schemeClr val="bg1"/>
                          </a:solidFill>
                          <a:latin typeface="+mj-lt"/>
                        </a:rPr>
                        <a:t>1</a:t>
                      </a:r>
                    </a:p>
                  </a:txBody>
                  <a:tcPr/>
                </a:tc>
                <a:extLst>
                  <a:ext uri="{0D108BD9-81ED-4DB2-BD59-A6C34878D82A}">
                    <a16:rowId xmlns:a16="http://schemas.microsoft.com/office/drawing/2014/main" val="10005"/>
                  </a:ext>
                </a:extLst>
              </a:tr>
              <a:tr h="310551">
                <a:tc>
                  <a:txBody>
                    <a:bodyPr/>
                    <a:lstStyle/>
                    <a:p>
                      <a:pPr algn="ctr" fontAlgn="b">
                        <a:lnSpc>
                          <a:spcPct val="100000"/>
                        </a:lnSpc>
                      </a:pPr>
                      <a:r>
                        <a:rPr lang="en-GB" sz="1200" b="0" i="0" u="none" strike="noStrike" dirty="0">
                          <a:solidFill>
                            <a:srgbClr val="000000"/>
                          </a:solidFill>
                          <a:effectLst/>
                          <a:latin typeface="+mj-lt"/>
                        </a:rPr>
                        <a:t>Persian</a:t>
                      </a:r>
                    </a:p>
                  </a:txBody>
                  <a:tcPr marL="9525" marR="9525" marT="9525" marB="0" anchor="b"/>
                </a:tc>
                <a:tc>
                  <a:txBody>
                    <a:bodyPr/>
                    <a:lstStyle/>
                    <a:p>
                      <a:pPr algn="ctr" fontAlgn="b">
                        <a:lnSpc>
                          <a:spcPct val="100000"/>
                        </a:lnSpc>
                      </a:pPr>
                      <a:r>
                        <a:rPr lang="en-GB" sz="1200" b="0" i="0" u="none" strike="noStrike" dirty="0">
                          <a:solidFill>
                            <a:srgbClr val="000000"/>
                          </a:solidFill>
                          <a:effectLst/>
                          <a:latin typeface="+mj-lt"/>
                        </a:rPr>
                        <a:t>1</a:t>
                      </a:r>
                    </a:p>
                  </a:txBody>
                  <a:tcPr marL="9525" marR="9525" marT="9525" marB="0" anchor="b"/>
                </a:tc>
                <a:tc>
                  <a:txBody>
                    <a:bodyPr/>
                    <a:lstStyle/>
                    <a:p>
                      <a:pPr algn="ctr">
                        <a:lnSpc>
                          <a:spcPct val="100000"/>
                        </a:lnSpc>
                      </a:pPr>
                      <a:endParaRPr lang="en-GB" sz="1200" dirty="0">
                        <a:solidFill>
                          <a:schemeClr val="bg1"/>
                        </a:solidFill>
                        <a:latin typeface="+mj-lt"/>
                      </a:endParaRPr>
                    </a:p>
                  </a:txBody>
                  <a:tcPr/>
                </a:tc>
                <a:tc>
                  <a:txBody>
                    <a:bodyPr/>
                    <a:lstStyle/>
                    <a:p>
                      <a:pPr algn="ctr"/>
                      <a:endParaRPr lang="en-GB" sz="1200" dirty="0">
                        <a:solidFill>
                          <a:schemeClr val="bg1"/>
                        </a:solidFill>
                        <a:latin typeface="+mj-lt"/>
                      </a:endParaRP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503165472"/>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Learners progress / literacy"/>
          <p:cNvSpPr/>
          <p:nvPr/>
        </p:nvSpPr>
        <p:spPr>
          <a:xfrm>
            <a:off x="-23952" y="394888"/>
            <a:ext cx="7689824" cy="820788"/>
          </a:xfrm>
          <a:prstGeom prst="rect">
            <a:avLst/>
          </a:prstGeom>
          <a:solidFill>
            <a:schemeClr val="accent3">
              <a:lumMod val="60000"/>
              <a:lumOff val="40000"/>
            </a:schemeClr>
          </a:solidFill>
          <a:ln w="12700">
            <a:miter lim="400000"/>
          </a:ln>
          <a:extLst>
            <a:ext uri="{C572A759-6A51-4108-AA02-DFA0A04FC94B}">
              <ma14:wrappingTextBoxFlag xmlns:ma14="http://schemas.microsoft.com/office/mac/drawingml/2011/main" xmlns="" val="1"/>
            </a:ext>
          </a:extLst>
        </p:spPr>
        <p:txBody>
          <a:bodyPr lIns="50800" tIns="50800" rIns="50800" bIns="50800" anchor="b">
            <a:normAutofit/>
          </a:bodyPr>
          <a:lstStyle/>
          <a:p>
            <a:pPr algn="ctr">
              <a:lnSpc>
                <a:spcPct val="80000"/>
              </a:lnSpc>
              <a:spcBef>
                <a:spcPts val="0"/>
              </a:spcBef>
              <a:defRPr sz="2800" cap="all">
                <a:solidFill>
                  <a:srgbClr val="FFFFFF"/>
                </a:solidFill>
                <a:latin typeface="+mn-lt"/>
                <a:ea typeface="+mn-ea"/>
                <a:cs typeface="+mn-cs"/>
                <a:sym typeface="DIN Condensed"/>
              </a:defRPr>
            </a:pPr>
            <a:r>
              <a:rPr lang="en-GB" sz="4800" cap="all" dirty="0">
                <a:solidFill>
                  <a:srgbClr val="FFFFFF"/>
                </a:solidFill>
                <a:latin typeface="DIN Condensed"/>
                <a:ea typeface="+mn-ea"/>
                <a:cs typeface="+mn-cs"/>
                <a:sym typeface="DIN Condensed"/>
              </a:rPr>
              <a:t>Contextual data</a:t>
            </a:r>
            <a:r>
              <a:rPr sz="2800" cap="all" dirty="0">
                <a:solidFill>
                  <a:srgbClr val="FFFFFF"/>
                </a:solidFill>
                <a:latin typeface="DIN Condensed"/>
                <a:ea typeface="+mn-ea"/>
                <a:cs typeface="+mn-cs"/>
                <a:sym typeface="DIN Condensed"/>
              </a:rPr>
              <a:t>                                                                      </a:t>
            </a:r>
          </a:p>
        </p:txBody>
      </p:sp>
      <p:sp>
        <p:nvSpPr>
          <p:cNvPr id="261" name="Connecting Steps (B2) Average Literacy Progress"/>
          <p:cNvSpPr/>
          <p:nvPr/>
        </p:nvSpPr>
        <p:spPr>
          <a:xfrm>
            <a:off x="1929843" y="1539353"/>
            <a:ext cx="102657" cy="37959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endParaRPr dirty="0"/>
          </a:p>
        </p:txBody>
      </p:sp>
      <p:sp>
        <p:nvSpPr>
          <p:cNvPr id="3" name="Slide Number Placeholder 2"/>
          <p:cNvSpPr>
            <a:spLocks noGrp="1"/>
          </p:cNvSpPr>
          <p:nvPr>
            <p:ph type="sldNum" sz="quarter" idx="2"/>
          </p:nvPr>
        </p:nvSpPr>
        <p:spPr>
          <a:xfrm>
            <a:off x="12390070" y="203200"/>
            <a:ext cx="406897" cy="457200"/>
          </a:xfrm>
        </p:spPr>
        <p:txBody>
          <a:bodyPr/>
          <a:lstStyle/>
          <a:p>
            <a:fld id="{86CB4B4D-7CA3-9044-876B-883B54F8677D}" type="slidenum">
              <a:rPr lang="en-GB" smtClean="0"/>
              <a:pPr/>
              <a:t>9</a:t>
            </a:fld>
            <a:endParaRPr lang="en-GB"/>
          </a:p>
        </p:txBody>
      </p:sp>
      <p:graphicFrame>
        <p:nvGraphicFramePr>
          <p:cNvPr id="4" name="Chart 3"/>
          <p:cNvGraphicFramePr/>
          <p:nvPr>
            <p:extLst>
              <p:ext uri="{D42A27DB-BD31-4B8C-83A1-F6EECF244321}">
                <p14:modId xmlns:p14="http://schemas.microsoft.com/office/powerpoint/2010/main" val="2768991762"/>
              </p:ext>
            </p:extLst>
          </p:nvPr>
        </p:nvGraphicFramePr>
        <p:xfrm>
          <a:off x="760309" y="1729149"/>
          <a:ext cx="5344318" cy="347150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Table 1"/>
          <p:cNvGraphicFramePr>
            <a:graphicFrameLocks noGrp="1"/>
          </p:cNvGraphicFramePr>
          <p:nvPr>
            <p:extLst>
              <p:ext uri="{D42A27DB-BD31-4B8C-83A1-F6EECF244321}">
                <p14:modId xmlns:p14="http://schemas.microsoft.com/office/powerpoint/2010/main" val="1385058683"/>
              </p:ext>
            </p:extLst>
          </p:nvPr>
        </p:nvGraphicFramePr>
        <p:xfrm>
          <a:off x="6104627" y="1729148"/>
          <a:ext cx="5710688" cy="1833276"/>
        </p:xfrm>
        <a:graphic>
          <a:graphicData uri="http://schemas.openxmlformats.org/drawingml/2006/table">
            <a:tbl>
              <a:tblPr firstRow="1" bandRow="1">
                <a:tableStyleId>{9D7B26C5-4107-4FEC-AEDC-1716B250A1EF}</a:tableStyleId>
              </a:tblPr>
              <a:tblGrid>
                <a:gridCol w="1427672">
                  <a:extLst>
                    <a:ext uri="{9D8B030D-6E8A-4147-A177-3AD203B41FA5}">
                      <a16:colId xmlns:a16="http://schemas.microsoft.com/office/drawing/2014/main" val="20000"/>
                    </a:ext>
                  </a:extLst>
                </a:gridCol>
                <a:gridCol w="1427672">
                  <a:extLst>
                    <a:ext uri="{9D8B030D-6E8A-4147-A177-3AD203B41FA5}">
                      <a16:colId xmlns:a16="http://schemas.microsoft.com/office/drawing/2014/main" val="20001"/>
                    </a:ext>
                  </a:extLst>
                </a:gridCol>
                <a:gridCol w="1427672">
                  <a:extLst>
                    <a:ext uri="{9D8B030D-6E8A-4147-A177-3AD203B41FA5}">
                      <a16:colId xmlns:a16="http://schemas.microsoft.com/office/drawing/2014/main" val="20002"/>
                    </a:ext>
                  </a:extLst>
                </a:gridCol>
                <a:gridCol w="1427672">
                  <a:extLst>
                    <a:ext uri="{9D8B030D-6E8A-4147-A177-3AD203B41FA5}">
                      <a16:colId xmlns:a16="http://schemas.microsoft.com/office/drawing/2014/main" val="20003"/>
                    </a:ext>
                  </a:extLst>
                </a:gridCol>
              </a:tblGrid>
              <a:tr h="611092">
                <a:tc>
                  <a:txBody>
                    <a:bodyPr/>
                    <a:lstStyle/>
                    <a:p>
                      <a:pPr algn="ctr"/>
                      <a:endParaRPr lang="en-GB" sz="1600" b="1" dirty="0">
                        <a:solidFill>
                          <a:schemeClr val="bg1"/>
                        </a:solidFill>
                      </a:endParaRPr>
                    </a:p>
                  </a:txBody>
                  <a:tcPr/>
                </a:tc>
                <a:tc>
                  <a:txBody>
                    <a:bodyPr/>
                    <a:lstStyle/>
                    <a:p>
                      <a:pPr algn="ctr"/>
                      <a:r>
                        <a:rPr lang="en-GB" sz="1600" dirty="0"/>
                        <a:t>2016-17</a:t>
                      </a:r>
                      <a:endParaRPr lang="en-GB" sz="1600" b="1" dirty="0">
                        <a:solidFill>
                          <a:schemeClr val="bg1"/>
                        </a:solidFill>
                      </a:endParaRPr>
                    </a:p>
                  </a:txBody>
                  <a:tcPr/>
                </a:tc>
                <a:tc>
                  <a:txBody>
                    <a:bodyPr/>
                    <a:lstStyle/>
                    <a:p>
                      <a:pPr algn="ctr"/>
                      <a:r>
                        <a:rPr lang="en-GB" sz="1600" dirty="0"/>
                        <a:t>2017-18</a:t>
                      </a:r>
                      <a:endParaRPr lang="en-GB" sz="1600" b="1" dirty="0">
                        <a:solidFill>
                          <a:schemeClr val="bg1"/>
                        </a:solidFill>
                      </a:endParaRPr>
                    </a:p>
                  </a:txBody>
                  <a:tcPr/>
                </a:tc>
                <a:tc>
                  <a:txBody>
                    <a:bodyPr/>
                    <a:lstStyle/>
                    <a:p>
                      <a:pPr algn="ctr"/>
                      <a:r>
                        <a:rPr lang="en-GB" sz="1600" dirty="0"/>
                        <a:t>2018-19</a:t>
                      </a:r>
                      <a:endParaRPr lang="en-GB" sz="1600" b="1" dirty="0">
                        <a:solidFill>
                          <a:schemeClr val="bg1"/>
                        </a:solidFill>
                      </a:endParaRPr>
                    </a:p>
                  </a:txBody>
                  <a:tcPr/>
                </a:tc>
                <a:extLst>
                  <a:ext uri="{0D108BD9-81ED-4DB2-BD59-A6C34878D82A}">
                    <a16:rowId xmlns:a16="http://schemas.microsoft.com/office/drawing/2014/main" val="10000"/>
                  </a:ext>
                </a:extLst>
              </a:tr>
              <a:tr h="611092">
                <a:tc>
                  <a:txBody>
                    <a:bodyPr/>
                    <a:lstStyle/>
                    <a:p>
                      <a:pPr algn="ctr"/>
                      <a:r>
                        <a:rPr lang="en-GB" sz="1600" dirty="0"/>
                        <a:t>BME</a:t>
                      </a:r>
                      <a:endParaRPr lang="en-GB" sz="1600" b="1" dirty="0">
                        <a:solidFill>
                          <a:schemeClr val="bg1"/>
                        </a:solidFill>
                      </a:endParaRPr>
                    </a:p>
                  </a:txBody>
                  <a:tcPr/>
                </a:tc>
                <a:tc>
                  <a:txBody>
                    <a:bodyPr/>
                    <a:lstStyle/>
                    <a:p>
                      <a:pPr algn="ctr"/>
                      <a:r>
                        <a:rPr lang="en-GB" sz="1600" dirty="0"/>
                        <a:t>31</a:t>
                      </a:r>
                    </a:p>
                  </a:txBody>
                  <a:tcPr/>
                </a:tc>
                <a:tc>
                  <a:txBody>
                    <a:bodyPr/>
                    <a:lstStyle/>
                    <a:p>
                      <a:pPr algn="ctr"/>
                      <a:r>
                        <a:rPr lang="en-GB" sz="1600" dirty="0"/>
                        <a:t>32</a:t>
                      </a:r>
                    </a:p>
                  </a:txBody>
                  <a:tcPr/>
                </a:tc>
                <a:tc>
                  <a:txBody>
                    <a:bodyPr/>
                    <a:lstStyle/>
                    <a:p>
                      <a:pPr algn="ctr"/>
                      <a:r>
                        <a:rPr lang="en-GB" sz="1600" dirty="0"/>
                        <a:t>30</a:t>
                      </a:r>
                    </a:p>
                  </a:txBody>
                  <a:tcPr/>
                </a:tc>
                <a:extLst>
                  <a:ext uri="{0D108BD9-81ED-4DB2-BD59-A6C34878D82A}">
                    <a16:rowId xmlns:a16="http://schemas.microsoft.com/office/drawing/2014/main" val="10001"/>
                  </a:ext>
                </a:extLst>
              </a:tr>
              <a:tr h="611092">
                <a:tc>
                  <a:txBody>
                    <a:bodyPr/>
                    <a:lstStyle/>
                    <a:p>
                      <a:pPr algn="ctr"/>
                      <a:r>
                        <a:rPr lang="en-GB" sz="1600" dirty="0"/>
                        <a:t>White</a:t>
                      </a:r>
                      <a:endParaRPr lang="en-GB" sz="1600" b="1" dirty="0">
                        <a:solidFill>
                          <a:schemeClr val="bg1"/>
                        </a:solidFill>
                      </a:endParaRPr>
                    </a:p>
                  </a:txBody>
                  <a:tcPr/>
                </a:tc>
                <a:tc>
                  <a:txBody>
                    <a:bodyPr/>
                    <a:lstStyle/>
                    <a:p>
                      <a:pPr algn="ctr"/>
                      <a:r>
                        <a:rPr lang="en-GB" sz="1600" dirty="0"/>
                        <a:t>37</a:t>
                      </a:r>
                    </a:p>
                  </a:txBody>
                  <a:tcPr/>
                </a:tc>
                <a:tc>
                  <a:txBody>
                    <a:bodyPr/>
                    <a:lstStyle/>
                    <a:p>
                      <a:pPr algn="ctr"/>
                      <a:r>
                        <a:rPr lang="en-GB" sz="1600" dirty="0"/>
                        <a:t>38</a:t>
                      </a:r>
                    </a:p>
                  </a:txBody>
                  <a:tcPr/>
                </a:tc>
                <a:tc>
                  <a:txBody>
                    <a:bodyPr/>
                    <a:lstStyle/>
                    <a:p>
                      <a:pPr algn="ctr"/>
                      <a:r>
                        <a:rPr lang="en-GB" sz="1600" dirty="0"/>
                        <a:t>40</a:t>
                      </a:r>
                    </a:p>
                  </a:txBody>
                  <a:tcPr/>
                </a:tc>
                <a:extLst>
                  <a:ext uri="{0D108BD9-81ED-4DB2-BD59-A6C34878D82A}">
                    <a16:rowId xmlns:a16="http://schemas.microsoft.com/office/drawing/2014/main" val="10002"/>
                  </a:ext>
                </a:extLst>
              </a:tr>
            </a:tbl>
          </a:graphicData>
        </a:graphic>
      </p:graphicFrame>
      <p:sp>
        <p:nvSpPr>
          <p:cNvPr id="10" name="Connecting Steps (B2) Average Literacy Progress"/>
          <p:cNvSpPr/>
          <p:nvPr/>
        </p:nvSpPr>
        <p:spPr>
          <a:xfrm>
            <a:off x="1647104" y="1411112"/>
            <a:ext cx="3173946" cy="31803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r>
              <a:rPr lang="en-GB" sz="1400" dirty="0"/>
              <a:t>Share of pupils by BME background</a:t>
            </a:r>
            <a:endParaRPr sz="1400" dirty="0"/>
          </a:p>
        </p:txBody>
      </p:sp>
      <p:sp>
        <p:nvSpPr>
          <p:cNvPr id="11" name="Connecting Steps (B2) Average Literacy Progress"/>
          <p:cNvSpPr/>
          <p:nvPr/>
        </p:nvSpPr>
        <p:spPr>
          <a:xfrm>
            <a:off x="7665872" y="4305220"/>
            <a:ext cx="3969035" cy="53347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b="1">
                <a:latin typeface="Avenir Next"/>
                <a:ea typeface="Avenir Next"/>
                <a:cs typeface="Avenir Next"/>
                <a:sym typeface="Avenir Next"/>
              </a:defRPr>
            </a:lvl1pPr>
          </a:lstStyle>
          <a:p>
            <a:pPr algn="ctr">
              <a:spcBef>
                <a:spcPts val="0"/>
              </a:spcBef>
            </a:pPr>
            <a:r>
              <a:rPr lang="en-GB" sz="1400" dirty="0"/>
              <a:t>Distribution of pupils from BME backgrounds</a:t>
            </a:r>
          </a:p>
          <a:p>
            <a:pPr algn="ctr">
              <a:spcBef>
                <a:spcPts val="0"/>
              </a:spcBef>
            </a:pPr>
            <a:r>
              <a:rPr lang="en-GB" sz="1400" dirty="0"/>
              <a:t>2018-19</a:t>
            </a:r>
            <a:endParaRPr sz="1400" dirty="0"/>
          </a:p>
        </p:txBody>
      </p:sp>
      <p:sp>
        <p:nvSpPr>
          <p:cNvPr id="12" name="Numbers of students in receipt of free school meals is double the national average. Most students have a travel time of over 30 minutes and as a consequence of this there are interventions in place to ensure students are ready for learning. For example, on arrival there are structured gym sessions for sensory regulation. Free school meals (FSM) numbers are more than twice the national average and out of county placements have decreased significantly due to demand from within the Vale of Glamorgan and the limited space within the school as well as number of other contributing factors."/>
          <p:cNvSpPr/>
          <p:nvPr/>
        </p:nvSpPr>
        <p:spPr>
          <a:xfrm>
            <a:off x="413069" y="8583671"/>
            <a:ext cx="12146526" cy="84125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spcBef>
                <a:spcPts val="2800"/>
              </a:spcBef>
              <a:defRPr sz="1600"/>
            </a:pPr>
            <a:r>
              <a:rPr lang="en-GB" sz="1600" b="1" dirty="0">
                <a:solidFill>
                  <a:srgbClr val="8ABE5E">
                    <a:hueOff val="1971429"/>
                    <a:satOff val="-6114"/>
                    <a:lumOff val="-25490"/>
                  </a:srgbClr>
                </a:solidFill>
                <a:latin typeface="Avenir Next"/>
                <a:ea typeface="Avenir Next"/>
                <a:cs typeface="Avenir Next"/>
                <a:sym typeface="Avenir Next"/>
              </a:rPr>
              <a:t>The percentage of learners from BME background is considerably greater than the county average. At 42%</a:t>
            </a:r>
            <a:r>
              <a:rPr lang="en-GB" sz="1600" dirty="0"/>
              <a:t> </a:t>
            </a:r>
            <a:r>
              <a:rPr lang="en-GB" sz="1600" strike="sngStrike" dirty="0"/>
              <a:t>We celebrate the cultural diversity in our school through displays, curricular content and whole school engagement in festivals. The number of learners from BME is </a:t>
            </a:r>
            <a:r>
              <a:rPr lang="en-GB" sz="1600" strike="sngStrike" dirty="0" err="1"/>
              <a:t>is</a:t>
            </a:r>
            <a:r>
              <a:rPr lang="en-GB" sz="1600" strike="sngStrike" dirty="0"/>
              <a:t> increasing year on year.</a:t>
            </a:r>
          </a:p>
        </p:txBody>
      </p:sp>
      <p:graphicFrame>
        <p:nvGraphicFramePr>
          <p:cNvPr id="5" name="Chart 4"/>
          <p:cNvGraphicFramePr/>
          <p:nvPr>
            <p:extLst>
              <p:ext uri="{D42A27DB-BD31-4B8C-83A1-F6EECF244321}">
                <p14:modId xmlns:p14="http://schemas.microsoft.com/office/powerpoint/2010/main" val="2273868471"/>
              </p:ext>
            </p:extLst>
          </p:nvPr>
        </p:nvGraphicFramePr>
        <p:xfrm>
          <a:off x="6916733" y="4838699"/>
          <a:ext cx="5108289" cy="350592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2683986304"/>
              </p:ext>
            </p:extLst>
          </p:nvPr>
        </p:nvGraphicFramePr>
        <p:xfrm>
          <a:off x="1337126" y="5601557"/>
          <a:ext cx="5415737" cy="2777707"/>
        </p:xfrm>
        <a:graphic>
          <a:graphicData uri="http://schemas.openxmlformats.org/drawingml/2006/table">
            <a:tbl>
              <a:tblPr firstRow="1" bandRow="1">
                <a:tableStyleId>{9D7B26C5-4107-4FEC-AEDC-1716B250A1EF}</a:tableStyleId>
              </a:tblPr>
              <a:tblGrid>
                <a:gridCol w="2380598">
                  <a:extLst>
                    <a:ext uri="{9D8B030D-6E8A-4147-A177-3AD203B41FA5}">
                      <a16:colId xmlns:a16="http://schemas.microsoft.com/office/drawing/2014/main" val="20000"/>
                    </a:ext>
                  </a:extLst>
                </a:gridCol>
                <a:gridCol w="536977">
                  <a:extLst>
                    <a:ext uri="{9D8B030D-6E8A-4147-A177-3AD203B41FA5}">
                      <a16:colId xmlns:a16="http://schemas.microsoft.com/office/drawing/2014/main" val="20001"/>
                    </a:ext>
                  </a:extLst>
                </a:gridCol>
                <a:gridCol w="1951015">
                  <a:extLst>
                    <a:ext uri="{9D8B030D-6E8A-4147-A177-3AD203B41FA5}">
                      <a16:colId xmlns:a16="http://schemas.microsoft.com/office/drawing/2014/main" val="20002"/>
                    </a:ext>
                  </a:extLst>
                </a:gridCol>
                <a:gridCol w="547147">
                  <a:extLst>
                    <a:ext uri="{9D8B030D-6E8A-4147-A177-3AD203B41FA5}">
                      <a16:colId xmlns:a16="http://schemas.microsoft.com/office/drawing/2014/main" val="20003"/>
                    </a:ext>
                  </a:extLst>
                </a:gridCol>
              </a:tblGrid>
              <a:tr h="310552">
                <a:tc>
                  <a:txBody>
                    <a:bodyPr/>
                    <a:lstStyle/>
                    <a:p>
                      <a:pPr algn="ctr" fontAlgn="b"/>
                      <a:r>
                        <a:rPr lang="en-GB" sz="1200" b="0" i="0" u="none" strike="noStrike" dirty="0">
                          <a:solidFill>
                            <a:srgbClr val="000000"/>
                          </a:solidFill>
                          <a:effectLst/>
                          <a:latin typeface="+mj-lt"/>
                        </a:rPr>
                        <a:t>Bangladeshi </a:t>
                      </a:r>
                    </a:p>
                  </a:txBody>
                  <a:tcPr marL="9525" marR="9525" marT="9525" marB="0" anchor="b"/>
                </a:tc>
                <a:tc>
                  <a:txBody>
                    <a:bodyPr/>
                    <a:lstStyle/>
                    <a:p>
                      <a:pPr algn="ctr" fontAlgn="b"/>
                      <a:r>
                        <a:rPr lang="en-GB" sz="1200" b="0" i="0" u="none" strike="noStrike" dirty="0">
                          <a:solidFill>
                            <a:srgbClr val="000000"/>
                          </a:solidFill>
                          <a:effectLst/>
                          <a:latin typeface="+mj-lt"/>
                        </a:rPr>
                        <a:t>6</a:t>
                      </a:r>
                    </a:p>
                  </a:txBody>
                  <a:tcPr marL="9525" marR="9525" marT="9525" marB="0" anchor="b"/>
                </a:tc>
                <a:tc>
                  <a:txBody>
                    <a:bodyPr/>
                    <a:lstStyle/>
                    <a:p>
                      <a:pPr algn="ctr" fontAlgn="b"/>
                      <a:r>
                        <a:rPr lang="en-GB" sz="1200" b="0" i="0" u="none" strike="noStrike" dirty="0">
                          <a:solidFill>
                            <a:srgbClr val="000000"/>
                          </a:solidFill>
                          <a:effectLst/>
                          <a:latin typeface="+mj-lt"/>
                        </a:rPr>
                        <a:t>Czech</a:t>
                      </a:r>
                    </a:p>
                  </a:txBody>
                  <a:tcPr marL="9525" marR="9525" marT="9525" marB="0" anchor="b"/>
                </a:tc>
                <a:tc>
                  <a:txBody>
                    <a:bodyPr/>
                    <a:lstStyle/>
                    <a:p>
                      <a:pPr algn="ctr" fontAlgn="b"/>
                      <a:r>
                        <a:rPr lang="en-GB" sz="1200" b="0" i="0" u="none" strike="noStrike" dirty="0">
                          <a:solidFill>
                            <a:srgbClr val="000000"/>
                          </a:solidFill>
                          <a:effectLst/>
                          <a:latin typeface="+mj-lt"/>
                        </a:rPr>
                        <a:t>1</a:t>
                      </a:r>
                    </a:p>
                  </a:txBody>
                  <a:tcPr marL="9525" marR="9525" marT="9525" marB="0" anchor="b"/>
                </a:tc>
                <a:extLst>
                  <a:ext uri="{0D108BD9-81ED-4DB2-BD59-A6C34878D82A}">
                    <a16:rowId xmlns:a16="http://schemas.microsoft.com/office/drawing/2014/main" val="10000"/>
                  </a:ext>
                </a:extLst>
              </a:tr>
              <a:tr h="293298">
                <a:tc>
                  <a:txBody>
                    <a:bodyPr/>
                    <a:lstStyle/>
                    <a:p>
                      <a:pPr algn="ctr" fontAlgn="b"/>
                      <a:r>
                        <a:rPr lang="en-GB" sz="1200" b="0" i="0" u="none" strike="noStrike" dirty="0">
                          <a:solidFill>
                            <a:srgbClr val="000000"/>
                          </a:solidFill>
                          <a:effectLst/>
                          <a:latin typeface="+mj-lt"/>
                        </a:rPr>
                        <a:t>Arab</a:t>
                      </a:r>
                    </a:p>
                  </a:txBody>
                  <a:tcPr marL="9525" marR="9525" marT="9525" marB="0" anchor="b"/>
                </a:tc>
                <a:tc>
                  <a:txBody>
                    <a:bodyPr/>
                    <a:lstStyle/>
                    <a:p>
                      <a:pPr algn="ctr" fontAlgn="b"/>
                      <a:r>
                        <a:rPr lang="en-GB" sz="1200" b="0" i="0" u="none" strike="noStrike" dirty="0">
                          <a:solidFill>
                            <a:srgbClr val="000000"/>
                          </a:solidFill>
                          <a:effectLst/>
                          <a:latin typeface="+mj-lt"/>
                        </a:rPr>
                        <a:t>1</a:t>
                      </a:r>
                    </a:p>
                  </a:txBody>
                  <a:tcPr marL="9525" marR="9525" marT="9525" marB="0" anchor="b"/>
                </a:tc>
                <a:tc>
                  <a:txBody>
                    <a:bodyPr/>
                    <a:lstStyle/>
                    <a:p>
                      <a:pPr algn="ctr" fontAlgn="b"/>
                      <a:r>
                        <a:rPr lang="en-GB" sz="1200" b="0" i="0" u="none" strike="noStrike" dirty="0">
                          <a:solidFill>
                            <a:srgbClr val="000000"/>
                          </a:solidFill>
                          <a:effectLst/>
                          <a:latin typeface="+mj-lt"/>
                        </a:rPr>
                        <a:t>Traveller (Irish)</a:t>
                      </a:r>
                    </a:p>
                  </a:txBody>
                  <a:tcPr marL="9525" marR="9525" marT="9525" marB="0" anchor="b"/>
                </a:tc>
                <a:tc>
                  <a:txBody>
                    <a:bodyPr/>
                    <a:lstStyle/>
                    <a:p>
                      <a:pPr algn="ctr" fontAlgn="b"/>
                      <a:r>
                        <a:rPr lang="en-GB" sz="1200" b="0" i="0" u="none" strike="noStrike" dirty="0">
                          <a:solidFill>
                            <a:srgbClr val="000000"/>
                          </a:solidFill>
                          <a:effectLst/>
                          <a:latin typeface="+mj-lt"/>
                        </a:rPr>
                        <a:t>3</a:t>
                      </a:r>
                    </a:p>
                  </a:txBody>
                  <a:tcPr marL="9525" marR="9525" marT="9525" marB="0" anchor="b"/>
                </a:tc>
                <a:extLst>
                  <a:ext uri="{0D108BD9-81ED-4DB2-BD59-A6C34878D82A}">
                    <a16:rowId xmlns:a16="http://schemas.microsoft.com/office/drawing/2014/main" val="10001"/>
                  </a:ext>
                </a:extLst>
              </a:tr>
              <a:tr h="310551">
                <a:tc>
                  <a:txBody>
                    <a:bodyPr/>
                    <a:lstStyle/>
                    <a:p>
                      <a:pPr algn="ctr" fontAlgn="b"/>
                      <a:r>
                        <a:rPr lang="en-GB" sz="1200" b="0" i="0" u="none" strike="noStrike" dirty="0">
                          <a:solidFill>
                            <a:srgbClr val="000000"/>
                          </a:solidFill>
                          <a:effectLst/>
                          <a:latin typeface="+mj-lt"/>
                        </a:rPr>
                        <a:t>Pakistani</a:t>
                      </a:r>
                    </a:p>
                  </a:txBody>
                  <a:tcPr marL="9525" marR="9525" marT="9525" marB="0" anchor="b"/>
                </a:tc>
                <a:tc>
                  <a:txBody>
                    <a:bodyPr/>
                    <a:lstStyle/>
                    <a:p>
                      <a:pPr algn="ctr" fontAlgn="b"/>
                      <a:r>
                        <a:rPr lang="en-GB" sz="1200" b="0" i="0" u="none" strike="noStrike" dirty="0">
                          <a:solidFill>
                            <a:srgbClr val="000000"/>
                          </a:solidFill>
                          <a:effectLst/>
                          <a:latin typeface="+mj-lt"/>
                        </a:rPr>
                        <a:t>1</a:t>
                      </a:r>
                    </a:p>
                  </a:txBody>
                  <a:tcPr marL="9525" marR="9525" marT="9525" marB="0" anchor="b"/>
                </a:tc>
                <a:tc>
                  <a:txBody>
                    <a:bodyPr/>
                    <a:lstStyle/>
                    <a:p>
                      <a:pPr algn="ctr" fontAlgn="b"/>
                      <a:r>
                        <a:rPr lang="en-GB" sz="1200" b="0" i="0" u="none" strike="noStrike" dirty="0">
                          <a:solidFill>
                            <a:srgbClr val="000000"/>
                          </a:solidFill>
                          <a:effectLst/>
                          <a:latin typeface="+mj-lt"/>
                        </a:rPr>
                        <a:t>Yemeni</a:t>
                      </a:r>
                    </a:p>
                  </a:txBody>
                  <a:tcPr marL="9525" marR="9525" marT="9525" marB="0" anchor="b"/>
                </a:tc>
                <a:tc>
                  <a:txBody>
                    <a:bodyPr/>
                    <a:lstStyle/>
                    <a:p>
                      <a:pPr algn="ctr" fontAlgn="b"/>
                      <a:r>
                        <a:rPr lang="en-GB" sz="1200" b="0" i="0" u="none" strike="noStrike" dirty="0">
                          <a:solidFill>
                            <a:srgbClr val="000000"/>
                          </a:solidFill>
                          <a:effectLst/>
                          <a:latin typeface="+mj-lt"/>
                        </a:rPr>
                        <a:t>1</a:t>
                      </a:r>
                    </a:p>
                  </a:txBody>
                  <a:tcPr marL="9525" marR="9525" marT="9525" marB="0" anchor="b"/>
                </a:tc>
                <a:extLst>
                  <a:ext uri="{0D108BD9-81ED-4DB2-BD59-A6C34878D82A}">
                    <a16:rowId xmlns:a16="http://schemas.microsoft.com/office/drawing/2014/main" val="10002"/>
                  </a:ext>
                </a:extLst>
              </a:tr>
              <a:tr h="310551">
                <a:tc>
                  <a:txBody>
                    <a:bodyPr/>
                    <a:lstStyle/>
                    <a:p>
                      <a:pPr algn="ctr" fontAlgn="b"/>
                      <a:r>
                        <a:rPr lang="en-GB" sz="1200" b="0" i="0" u="none" strike="noStrike" dirty="0">
                          <a:solidFill>
                            <a:srgbClr val="000000"/>
                          </a:solidFill>
                          <a:effectLst/>
                          <a:latin typeface="+mj-lt"/>
                        </a:rPr>
                        <a:t>Indian</a:t>
                      </a:r>
                    </a:p>
                  </a:txBody>
                  <a:tcPr marL="9525" marR="9525" marT="9525" marB="0" anchor="b"/>
                </a:tc>
                <a:tc>
                  <a:txBody>
                    <a:bodyPr/>
                    <a:lstStyle/>
                    <a:p>
                      <a:pPr algn="ctr" fontAlgn="b"/>
                      <a:r>
                        <a:rPr lang="en-GB" sz="1200" b="0" i="0" u="none" strike="noStrike" dirty="0">
                          <a:solidFill>
                            <a:srgbClr val="000000"/>
                          </a:solidFill>
                          <a:effectLst/>
                          <a:latin typeface="+mj-lt"/>
                        </a:rPr>
                        <a:t>2</a:t>
                      </a:r>
                    </a:p>
                  </a:txBody>
                  <a:tcPr marL="9525" marR="9525" marT="9525" marB="0" anchor="b"/>
                </a:tc>
                <a:tc>
                  <a:txBody>
                    <a:bodyPr/>
                    <a:lstStyle/>
                    <a:p>
                      <a:pPr algn="ctr" fontAlgn="b"/>
                      <a:r>
                        <a:rPr lang="en-GB" sz="1200" b="0" i="0" u="none" strike="noStrike" dirty="0">
                          <a:solidFill>
                            <a:srgbClr val="000000"/>
                          </a:solidFill>
                          <a:effectLst/>
                          <a:latin typeface="+mj-lt"/>
                        </a:rPr>
                        <a:t>Italian</a:t>
                      </a:r>
                    </a:p>
                  </a:txBody>
                  <a:tcPr marL="9525" marR="9525" marT="9525" marB="0" anchor="b"/>
                </a:tc>
                <a:tc>
                  <a:txBody>
                    <a:bodyPr/>
                    <a:lstStyle/>
                    <a:p>
                      <a:pPr algn="ctr" fontAlgn="b"/>
                      <a:r>
                        <a:rPr lang="en-GB" sz="1200" b="0" i="0" u="none" strike="noStrike" dirty="0">
                          <a:solidFill>
                            <a:srgbClr val="000000"/>
                          </a:solidFill>
                          <a:effectLst/>
                          <a:latin typeface="+mj-lt"/>
                        </a:rPr>
                        <a:t>1</a:t>
                      </a:r>
                    </a:p>
                  </a:txBody>
                  <a:tcPr marL="9525" marR="9525" marT="9525" marB="0" anchor="b"/>
                </a:tc>
                <a:extLst>
                  <a:ext uri="{0D108BD9-81ED-4DB2-BD59-A6C34878D82A}">
                    <a16:rowId xmlns:a16="http://schemas.microsoft.com/office/drawing/2014/main" val="10003"/>
                  </a:ext>
                </a:extLst>
              </a:tr>
              <a:tr h="310551">
                <a:tc>
                  <a:txBody>
                    <a:bodyPr/>
                    <a:lstStyle/>
                    <a:p>
                      <a:pPr algn="ctr" fontAlgn="b">
                        <a:lnSpc>
                          <a:spcPct val="100000"/>
                        </a:lnSpc>
                      </a:pPr>
                      <a:r>
                        <a:rPr lang="en-GB" sz="1200" b="0" i="0" u="none" strike="noStrike" dirty="0">
                          <a:solidFill>
                            <a:srgbClr val="000000"/>
                          </a:solidFill>
                          <a:effectLst/>
                          <a:latin typeface="+mj-lt"/>
                        </a:rPr>
                        <a:t>Chinese</a:t>
                      </a:r>
                    </a:p>
                  </a:txBody>
                  <a:tcPr marL="9525" marR="9525" marT="9525" marB="0" anchor="b"/>
                </a:tc>
                <a:tc>
                  <a:txBody>
                    <a:bodyPr/>
                    <a:lstStyle/>
                    <a:p>
                      <a:pPr algn="ctr" fontAlgn="b">
                        <a:lnSpc>
                          <a:spcPct val="100000"/>
                        </a:lnSpc>
                      </a:pPr>
                      <a:r>
                        <a:rPr lang="en-GB" sz="1200" b="0" i="0" u="none" strike="noStrike" dirty="0">
                          <a:solidFill>
                            <a:srgbClr val="000000"/>
                          </a:solidFill>
                          <a:effectLst/>
                          <a:latin typeface="+mj-lt"/>
                        </a:rPr>
                        <a:t>2</a:t>
                      </a:r>
                    </a:p>
                  </a:txBody>
                  <a:tcPr marL="9525" marR="9525" marT="9525" marB="0" anchor="b"/>
                </a:tc>
                <a:tc>
                  <a:txBody>
                    <a:bodyPr/>
                    <a:lstStyle/>
                    <a:p>
                      <a:pPr algn="ctr" fontAlgn="b">
                        <a:lnSpc>
                          <a:spcPct val="100000"/>
                        </a:lnSpc>
                      </a:pPr>
                      <a:r>
                        <a:rPr lang="en-GB" sz="1200" b="0" i="0" u="none" strike="noStrike" dirty="0">
                          <a:solidFill>
                            <a:srgbClr val="000000"/>
                          </a:solidFill>
                          <a:effectLst/>
                          <a:latin typeface="+mj-lt"/>
                        </a:rPr>
                        <a:t>Iranian</a:t>
                      </a:r>
                    </a:p>
                  </a:txBody>
                  <a:tcPr marL="9525" marR="9525" marT="9525" marB="0" anchor="b"/>
                </a:tc>
                <a:tc>
                  <a:txBody>
                    <a:bodyPr/>
                    <a:lstStyle/>
                    <a:p>
                      <a:pPr algn="ctr" fontAlgn="b"/>
                      <a:r>
                        <a:rPr lang="en-GB" sz="1200" b="0" i="0" u="none" strike="noStrike" dirty="0">
                          <a:solidFill>
                            <a:srgbClr val="000000"/>
                          </a:solidFill>
                          <a:effectLst/>
                          <a:latin typeface="+mj-lt"/>
                        </a:rPr>
                        <a:t>1</a:t>
                      </a:r>
                    </a:p>
                  </a:txBody>
                  <a:tcPr marL="9525" marR="9525" marT="9525" marB="0" anchor="b"/>
                </a:tc>
                <a:extLst>
                  <a:ext uri="{0D108BD9-81ED-4DB2-BD59-A6C34878D82A}">
                    <a16:rowId xmlns:a16="http://schemas.microsoft.com/office/drawing/2014/main" val="10004"/>
                  </a:ext>
                </a:extLst>
              </a:tr>
              <a:tr h="310551">
                <a:tc>
                  <a:txBody>
                    <a:bodyPr/>
                    <a:lstStyle/>
                    <a:p>
                      <a:pPr algn="ctr" fontAlgn="b">
                        <a:lnSpc>
                          <a:spcPct val="100000"/>
                        </a:lnSpc>
                      </a:pPr>
                      <a:r>
                        <a:rPr lang="en-GB" sz="1200" b="0" i="0" u="none" strike="noStrike" dirty="0">
                          <a:solidFill>
                            <a:srgbClr val="000000"/>
                          </a:solidFill>
                          <a:effectLst/>
                          <a:latin typeface="+mj-lt"/>
                        </a:rPr>
                        <a:t>Sudanese</a:t>
                      </a:r>
                      <a:r>
                        <a:rPr lang="en-GB" sz="1200" b="0" i="0" u="none" strike="noStrike" baseline="0" dirty="0">
                          <a:solidFill>
                            <a:srgbClr val="000000"/>
                          </a:solidFill>
                          <a:effectLst/>
                          <a:latin typeface="+mj-lt"/>
                        </a:rPr>
                        <a:t> </a:t>
                      </a:r>
                      <a:endParaRPr lang="en-GB" sz="1200" b="0" i="0" u="none" strike="noStrike" dirty="0">
                        <a:solidFill>
                          <a:srgbClr val="000000"/>
                        </a:solidFill>
                        <a:effectLst/>
                        <a:latin typeface="+mj-lt"/>
                      </a:endParaRPr>
                    </a:p>
                  </a:txBody>
                  <a:tcPr marL="9525" marR="9525" marT="9525" marB="0" anchor="b"/>
                </a:tc>
                <a:tc>
                  <a:txBody>
                    <a:bodyPr/>
                    <a:lstStyle/>
                    <a:p>
                      <a:pPr algn="ctr" fontAlgn="b">
                        <a:lnSpc>
                          <a:spcPct val="100000"/>
                        </a:lnSpc>
                      </a:pPr>
                      <a:r>
                        <a:rPr lang="en-GB" sz="1200" b="0" i="0" u="none" strike="noStrike" dirty="0">
                          <a:solidFill>
                            <a:srgbClr val="000000"/>
                          </a:solidFill>
                          <a:effectLst/>
                          <a:latin typeface="+mj-lt"/>
                        </a:rPr>
                        <a:t>1</a:t>
                      </a:r>
                    </a:p>
                  </a:txBody>
                  <a:tcPr marL="9525" marR="9525" marT="9525" marB="0" anchor="b"/>
                </a:tc>
                <a:tc>
                  <a:txBody>
                    <a:bodyPr/>
                    <a:lstStyle/>
                    <a:p>
                      <a:pPr algn="ctr">
                        <a:lnSpc>
                          <a:spcPct val="100000"/>
                        </a:lnSpc>
                      </a:pPr>
                      <a:r>
                        <a:rPr lang="en-GB" sz="1200" dirty="0">
                          <a:solidFill>
                            <a:schemeClr val="bg1"/>
                          </a:solidFill>
                          <a:latin typeface="+mj-lt"/>
                        </a:rPr>
                        <a:t>Nigerian</a:t>
                      </a:r>
                    </a:p>
                  </a:txBody>
                  <a:tcPr/>
                </a:tc>
                <a:tc>
                  <a:txBody>
                    <a:bodyPr/>
                    <a:lstStyle/>
                    <a:p>
                      <a:pPr algn="ctr"/>
                      <a:r>
                        <a:rPr lang="en-GB" sz="1200" dirty="0">
                          <a:solidFill>
                            <a:schemeClr val="bg1"/>
                          </a:solidFill>
                          <a:latin typeface="+mj-lt"/>
                        </a:rPr>
                        <a:t>2</a:t>
                      </a:r>
                    </a:p>
                  </a:txBody>
                  <a:tcPr/>
                </a:tc>
                <a:extLst>
                  <a:ext uri="{0D108BD9-81ED-4DB2-BD59-A6C34878D82A}">
                    <a16:rowId xmlns:a16="http://schemas.microsoft.com/office/drawing/2014/main" val="10005"/>
                  </a:ext>
                </a:extLst>
              </a:tr>
              <a:tr h="310551">
                <a:tc>
                  <a:txBody>
                    <a:bodyPr/>
                    <a:lstStyle/>
                    <a:p>
                      <a:pPr algn="ctr" fontAlgn="b">
                        <a:lnSpc>
                          <a:spcPct val="100000"/>
                        </a:lnSpc>
                      </a:pPr>
                      <a:r>
                        <a:rPr lang="en-GB" sz="1200" b="0" i="0" u="none" strike="noStrike" dirty="0">
                          <a:solidFill>
                            <a:srgbClr val="000000"/>
                          </a:solidFill>
                          <a:effectLst/>
                          <a:latin typeface="+mj-lt"/>
                        </a:rPr>
                        <a:t>Somali</a:t>
                      </a:r>
                    </a:p>
                  </a:txBody>
                  <a:tcPr marL="9525" marR="9525" marT="9525" marB="0" anchor="b"/>
                </a:tc>
                <a:tc>
                  <a:txBody>
                    <a:bodyPr/>
                    <a:lstStyle/>
                    <a:p>
                      <a:pPr algn="ctr" fontAlgn="b">
                        <a:lnSpc>
                          <a:spcPct val="100000"/>
                        </a:lnSpc>
                      </a:pPr>
                      <a:r>
                        <a:rPr lang="en-GB" sz="1200" b="0" i="0" u="none" strike="noStrike" dirty="0">
                          <a:solidFill>
                            <a:srgbClr val="000000"/>
                          </a:solidFill>
                          <a:effectLst/>
                          <a:latin typeface="+mj-lt"/>
                        </a:rPr>
                        <a:t>1</a:t>
                      </a:r>
                    </a:p>
                  </a:txBody>
                  <a:tcPr marL="9525" marR="9525" marT="9525" marB="0" anchor="b"/>
                </a:tc>
                <a:tc>
                  <a:txBody>
                    <a:bodyPr/>
                    <a:lstStyle/>
                    <a:p>
                      <a:pPr algn="ctr">
                        <a:lnSpc>
                          <a:spcPct val="100000"/>
                        </a:lnSpc>
                      </a:pPr>
                      <a:r>
                        <a:rPr lang="en-GB" sz="1200" dirty="0">
                          <a:solidFill>
                            <a:schemeClr val="bg1"/>
                          </a:solidFill>
                          <a:latin typeface="+mj-lt"/>
                        </a:rPr>
                        <a:t>Sierra Leonean</a:t>
                      </a:r>
                    </a:p>
                  </a:txBody>
                  <a:tcPr/>
                </a:tc>
                <a:tc>
                  <a:txBody>
                    <a:bodyPr/>
                    <a:lstStyle/>
                    <a:p>
                      <a:pPr algn="ctr"/>
                      <a:r>
                        <a:rPr lang="en-GB" sz="1200" dirty="0">
                          <a:solidFill>
                            <a:schemeClr val="bg1"/>
                          </a:solidFill>
                          <a:latin typeface="+mj-lt"/>
                        </a:rPr>
                        <a:t>2</a:t>
                      </a:r>
                    </a:p>
                  </a:txBody>
                  <a:tcPr/>
                </a:tc>
                <a:extLst>
                  <a:ext uri="{0D108BD9-81ED-4DB2-BD59-A6C34878D82A}">
                    <a16:rowId xmlns:a16="http://schemas.microsoft.com/office/drawing/2014/main" val="10006"/>
                  </a:ext>
                </a:extLst>
              </a:tr>
              <a:tr h="310551">
                <a:tc>
                  <a:txBody>
                    <a:bodyPr/>
                    <a:lstStyle/>
                    <a:p>
                      <a:pPr algn="ctr" fontAlgn="b">
                        <a:lnSpc>
                          <a:spcPct val="100000"/>
                        </a:lnSpc>
                      </a:pPr>
                      <a:r>
                        <a:rPr lang="en-GB" sz="1200" b="0" i="0" u="none" strike="noStrike" dirty="0">
                          <a:solidFill>
                            <a:srgbClr val="000000"/>
                          </a:solidFill>
                          <a:effectLst/>
                          <a:latin typeface="+mj-lt"/>
                        </a:rPr>
                        <a:t>Albanian</a:t>
                      </a:r>
                    </a:p>
                  </a:txBody>
                  <a:tcPr marL="9525" marR="9525" marT="9525" marB="0" anchor="b"/>
                </a:tc>
                <a:tc>
                  <a:txBody>
                    <a:bodyPr/>
                    <a:lstStyle/>
                    <a:p>
                      <a:pPr algn="ctr" fontAlgn="b">
                        <a:lnSpc>
                          <a:spcPct val="100000"/>
                        </a:lnSpc>
                      </a:pPr>
                      <a:r>
                        <a:rPr lang="en-GB" sz="1200" b="0" i="0" u="none" strike="noStrike" dirty="0">
                          <a:solidFill>
                            <a:srgbClr val="000000"/>
                          </a:solidFill>
                          <a:effectLst/>
                          <a:latin typeface="+mj-lt"/>
                        </a:rPr>
                        <a:t>1</a:t>
                      </a:r>
                    </a:p>
                  </a:txBody>
                  <a:tcPr marL="9525" marR="9525" marT="9525" marB="0" anchor="b"/>
                </a:tc>
                <a:tc>
                  <a:txBody>
                    <a:bodyPr/>
                    <a:lstStyle/>
                    <a:p>
                      <a:pPr algn="ctr">
                        <a:lnSpc>
                          <a:spcPct val="100000"/>
                        </a:lnSpc>
                      </a:pPr>
                      <a:r>
                        <a:rPr lang="en-GB" sz="1200" dirty="0">
                          <a:solidFill>
                            <a:schemeClr val="bg1"/>
                          </a:solidFill>
                          <a:latin typeface="+mj-lt"/>
                        </a:rPr>
                        <a:t>Polish</a:t>
                      </a:r>
                    </a:p>
                  </a:txBody>
                  <a:tcPr/>
                </a:tc>
                <a:tc>
                  <a:txBody>
                    <a:bodyPr/>
                    <a:lstStyle/>
                    <a:p>
                      <a:pPr algn="ctr"/>
                      <a:r>
                        <a:rPr lang="en-GB" sz="1200" dirty="0">
                          <a:solidFill>
                            <a:schemeClr val="bg1"/>
                          </a:solidFill>
                          <a:latin typeface="+mj-lt"/>
                        </a:rPr>
                        <a:t>2</a:t>
                      </a:r>
                    </a:p>
                  </a:txBody>
                  <a:tcPr/>
                </a:tc>
                <a:extLst>
                  <a:ext uri="{0D108BD9-81ED-4DB2-BD59-A6C34878D82A}">
                    <a16:rowId xmlns:a16="http://schemas.microsoft.com/office/drawing/2014/main" val="10007"/>
                  </a:ext>
                </a:extLst>
              </a:tr>
              <a:tr h="310551">
                <a:tc>
                  <a:txBody>
                    <a:bodyPr/>
                    <a:lstStyle/>
                    <a:p>
                      <a:pPr algn="ctr" fontAlgn="b">
                        <a:lnSpc>
                          <a:spcPct val="100000"/>
                        </a:lnSpc>
                      </a:pPr>
                      <a:r>
                        <a:rPr lang="en-GB" sz="1200" b="0" i="0" u="none" strike="noStrike" dirty="0">
                          <a:solidFill>
                            <a:srgbClr val="000000"/>
                          </a:solidFill>
                          <a:effectLst/>
                          <a:latin typeface="+mj-lt"/>
                        </a:rPr>
                        <a:t>Romanian</a:t>
                      </a:r>
                    </a:p>
                  </a:txBody>
                  <a:tcPr marL="9525" marR="9525" marT="9525" marB="0" anchor="b"/>
                </a:tc>
                <a:tc>
                  <a:txBody>
                    <a:bodyPr/>
                    <a:lstStyle/>
                    <a:p>
                      <a:pPr algn="ctr" fontAlgn="b">
                        <a:lnSpc>
                          <a:spcPct val="100000"/>
                        </a:lnSpc>
                      </a:pPr>
                      <a:r>
                        <a:rPr lang="en-GB" sz="1200" b="0" i="0" u="none" strike="noStrike" dirty="0">
                          <a:solidFill>
                            <a:srgbClr val="000000"/>
                          </a:solidFill>
                          <a:effectLst/>
                          <a:latin typeface="+mj-lt"/>
                        </a:rPr>
                        <a:t>1</a:t>
                      </a:r>
                    </a:p>
                  </a:txBody>
                  <a:tcPr marL="9525" marR="9525" marT="9525" marB="0" anchor="b"/>
                </a:tc>
                <a:tc>
                  <a:txBody>
                    <a:bodyPr/>
                    <a:lstStyle/>
                    <a:p>
                      <a:pPr algn="ctr">
                        <a:lnSpc>
                          <a:spcPct val="100000"/>
                        </a:lnSpc>
                      </a:pPr>
                      <a:r>
                        <a:rPr lang="en-GB" sz="1200" dirty="0">
                          <a:solidFill>
                            <a:schemeClr val="bg1"/>
                          </a:solidFill>
                          <a:latin typeface="+mj-lt"/>
                        </a:rPr>
                        <a:t>Kurdish</a:t>
                      </a:r>
                    </a:p>
                  </a:txBody>
                  <a:tcPr/>
                </a:tc>
                <a:tc>
                  <a:txBody>
                    <a:bodyPr/>
                    <a:lstStyle/>
                    <a:p>
                      <a:pPr algn="ctr"/>
                      <a:r>
                        <a:rPr lang="en-GB" sz="1200" dirty="0">
                          <a:solidFill>
                            <a:schemeClr val="bg1"/>
                          </a:solidFill>
                          <a:latin typeface="+mj-lt"/>
                        </a:rPr>
                        <a:t>1</a:t>
                      </a:r>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824763511"/>
      </p:ext>
    </p:extLst>
  </p:cSld>
  <p:clrMapOvr>
    <a:masterClrMapping/>
  </p:clrMapOvr>
  <p:transition spd="med"/>
</p:sld>
</file>

<file path=ppt/theme/_rels/themeOverride1.xml.rels><?xml version="1.0" encoding="UTF-8" standalone="yes"?>
<Relationships xmlns="http://schemas.openxmlformats.org/package/2006/relationships"><Relationship Id="rId1" Type="http://schemas.openxmlformats.org/officeDocument/2006/relationships/image" Target="../media/image15.jpeg"/></Relationships>
</file>

<file path=ppt/theme/_rels/themeOverride2.xml.rels><?xml version="1.0" encoding="UTF-8" standalone="yes"?>
<Relationships xmlns="http://schemas.openxmlformats.org/package/2006/relationships"><Relationship Id="rId1" Type="http://schemas.openxmlformats.org/officeDocument/2006/relationships/image" Target="../media/image15.jpeg"/></Relationships>
</file>

<file path=ppt/theme/theme1.xml><?xml version="1.0" encoding="utf-8"?>
<a:theme xmlns:a="http://schemas.openxmlformats.org/drawingml/2006/main" name="New_Template7">
  <a:themeElements>
    <a:clrScheme name="New_Template7">
      <a:dk1>
        <a:srgbClr val="222222"/>
      </a:dk1>
      <a:lt1>
        <a:srgbClr val="838787"/>
      </a:lt1>
      <a:dk2>
        <a:srgbClr val="222222"/>
      </a:dk2>
      <a:lt2>
        <a:srgbClr val="A6AAA9"/>
      </a:lt2>
      <a:accent1>
        <a:srgbClr val="34A5DA"/>
      </a:accent1>
      <a:accent2>
        <a:srgbClr val="3F969A"/>
      </a:accent2>
      <a:accent3>
        <a:srgbClr val="8ABE5E"/>
      </a:accent3>
      <a:accent4>
        <a:srgbClr val="FDCB56"/>
      </a:accent4>
      <a:accent5>
        <a:srgbClr val="E42832"/>
      </a:accent5>
      <a:accent6>
        <a:srgbClr val="C52060"/>
      </a:accent6>
      <a:hlink>
        <a:srgbClr val="0000FF"/>
      </a:hlink>
      <a:folHlink>
        <a:srgbClr val="FF00FF"/>
      </a:folHlink>
    </a:clrScheme>
    <a:fontScheme name="New_Template7">
      <a:majorFont>
        <a:latin typeface="DIN Condensed"/>
        <a:ea typeface="DIN Condensed"/>
        <a:cs typeface="DIN Condensed"/>
      </a:majorFont>
      <a:minorFont>
        <a:latin typeface="DIN Condensed"/>
        <a:ea typeface="DIN Condensed"/>
        <a:cs typeface="DIN Condensed"/>
      </a:minorFont>
    </a:fontScheme>
    <a:fmtScheme name="New_Templat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80000"/>
          </a:lnSpc>
          <a:spcBef>
            <a:spcPts val="0"/>
          </a:spcBef>
          <a:spcAft>
            <a:spcPts val="0"/>
          </a:spcAft>
          <a:buClrTx/>
          <a:buSzTx/>
          <a:buFontTx/>
          <a:buNone/>
          <a:tabLst/>
          <a:defRPr kumimoji="0" sz="2800" b="0" i="0" u="none" strike="noStrike" cap="all" spc="0" normalizeH="0" baseline="0">
            <a:ln>
              <a:noFill/>
            </a:ln>
            <a:solidFill>
              <a:srgbClr val="FFFFFF"/>
            </a:solidFill>
            <a:effectLst/>
            <a:uFillTx/>
            <a:latin typeface="+mn-lt"/>
            <a:ea typeface="+mn-ea"/>
            <a:cs typeface="+mn-cs"/>
            <a:sym typeface="DIN Condense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New_Template7">
  <a:themeElements>
    <a:clrScheme name="New_Template7">
      <a:dk1>
        <a:srgbClr val="222222"/>
      </a:dk1>
      <a:lt1>
        <a:srgbClr val="838787"/>
      </a:lt1>
      <a:dk2>
        <a:srgbClr val="222222"/>
      </a:dk2>
      <a:lt2>
        <a:srgbClr val="A6AAA9"/>
      </a:lt2>
      <a:accent1>
        <a:srgbClr val="34A5DA"/>
      </a:accent1>
      <a:accent2>
        <a:srgbClr val="3F969A"/>
      </a:accent2>
      <a:accent3>
        <a:srgbClr val="8ABE5E"/>
      </a:accent3>
      <a:accent4>
        <a:srgbClr val="FDCB56"/>
      </a:accent4>
      <a:accent5>
        <a:srgbClr val="E42832"/>
      </a:accent5>
      <a:accent6>
        <a:srgbClr val="C52060"/>
      </a:accent6>
      <a:hlink>
        <a:srgbClr val="0000FF"/>
      </a:hlink>
      <a:folHlink>
        <a:srgbClr val="FF00FF"/>
      </a:folHlink>
    </a:clrScheme>
    <a:fontScheme name="New_Template7">
      <a:majorFont>
        <a:latin typeface="DIN Condensed"/>
        <a:ea typeface="DIN Condensed"/>
        <a:cs typeface="DIN Condensed"/>
      </a:majorFont>
      <a:minorFont>
        <a:latin typeface="DIN Condensed"/>
        <a:ea typeface="DIN Condensed"/>
        <a:cs typeface="DIN Condensed"/>
      </a:minorFont>
    </a:fontScheme>
    <a:fmtScheme name="New_Templat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80000"/>
          </a:lnSpc>
          <a:spcBef>
            <a:spcPts val="0"/>
          </a:spcBef>
          <a:spcAft>
            <a:spcPts val="0"/>
          </a:spcAft>
          <a:buClrTx/>
          <a:buSzTx/>
          <a:buFontTx/>
          <a:buNone/>
          <a:tabLst/>
          <a:defRPr kumimoji="0" sz="2800" b="0" i="0" u="none" strike="noStrike" cap="all" spc="0" normalizeH="0" baseline="0">
            <a:ln>
              <a:noFill/>
            </a:ln>
            <a:solidFill>
              <a:srgbClr val="FFFFFF"/>
            </a:solidFill>
            <a:effectLst/>
            <a:uFillTx/>
            <a:latin typeface="+mn-lt"/>
            <a:ea typeface="+mn-ea"/>
            <a:cs typeface="+mn-cs"/>
            <a:sym typeface="DIN Condense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New_Template7">
  <a:themeElements>
    <a:clrScheme name="New_Template7">
      <a:dk1>
        <a:srgbClr val="000000"/>
      </a:dk1>
      <a:lt1>
        <a:srgbClr val="FFFFFF"/>
      </a:lt1>
      <a:dk2>
        <a:srgbClr val="222222"/>
      </a:dk2>
      <a:lt2>
        <a:srgbClr val="A6AAA9"/>
      </a:lt2>
      <a:accent1>
        <a:srgbClr val="34A5DA"/>
      </a:accent1>
      <a:accent2>
        <a:srgbClr val="3F969A"/>
      </a:accent2>
      <a:accent3>
        <a:srgbClr val="8ABE5E"/>
      </a:accent3>
      <a:accent4>
        <a:srgbClr val="FDCB56"/>
      </a:accent4>
      <a:accent5>
        <a:srgbClr val="E42832"/>
      </a:accent5>
      <a:accent6>
        <a:srgbClr val="C52060"/>
      </a:accent6>
      <a:hlink>
        <a:srgbClr val="0000FF"/>
      </a:hlink>
      <a:folHlink>
        <a:srgbClr val="FF00FF"/>
      </a:folHlink>
    </a:clrScheme>
    <a:fontScheme name="New_Template7">
      <a:majorFont>
        <a:latin typeface="DIN Condensed"/>
        <a:ea typeface="DIN Condensed"/>
        <a:cs typeface="DIN Condensed"/>
      </a:majorFont>
      <a:minorFont>
        <a:latin typeface="DIN Condensed"/>
        <a:ea typeface="DIN Condensed"/>
        <a:cs typeface="DIN Condensed"/>
      </a:minorFont>
    </a:fontScheme>
    <a:fmtScheme name="New_Templat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80000"/>
          </a:lnSpc>
          <a:spcBef>
            <a:spcPts val="0"/>
          </a:spcBef>
          <a:spcAft>
            <a:spcPts val="0"/>
          </a:spcAft>
          <a:buClrTx/>
          <a:buSzTx/>
          <a:buFontTx/>
          <a:buNone/>
          <a:tabLst/>
          <a:defRPr kumimoji="0" sz="2800" b="0" i="0" u="none" strike="noStrike" cap="all" spc="0" normalizeH="0" baseline="0">
            <a:ln>
              <a:noFill/>
            </a:ln>
            <a:solidFill>
              <a:srgbClr val="FFFFFF"/>
            </a:solidFill>
            <a:effectLst/>
            <a:uFillTx/>
            <a:latin typeface="+mn-lt"/>
            <a:ea typeface="+mn-ea"/>
            <a:cs typeface="+mn-cs"/>
            <a:sym typeface="DIN Condense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03f48ae2-93c9-41f4-91e0-d228672bcf0c">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9D74CE716602744B58F63C328C0C100" ma:contentTypeVersion="8" ma:contentTypeDescription="Create a new document." ma:contentTypeScope="" ma:versionID="f0b38d0c37cd0e4cd3155d86ea789c2b">
  <xsd:schema xmlns:xsd="http://www.w3.org/2001/XMLSchema" xmlns:xs="http://www.w3.org/2001/XMLSchema" xmlns:p="http://schemas.microsoft.com/office/2006/metadata/properties" xmlns:ns2="97d59763-4851-4318-a459-b436326b1f97" xmlns:ns3="03f48ae2-93c9-41f4-91e0-d228672bcf0c" targetNamespace="http://schemas.microsoft.com/office/2006/metadata/properties" ma:root="true" ma:fieldsID="009782be6d7254a214195e6cff11fea8" ns2:_="" ns3:_="">
    <xsd:import namespace="97d59763-4851-4318-a459-b436326b1f97"/>
    <xsd:import namespace="03f48ae2-93c9-41f4-91e0-d228672bcf0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d59763-4851-4318-a459-b436326b1f9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3f48ae2-93c9-41f4-91e0-d228672bcf0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140C0E3-2B39-4EC1-8482-B4BD0D84124A}">
  <ds:schemaRefs>
    <ds:schemaRef ds:uri="http://schemas.microsoft.com/sharepoint/v3/contenttype/forms"/>
  </ds:schemaRefs>
</ds:datastoreItem>
</file>

<file path=customXml/itemProps2.xml><?xml version="1.0" encoding="utf-8"?>
<ds:datastoreItem xmlns:ds="http://schemas.openxmlformats.org/officeDocument/2006/customXml" ds:itemID="{5DF39787-80F2-492B-8413-16C09CC8D5C8}">
  <ds:schemaRefs>
    <ds:schemaRef ds:uri="http://schemas.openxmlformats.org/package/2006/metadata/core-properties"/>
    <ds:schemaRef ds:uri="http://purl.org/dc/elements/1.1/"/>
    <ds:schemaRef ds:uri="http://www.w3.org/XML/1998/namespace"/>
    <ds:schemaRef ds:uri="03f48ae2-93c9-41f4-91e0-d228672bcf0c"/>
    <ds:schemaRef ds:uri="http://schemas.microsoft.com/office/2006/documentManagement/types"/>
    <ds:schemaRef ds:uri="http://schemas.microsoft.com/office/infopath/2007/PartnerControls"/>
    <ds:schemaRef ds:uri="http://purl.org/dc/dcmitype/"/>
    <ds:schemaRef ds:uri="97d59763-4851-4318-a459-b436326b1f97"/>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258B6E99-FAC0-4E0C-BE12-FBACD2D1208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7d59763-4851-4318-a459-b436326b1f97"/>
    <ds:schemaRef ds:uri="03f48ae2-93c9-41f4-91e0-d228672bcf0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31611</TotalTime>
  <Words>11086</Words>
  <Application>Microsoft Office PowerPoint</Application>
  <PresentationFormat>Custom</PresentationFormat>
  <Paragraphs>991</Paragraphs>
  <Slides>73</Slides>
  <Notes>72</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73</vt:i4>
      </vt:variant>
    </vt:vector>
  </HeadingPairs>
  <TitlesOfParts>
    <vt:vector size="85" baseType="lpstr">
      <vt:lpstr>Arial</vt:lpstr>
      <vt:lpstr>Avenir Next</vt:lpstr>
      <vt:lpstr>Avenir Next Medium</vt:lpstr>
      <vt:lpstr>Calibri</vt:lpstr>
      <vt:lpstr>DIN Alternate</vt:lpstr>
      <vt:lpstr>DIN Condensed</vt:lpstr>
      <vt:lpstr>Helvetica</vt:lpstr>
      <vt:lpstr>Helvetica Neue</vt:lpstr>
      <vt:lpstr>Times New Roman</vt:lpstr>
      <vt:lpstr>Wingdings</vt:lpstr>
      <vt:lpstr>New_Template7</vt:lpstr>
      <vt:lpstr>1_New_Template7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Aaron Ellis</dc:creator>
  <cp:lastModifiedBy>A Barrett (Riverbank School)</cp:lastModifiedBy>
  <cp:revision>813</cp:revision>
  <cp:lastPrinted>2019-10-16T06:54:16Z</cp:lastPrinted>
  <dcterms:modified xsi:type="dcterms:W3CDTF">2020-11-23T14:10:12Z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0x01010009D74CE716602744B58F63C328C0C100</vt:lpwstr>
  </property>
  <property fmtid="{D5CDD505-2E9C-101B-9397-08002B2CF9AE}" pid="3" name="Order">
    <vt:r8>3800</vt:r8>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ies>
</file>